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7"/>
  </p:notesMasterIdLst>
  <p:sldIdLst>
    <p:sldId id="256" r:id="rId2"/>
    <p:sldId id="294" r:id="rId3"/>
    <p:sldId id="296" r:id="rId4"/>
    <p:sldId id="295" r:id="rId5"/>
    <p:sldId id="293" r:id="rId6"/>
    <p:sldId id="291" r:id="rId7"/>
    <p:sldId id="290" r:id="rId8"/>
    <p:sldId id="286" r:id="rId9"/>
    <p:sldId id="287" r:id="rId10"/>
    <p:sldId id="259" r:id="rId11"/>
    <p:sldId id="261" r:id="rId12"/>
    <p:sldId id="260" r:id="rId13"/>
    <p:sldId id="262" r:id="rId14"/>
    <p:sldId id="263" r:id="rId15"/>
    <p:sldId id="264" r:id="rId16"/>
    <p:sldId id="265" r:id="rId17"/>
    <p:sldId id="283" r:id="rId18"/>
    <p:sldId id="266" r:id="rId19"/>
    <p:sldId id="267" r:id="rId20"/>
    <p:sldId id="268" r:id="rId21"/>
    <p:sldId id="269" r:id="rId22"/>
    <p:sldId id="270" r:id="rId23"/>
    <p:sldId id="285" r:id="rId24"/>
    <p:sldId id="271" r:id="rId25"/>
    <p:sldId id="272" r:id="rId26"/>
    <p:sldId id="273" r:id="rId27"/>
    <p:sldId id="274" r:id="rId28"/>
    <p:sldId id="275" r:id="rId29"/>
    <p:sldId id="276" r:id="rId30"/>
    <p:sldId id="277" r:id="rId31"/>
    <p:sldId id="282" r:id="rId32"/>
    <p:sldId id="279" r:id="rId33"/>
    <p:sldId id="288" r:id="rId34"/>
    <p:sldId id="280" r:id="rId35"/>
    <p:sldId id="281" r:id="rId36"/>
  </p:sldIdLst>
  <p:sldSz cx="7199313" cy="9144000"/>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E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F80394-D396-43C1-9388-8021BF34EA20}" v="346" dt="2025-10-03T15:33:34.3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3" d="100"/>
          <a:sy n="83" d="100"/>
        </p:scale>
        <p:origin x="2964"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Jimenez" userId="fc8a1129-1907-47a9-abcb-7cc449efd73e" providerId="ADAL" clId="{A7FA0476-6EAB-425A-9E9A-DBC1ACB413A1}"/>
    <pc:docChg chg="undo custSel addSld delSld modSld">
      <pc:chgData name="Sara Jimenez" userId="fc8a1129-1907-47a9-abcb-7cc449efd73e" providerId="ADAL" clId="{A7FA0476-6EAB-425A-9E9A-DBC1ACB413A1}" dt="2025-03-14T23:19:36.884" v="572" actId="14100"/>
      <pc:docMkLst>
        <pc:docMk/>
      </pc:docMkLst>
      <pc:sldChg chg="addSp delSp modSp mod">
        <pc:chgData name="Sara Jimenez" userId="fc8a1129-1907-47a9-abcb-7cc449efd73e" providerId="ADAL" clId="{A7FA0476-6EAB-425A-9E9A-DBC1ACB413A1}" dt="2025-03-14T23:19:36.884" v="572" actId="14100"/>
        <pc:sldMkLst>
          <pc:docMk/>
          <pc:sldMk cId="2124947453" sldId="289"/>
        </pc:sldMkLst>
      </pc:sldChg>
      <pc:sldChg chg="addSp delSp modSp mod">
        <pc:chgData name="Sara Jimenez" userId="fc8a1129-1907-47a9-abcb-7cc449efd73e" providerId="ADAL" clId="{A7FA0476-6EAB-425A-9E9A-DBC1ACB413A1}" dt="2025-03-14T23:14:32.865" v="457" actId="478"/>
        <pc:sldMkLst>
          <pc:docMk/>
          <pc:sldMk cId="2302471731" sldId="292"/>
        </pc:sldMkLst>
      </pc:sldChg>
      <pc:sldChg chg="add">
        <pc:chgData name="Sara Jimenez" userId="fc8a1129-1907-47a9-abcb-7cc449efd73e" providerId="ADAL" clId="{A7FA0476-6EAB-425A-9E9A-DBC1ACB413A1}" dt="2025-03-14T22:48:07.102" v="0" actId="2890"/>
        <pc:sldMkLst>
          <pc:docMk/>
          <pc:sldMk cId="1826456763" sldId="293"/>
        </pc:sldMkLst>
      </pc:sldChg>
      <pc:sldChg chg="delSp add del">
        <pc:chgData name="Sara Jimenez" userId="fc8a1129-1907-47a9-abcb-7cc449efd73e" providerId="ADAL" clId="{A7FA0476-6EAB-425A-9E9A-DBC1ACB413A1}" dt="2025-03-14T22:48:41.575" v="7" actId="47"/>
        <pc:sldMkLst>
          <pc:docMk/>
          <pc:sldMk cId="2161873690" sldId="294"/>
        </pc:sldMkLst>
      </pc:sldChg>
    </pc:docChg>
  </pc:docChgLst>
  <pc:docChgLst>
    <pc:chgData name="Liu Pérez" userId="ebb86be1-fcf8-4297-88e4-66cbfdfe636e" providerId="ADAL" clId="{378DFA6B-5E99-4EA0-B26A-186F717B3132}"/>
    <pc:docChg chg="undo custSel addSld delSld modSld">
      <pc:chgData name="Liu Pérez" userId="ebb86be1-fcf8-4297-88e4-66cbfdfe636e" providerId="ADAL" clId="{378DFA6B-5E99-4EA0-B26A-186F717B3132}" dt="2025-10-03T15:34:28.467" v="774" actId="478"/>
      <pc:docMkLst>
        <pc:docMk/>
      </pc:docMkLst>
      <pc:sldChg chg="delSp mod">
        <pc:chgData name="Liu Pérez" userId="ebb86be1-fcf8-4297-88e4-66cbfdfe636e" providerId="ADAL" clId="{378DFA6B-5E99-4EA0-B26A-186F717B3132}" dt="2025-10-03T15:34:28.467" v="774" actId="478"/>
        <pc:sldMkLst>
          <pc:docMk/>
          <pc:sldMk cId="1496342249" sldId="265"/>
        </pc:sldMkLst>
        <pc:spChg chg="del">
          <ac:chgData name="Liu Pérez" userId="ebb86be1-fcf8-4297-88e4-66cbfdfe636e" providerId="ADAL" clId="{378DFA6B-5E99-4EA0-B26A-186F717B3132}" dt="2025-10-03T15:34:28.467" v="774" actId="478"/>
          <ac:spMkLst>
            <pc:docMk/>
            <pc:sldMk cId="1496342249" sldId="265"/>
            <ac:spMk id="17" creationId="{70528E68-2137-2DF0-8B3C-32ECA2B1533A}"/>
          </ac:spMkLst>
        </pc:spChg>
      </pc:sldChg>
      <pc:sldChg chg="del">
        <pc:chgData name="Liu Pérez" userId="ebb86be1-fcf8-4297-88e4-66cbfdfe636e" providerId="ADAL" clId="{378DFA6B-5E99-4EA0-B26A-186F717B3132}" dt="2025-10-03T15:17:18.666" v="13" actId="47"/>
        <pc:sldMkLst>
          <pc:docMk/>
          <pc:sldMk cId="2124947453" sldId="289"/>
        </pc:sldMkLst>
      </pc:sldChg>
      <pc:sldChg chg="modSp del mod">
        <pc:chgData name="Liu Pérez" userId="ebb86be1-fcf8-4297-88e4-66cbfdfe636e" providerId="ADAL" clId="{378DFA6B-5E99-4EA0-B26A-186F717B3132}" dt="2025-10-03T15:18:37.454" v="17" actId="47"/>
        <pc:sldMkLst>
          <pc:docMk/>
          <pc:sldMk cId="2302471731" sldId="292"/>
        </pc:sldMkLst>
        <pc:spChg chg="mod">
          <ac:chgData name="Liu Pérez" userId="ebb86be1-fcf8-4297-88e4-66cbfdfe636e" providerId="ADAL" clId="{378DFA6B-5E99-4EA0-B26A-186F717B3132}" dt="2025-10-03T15:17:06.126" v="11" actId="20577"/>
          <ac:spMkLst>
            <pc:docMk/>
            <pc:sldMk cId="2302471731" sldId="292"/>
            <ac:spMk id="88" creationId="{C2ACC240-3A94-BF41-27C9-9BB3122287F6}"/>
          </ac:spMkLst>
        </pc:spChg>
      </pc:sldChg>
      <pc:sldChg chg="addSp delSp modSp add mod">
        <pc:chgData name="Liu Pérez" userId="ebb86be1-fcf8-4297-88e4-66cbfdfe636e" providerId="ADAL" clId="{378DFA6B-5E99-4EA0-B26A-186F717B3132}" dt="2025-10-03T15:33:34.353" v="773" actId="1036"/>
        <pc:sldMkLst>
          <pc:docMk/>
          <pc:sldMk cId="60813518" sldId="294"/>
        </pc:sldMkLst>
        <pc:spChg chg="del">
          <ac:chgData name="Liu Pérez" userId="ebb86be1-fcf8-4297-88e4-66cbfdfe636e" providerId="ADAL" clId="{378DFA6B-5E99-4EA0-B26A-186F717B3132}" dt="2025-10-03T15:18:25.681" v="16" actId="478"/>
          <ac:spMkLst>
            <pc:docMk/>
            <pc:sldMk cId="60813518" sldId="294"/>
            <ac:spMk id="2" creationId="{43F118E2-3CF8-2BD4-3D63-01857B06B6E8}"/>
          </ac:spMkLst>
        </pc:spChg>
        <pc:spChg chg="add del mod">
          <ac:chgData name="Liu Pérez" userId="ebb86be1-fcf8-4297-88e4-66cbfdfe636e" providerId="ADAL" clId="{378DFA6B-5E99-4EA0-B26A-186F717B3132}" dt="2025-10-03T15:27:11.463" v="522" actId="478"/>
          <ac:spMkLst>
            <pc:docMk/>
            <pc:sldMk cId="60813518" sldId="294"/>
            <ac:spMk id="4" creationId="{6FD0F743-5091-C4DD-2C23-29D314607A47}"/>
          </ac:spMkLst>
        </pc:spChg>
        <pc:spChg chg="mod">
          <ac:chgData name="Liu Pérez" userId="ebb86be1-fcf8-4297-88e4-66cbfdfe636e" providerId="ADAL" clId="{378DFA6B-5E99-4EA0-B26A-186F717B3132}" dt="2025-10-03T15:33:34.353" v="773" actId="1036"/>
          <ac:spMkLst>
            <pc:docMk/>
            <pc:sldMk cId="60813518" sldId="294"/>
            <ac:spMk id="6" creationId="{BA92918D-5BAC-EE9E-B1D2-B42751D10419}"/>
          </ac:spMkLst>
        </pc:spChg>
        <pc:spChg chg="mod">
          <ac:chgData name="Liu Pérez" userId="ebb86be1-fcf8-4297-88e4-66cbfdfe636e" providerId="ADAL" clId="{378DFA6B-5E99-4EA0-B26A-186F717B3132}" dt="2025-10-03T15:18:50.741" v="43" actId="1036"/>
          <ac:spMkLst>
            <pc:docMk/>
            <pc:sldMk cId="60813518" sldId="294"/>
            <ac:spMk id="13" creationId="{223517E7-239E-8438-423B-806B67366914}"/>
          </ac:spMkLst>
        </pc:spChg>
        <pc:spChg chg="mod">
          <ac:chgData name="Liu Pérez" userId="ebb86be1-fcf8-4297-88e4-66cbfdfe636e" providerId="ADAL" clId="{378DFA6B-5E99-4EA0-B26A-186F717B3132}" dt="2025-10-03T15:26:13.428" v="500" actId="20577"/>
          <ac:spMkLst>
            <pc:docMk/>
            <pc:sldMk cId="60813518" sldId="294"/>
            <ac:spMk id="14" creationId="{2CDAB4B1-75DC-77EA-0D8E-3650E12DB84C}"/>
          </ac:spMkLst>
        </pc:spChg>
        <pc:spChg chg="mod">
          <ac:chgData name="Liu Pérez" userId="ebb86be1-fcf8-4297-88e4-66cbfdfe636e" providerId="ADAL" clId="{378DFA6B-5E99-4EA0-B26A-186F717B3132}" dt="2025-10-03T15:33:19.993" v="753" actId="1076"/>
          <ac:spMkLst>
            <pc:docMk/>
            <pc:sldMk cId="60813518" sldId="294"/>
            <ac:spMk id="15" creationId="{87984374-62F3-9B67-0555-16EC2AD0862D}"/>
          </ac:spMkLst>
        </pc:spChg>
        <pc:spChg chg="mod">
          <ac:chgData name="Liu Pérez" userId="ebb86be1-fcf8-4297-88e4-66cbfdfe636e" providerId="ADAL" clId="{378DFA6B-5E99-4EA0-B26A-186F717B3132}" dt="2025-10-03T15:33:19.993" v="753" actId="1076"/>
          <ac:spMkLst>
            <pc:docMk/>
            <pc:sldMk cId="60813518" sldId="294"/>
            <ac:spMk id="17" creationId="{5AEBAAFE-F9E1-B17A-D804-6CEFC7387333}"/>
          </ac:spMkLst>
        </pc:spChg>
        <pc:spChg chg="mod">
          <ac:chgData name="Liu Pérez" userId="ebb86be1-fcf8-4297-88e4-66cbfdfe636e" providerId="ADAL" clId="{378DFA6B-5E99-4EA0-B26A-186F717B3132}" dt="2025-10-03T15:33:19.993" v="753" actId="1076"/>
          <ac:spMkLst>
            <pc:docMk/>
            <pc:sldMk cId="60813518" sldId="294"/>
            <ac:spMk id="20" creationId="{0C22AAA7-4180-21DC-A95D-29ACF5BB0527}"/>
          </ac:spMkLst>
        </pc:spChg>
        <pc:spChg chg="mod">
          <ac:chgData name="Liu Pérez" userId="ebb86be1-fcf8-4297-88e4-66cbfdfe636e" providerId="ADAL" clId="{378DFA6B-5E99-4EA0-B26A-186F717B3132}" dt="2025-10-03T15:33:19.993" v="753" actId="1076"/>
          <ac:spMkLst>
            <pc:docMk/>
            <pc:sldMk cId="60813518" sldId="294"/>
            <ac:spMk id="21" creationId="{BB7781AA-64F6-C37B-3212-3233BFA6F4A7}"/>
          </ac:spMkLst>
        </pc:spChg>
        <pc:spChg chg="mod">
          <ac:chgData name="Liu Pérez" userId="ebb86be1-fcf8-4297-88e4-66cbfdfe636e" providerId="ADAL" clId="{378DFA6B-5E99-4EA0-B26A-186F717B3132}" dt="2025-10-03T15:22:46.278" v="321" actId="1035"/>
          <ac:spMkLst>
            <pc:docMk/>
            <pc:sldMk cId="60813518" sldId="294"/>
            <ac:spMk id="25" creationId="{3A842FE7-BD23-70DB-F57B-7266F2134EF9}"/>
          </ac:spMkLst>
        </pc:spChg>
        <pc:spChg chg="mod">
          <ac:chgData name="Liu Pérez" userId="ebb86be1-fcf8-4297-88e4-66cbfdfe636e" providerId="ADAL" clId="{378DFA6B-5E99-4EA0-B26A-186F717B3132}" dt="2025-10-03T15:33:34.353" v="773" actId="1036"/>
          <ac:spMkLst>
            <pc:docMk/>
            <pc:sldMk cId="60813518" sldId="294"/>
            <ac:spMk id="26" creationId="{388E64B5-1DAE-E935-0284-83D6ACE61B14}"/>
          </ac:spMkLst>
        </pc:spChg>
        <pc:spChg chg="mod">
          <ac:chgData name="Liu Pérez" userId="ebb86be1-fcf8-4297-88e4-66cbfdfe636e" providerId="ADAL" clId="{378DFA6B-5E99-4EA0-B26A-186F717B3132}" dt="2025-10-03T15:33:34.353" v="773" actId="1036"/>
          <ac:spMkLst>
            <pc:docMk/>
            <pc:sldMk cId="60813518" sldId="294"/>
            <ac:spMk id="28" creationId="{1D8283CA-80B9-3D6F-A3DB-FBA40633453D}"/>
          </ac:spMkLst>
        </pc:spChg>
        <pc:spChg chg="mod">
          <ac:chgData name="Liu Pérez" userId="ebb86be1-fcf8-4297-88e4-66cbfdfe636e" providerId="ADAL" clId="{378DFA6B-5E99-4EA0-B26A-186F717B3132}" dt="2025-10-03T15:33:34.353" v="773" actId="1036"/>
          <ac:spMkLst>
            <pc:docMk/>
            <pc:sldMk cId="60813518" sldId="294"/>
            <ac:spMk id="31" creationId="{02BDDDD8-88AA-A41B-DA55-A8284570C395}"/>
          </ac:spMkLst>
        </pc:spChg>
        <pc:spChg chg="mod">
          <ac:chgData name="Liu Pérez" userId="ebb86be1-fcf8-4297-88e4-66cbfdfe636e" providerId="ADAL" clId="{378DFA6B-5E99-4EA0-B26A-186F717B3132}" dt="2025-10-03T15:22:46.278" v="321" actId="1035"/>
          <ac:spMkLst>
            <pc:docMk/>
            <pc:sldMk cId="60813518" sldId="294"/>
            <ac:spMk id="32" creationId="{3432AF2E-03B7-7918-6DA7-F2CFB570FCAC}"/>
          </ac:spMkLst>
        </pc:spChg>
        <pc:spChg chg="mod">
          <ac:chgData name="Liu Pérez" userId="ebb86be1-fcf8-4297-88e4-66cbfdfe636e" providerId="ADAL" clId="{378DFA6B-5E99-4EA0-B26A-186F717B3132}" dt="2025-10-03T15:33:34.353" v="773" actId="1036"/>
          <ac:spMkLst>
            <pc:docMk/>
            <pc:sldMk cId="60813518" sldId="294"/>
            <ac:spMk id="34" creationId="{778E1291-4858-3FC6-300A-9FF8BBB59D73}"/>
          </ac:spMkLst>
        </pc:spChg>
        <pc:spChg chg="mod">
          <ac:chgData name="Liu Pérez" userId="ebb86be1-fcf8-4297-88e4-66cbfdfe636e" providerId="ADAL" clId="{378DFA6B-5E99-4EA0-B26A-186F717B3132}" dt="2025-10-03T15:33:19.993" v="753" actId="1076"/>
          <ac:spMkLst>
            <pc:docMk/>
            <pc:sldMk cId="60813518" sldId="294"/>
            <ac:spMk id="36" creationId="{0B6D833C-C4C6-C4F6-9DDB-4B1132C4AF40}"/>
          </ac:spMkLst>
        </pc:spChg>
        <pc:spChg chg="mod">
          <ac:chgData name="Liu Pérez" userId="ebb86be1-fcf8-4297-88e4-66cbfdfe636e" providerId="ADAL" clId="{378DFA6B-5E99-4EA0-B26A-186F717B3132}" dt="2025-10-03T15:33:34.353" v="773" actId="1036"/>
          <ac:spMkLst>
            <pc:docMk/>
            <pc:sldMk cId="60813518" sldId="294"/>
            <ac:spMk id="40" creationId="{334ECC0D-8B26-8CCE-3655-B3C536B81F83}"/>
          </ac:spMkLst>
        </pc:spChg>
        <pc:spChg chg="mod">
          <ac:chgData name="Liu Pérez" userId="ebb86be1-fcf8-4297-88e4-66cbfdfe636e" providerId="ADAL" clId="{378DFA6B-5E99-4EA0-B26A-186F717B3132}" dt="2025-10-03T15:33:34.353" v="773" actId="1036"/>
          <ac:spMkLst>
            <pc:docMk/>
            <pc:sldMk cId="60813518" sldId="294"/>
            <ac:spMk id="41" creationId="{C50F7EFE-22DC-3471-2E28-E35B537B8AE6}"/>
          </ac:spMkLst>
        </pc:spChg>
        <pc:spChg chg="mod">
          <ac:chgData name="Liu Pérez" userId="ebb86be1-fcf8-4297-88e4-66cbfdfe636e" providerId="ADAL" clId="{378DFA6B-5E99-4EA0-B26A-186F717B3132}" dt="2025-10-03T15:33:34.353" v="773" actId="1036"/>
          <ac:spMkLst>
            <pc:docMk/>
            <pc:sldMk cId="60813518" sldId="294"/>
            <ac:spMk id="43" creationId="{68393ED9-96F1-4A62-0807-71D8277835F2}"/>
          </ac:spMkLst>
        </pc:spChg>
        <pc:spChg chg="mod">
          <ac:chgData name="Liu Pérez" userId="ebb86be1-fcf8-4297-88e4-66cbfdfe636e" providerId="ADAL" clId="{378DFA6B-5E99-4EA0-B26A-186F717B3132}" dt="2025-10-03T15:33:34.353" v="773" actId="1036"/>
          <ac:spMkLst>
            <pc:docMk/>
            <pc:sldMk cId="60813518" sldId="294"/>
            <ac:spMk id="45" creationId="{662A982E-B89E-DF9A-62CA-DB1F7F11BC56}"/>
          </ac:spMkLst>
        </pc:spChg>
        <pc:spChg chg="mod">
          <ac:chgData name="Liu Pérez" userId="ebb86be1-fcf8-4297-88e4-66cbfdfe636e" providerId="ADAL" clId="{378DFA6B-5E99-4EA0-B26A-186F717B3132}" dt="2025-10-03T15:25:08.661" v="440" actId="20577"/>
          <ac:spMkLst>
            <pc:docMk/>
            <pc:sldMk cId="60813518" sldId="294"/>
            <ac:spMk id="48" creationId="{E8E4D2EE-CA76-96DA-0A2A-9A6B5E944EB4}"/>
          </ac:spMkLst>
        </pc:spChg>
        <pc:spChg chg="mod">
          <ac:chgData name="Liu Pérez" userId="ebb86be1-fcf8-4297-88e4-66cbfdfe636e" providerId="ADAL" clId="{378DFA6B-5E99-4EA0-B26A-186F717B3132}" dt="2025-10-03T15:33:34.353" v="773" actId="1036"/>
          <ac:spMkLst>
            <pc:docMk/>
            <pc:sldMk cId="60813518" sldId="294"/>
            <ac:spMk id="50" creationId="{3FAFBBDB-8C11-F05A-62F7-3F6AE2F544B5}"/>
          </ac:spMkLst>
        </pc:spChg>
        <pc:spChg chg="mod">
          <ac:chgData name="Liu Pérez" userId="ebb86be1-fcf8-4297-88e4-66cbfdfe636e" providerId="ADAL" clId="{378DFA6B-5E99-4EA0-B26A-186F717B3132}" dt="2025-10-03T15:22:46.278" v="321" actId="1035"/>
          <ac:spMkLst>
            <pc:docMk/>
            <pc:sldMk cId="60813518" sldId="294"/>
            <ac:spMk id="51" creationId="{20E9B22A-AE96-493F-450F-22F1929D6C13}"/>
          </ac:spMkLst>
        </pc:spChg>
        <pc:spChg chg="add del">
          <ac:chgData name="Liu Pérez" userId="ebb86be1-fcf8-4297-88e4-66cbfdfe636e" providerId="ADAL" clId="{378DFA6B-5E99-4EA0-B26A-186F717B3132}" dt="2025-10-03T15:23:36.339" v="392" actId="22"/>
          <ac:spMkLst>
            <pc:docMk/>
            <pc:sldMk cId="60813518" sldId="294"/>
            <ac:spMk id="54" creationId="{C342A576-AF33-1AB5-03A0-34A2EACD5833}"/>
          </ac:spMkLst>
        </pc:spChg>
        <pc:spChg chg="add mod">
          <ac:chgData name="Liu Pérez" userId="ebb86be1-fcf8-4297-88e4-66cbfdfe636e" providerId="ADAL" clId="{378DFA6B-5E99-4EA0-B26A-186F717B3132}" dt="2025-10-03T15:27:27.578" v="544" actId="20577"/>
          <ac:spMkLst>
            <pc:docMk/>
            <pc:sldMk cId="60813518" sldId="294"/>
            <ac:spMk id="55" creationId="{E2490A1D-D5CB-CEB9-9AD4-BFEE13FBCDF1}"/>
          </ac:spMkLst>
        </pc:spChg>
        <pc:spChg chg="add mod">
          <ac:chgData name="Liu Pérez" userId="ebb86be1-fcf8-4297-88e4-66cbfdfe636e" providerId="ADAL" clId="{378DFA6B-5E99-4EA0-B26A-186F717B3132}" dt="2025-10-03T15:32:24.073" v="714" actId="1076"/>
          <ac:spMkLst>
            <pc:docMk/>
            <pc:sldMk cId="60813518" sldId="294"/>
            <ac:spMk id="57" creationId="{A95283F2-6E99-83E3-D15E-59FE30D0D78C}"/>
          </ac:spMkLst>
        </pc:spChg>
        <pc:spChg chg="mod">
          <ac:chgData name="Liu Pérez" userId="ebb86be1-fcf8-4297-88e4-66cbfdfe636e" providerId="ADAL" clId="{378DFA6B-5E99-4EA0-B26A-186F717B3132}" dt="2025-10-03T15:33:19.993" v="753" actId="1076"/>
          <ac:spMkLst>
            <pc:docMk/>
            <pc:sldMk cId="60813518" sldId="294"/>
            <ac:spMk id="71" creationId="{6351CB8E-27A1-BF1B-5DF8-810DD271A37F}"/>
          </ac:spMkLst>
        </pc:spChg>
        <pc:spChg chg="mod">
          <ac:chgData name="Liu Pérez" userId="ebb86be1-fcf8-4297-88e4-66cbfdfe636e" providerId="ADAL" clId="{378DFA6B-5E99-4EA0-B26A-186F717B3132}" dt="2025-10-03T15:23:52.797" v="396" actId="6549"/>
          <ac:spMkLst>
            <pc:docMk/>
            <pc:sldMk cId="60813518" sldId="294"/>
            <ac:spMk id="81" creationId="{C2A11886-B8C8-7464-17BD-FBD6033F9655}"/>
          </ac:spMkLst>
        </pc:spChg>
        <pc:spChg chg="mod">
          <ac:chgData name="Liu Pérez" userId="ebb86be1-fcf8-4297-88e4-66cbfdfe636e" providerId="ADAL" clId="{378DFA6B-5E99-4EA0-B26A-186F717B3132}" dt="2025-10-03T15:33:19.993" v="753" actId="1076"/>
          <ac:spMkLst>
            <pc:docMk/>
            <pc:sldMk cId="60813518" sldId="294"/>
            <ac:spMk id="83" creationId="{E9B0799E-9BAB-EF2B-57D6-38540213BA80}"/>
          </ac:spMkLst>
        </pc:spChg>
        <pc:spChg chg="mod">
          <ac:chgData name="Liu Pérez" userId="ebb86be1-fcf8-4297-88e4-66cbfdfe636e" providerId="ADAL" clId="{378DFA6B-5E99-4EA0-B26A-186F717B3132}" dt="2025-10-03T15:24:05.872" v="398" actId="20577"/>
          <ac:spMkLst>
            <pc:docMk/>
            <pc:sldMk cId="60813518" sldId="294"/>
            <ac:spMk id="85" creationId="{9359AB02-036B-7F0A-9589-A464C5573E47}"/>
          </ac:spMkLst>
        </pc:spChg>
        <pc:spChg chg="mod">
          <ac:chgData name="Liu Pérez" userId="ebb86be1-fcf8-4297-88e4-66cbfdfe636e" providerId="ADAL" clId="{378DFA6B-5E99-4EA0-B26A-186F717B3132}" dt="2025-10-03T15:33:19.993" v="753" actId="1076"/>
          <ac:spMkLst>
            <pc:docMk/>
            <pc:sldMk cId="60813518" sldId="294"/>
            <ac:spMk id="88" creationId="{3424BE79-D13C-6BFB-4B37-75E0FE793A9E}"/>
          </ac:spMkLst>
        </pc:spChg>
        <pc:spChg chg="mod">
          <ac:chgData name="Liu Pérez" userId="ebb86be1-fcf8-4297-88e4-66cbfdfe636e" providerId="ADAL" clId="{378DFA6B-5E99-4EA0-B26A-186F717B3132}" dt="2025-10-03T15:22:46.278" v="321" actId="1035"/>
          <ac:spMkLst>
            <pc:docMk/>
            <pc:sldMk cId="60813518" sldId="294"/>
            <ac:spMk id="89" creationId="{AEF015C6-D9D0-F26B-FBA1-0B8032473C02}"/>
          </ac:spMkLst>
        </pc:spChg>
        <pc:spChg chg="mod">
          <ac:chgData name="Liu Pérez" userId="ebb86be1-fcf8-4297-88e4-66cbfdfe636e" providerId="ADAL" clId="{378DFA6B-5E99-4EA0-B26A-186F717B3132}" dt="2025-10-03T15:33:19.993" v="753" actId="1076"/>
          <ac:spMkLst>
            <pc:docMk/>
            <pc:sldMk cId="60813518" sldId="294"/>
            <ac:spMk id="92" creationId="{A0C508A4-2179-7A17-2D71-DC92FEA4E3FE}"/>
          </ac:spMkLst>
        </pc:spChg>
        <pc:spChg chg="mod">
          <ac:chgData name="Liu Pérez" userId="ebb86be1-fcf8-4297-88e4-66cbfdfe636e" providerId="ADAL" clId="{378DFA6B-5E99-4EA0-B26A-186F717B3132}" dt="2025-10-03T15:33:19.993" v="753" actId="1076"/>
          <ac:spMkLst>
            <pc:docMk/>
            <pc:sldMk cId="60813518" sldId="294"/>
            <ac:spMk id="94" creationId="{1259D38A-53EA-096F-2C22-C40BCA49E356}"/>
          </ac:spMkLst>
        </pc:spChg>
        <pc:spChg chg="mod">
          <ac:chgData name="Liu Pérez" userId="ebb86be1-fcf8-4297-88e4-66cbfdfe636e" providerId="ADAL" clId="{378DFA6B-5E99-4EA0-B26A-186F717B3132}" dt="2025-10-03T15:33:26.501" v="754" actId="1076"/>
          <ac:spMkLst>
            <pc:docMk/>
            <pc:sldMk cId="60813518" sldId="294"/>
            <ac:spMk id="95" creationId="{4F42B9E9-B7CC-661A-1C56-DF6281E9A08F}"/>
          </ac:spMkLst>
        </pc:spChg>
        <pc:spChg chg="mod">
          <ac:chgData name="Liu Pérez" userId="ebb86be1-fcf8-4297-88e4-66cbfdfe636e" providerId="ADAL" clId="{378DFA6B-5E99-4EA0-B26A-186F717B3132}" dt="2025-10-03T15:18:50.741" v="43" actId="1036"/>
          <ac:spMkLst>
            <pc:docMk/>
            <pc:sldMk cId="60813518" sldId="294"/>
            <ac:spMk id="149" creationId="{6C86C751-E57C-522F-B5A8-4E59767A8687}"/>
          </ac:spMkLst>
        </pc:spChg>
        <pc:spChg chg="mod">
          <ac:chgData name="Liu Pérez" userId="ebb86be1-fcf8-4297-88e4-66cbfdfe636e" providerId="ADAL" clId="{378DFA6B-5E99-4EA0-B26A-186F717B3132}" dt="2025-10-03T15:18:50.741" v="43" actId="1036"/>
          <ac:spMkLst>
            <pc:docMk/>
            <pc:sldMk cId="60813518" sldId="294"/>
            <ac:spMk id="152" creationId="{9782ACB3-EBB8-15DC-8544-3D398F43C99C}"/>
          </ac:spMkLst>
        </pc:spChg>
        <pc:spChg chg="mod">
          <ac:chgData name="Liu Pérez" userId="ebb86be1-fcf8-4297-88e4-66cbfdfe636e" providerId="ADAL" clId="{378DFA6B-5E99-4EA0-B26A-186F717B3132}" dt="2025-10-03T15:18:50.741" v="43" actId="1036"/>
          <ac:spMkLst>
            <pc:docMk/>
            <pc:sldMk cId="60813518" sldId="294"/>
            <ac:spMk id="154" creationId="{B6DF8329-58D6-EED9-468C-18467AB4ED32}"/>
          </ac:spMkLst>
        </pc:spChg>
        <pc:spChg chg="mod">
          <ac:chgData name="Liu Pérez" userId="ebb86be1-fcf8-4297-88e4-66cbfdfe636e" providerId="ADAL" clId="{378DFA6B-5E99-4EA0-B26A-186F717B3132}" dt="2025-10-03T15:18:50.741" v="43" actId="1036"/>
          <ac:spMkLst>
            <pc:docMk/>
            <pc:sldMk cId="60813518" sldId="294"/>
            <ac:spMk id="155" creationId="{0F14A0C6-EB82-A9DD-9214-9E88A83554D1}"/>
          </ac:spMkLst>
        </pc:spChg>
        <pc:spChg chg="mod">
          <ac:chgData name="Liu Pérez" userId="ebb86be1-fcf8-4297-88e4-66cbfdfe636e" providerId="ADAL" clId="{378DFA6B-5E99-4EA0-B26A-186F717B3132}" dt="2025-10-03T15:18:50.741" v="43" actId="1036"/>
          <ac:spMkLst>
            <pc:docMk/>
            <pc:sldMk cId="60813518" sldId="294"/>
            <ac:spMk id="158" creationId="{FD02734C-C141-E4BF-3129-14B73DF2436B}"/>
          </ac:spMkLst>
        </pc:spChg>
        <pc:spChg chg="mod">
          <ac:chgData name="Liu Pérez" userId="ebb86be1-fcf8-4297-88e4-66cbfdfe636e" providerId="ADAL" clId="{378DFA6B-5E99-4EA0-B26A-186F717B3132}" dt="2025-10-03T15:18:50.741" v="43" actId="1036"/>
          <ac:spMkLst>
            <pc:docMk/>
            <pc:sldMk cId="60813518" sldId="294"/>
            <ac:spMk id="161" creationId="{B29A6D6B-1C78-4858-7E15-90E73809BC11}"/>
          </ac:spMkLst>
        </pc:spChg>
        <pc:spChg chg="mod">
          <ac:chgData name="Liu Pérez" userId="ebb86be1-fcf8-4297-88e4-66cbfdfe636e" providerId="ADAL" clId="{378DFA6B-5E99-4EA0-B26A-186F717B3132}" dt="2025-10-03T15:18:50.741" v="43" actId="1036"/>
          <ac:spMkLst>
            <pc:docMk/>
            <pc:sldMk cId="60813518" sldId="294"/>
            <ac:spMk id="165" creationId="{FFF8B2C1-E6FA-3CA2-6120-5EC78284BEC2}"/>
          </ac:spMkLst>
        </pc:spChg>
        <pc:spChg chg="mod">
          <ac:chgData name="Liu Pérez" userId="ebb86be1-fcf8-4297-88e4-66cbfdfe636e" providerId="ADAL" clId="{378DFA6B-5E99-4EA0-B26A-186F717B3132}" dt="2025-10-03T15:18:50.741" v="43" actId="1036"/>
          <ac:spMkLst>
            <pc:docMk/>
            <pc:sldMk cId="60813518" sldId="294"/>
            <ac:spMk id="172" creationId="{D2419D60-ACD8-5264-1A18-1E91F87B2E4C}"/>
          </ac:spMkLst>
        </pc:spChg>
        <pc:spChg chg="mod">
          <ac:chgData name="Liu Pérez" userId="ebb86be1-fcf8-4297-88e4-66cbfdfe636e" providerId="ADAL" clId="{378DFA6B-5E99-4EA0-B26A-186F717B3132}" dt="2025-10-03T15:18:50.741" v="43" actId="1036"/>
          <ac:spMkLst>
            <pc:docMk/>
            <pc:sldMk cId="60813518" sldId="294"/>
            <ac:spMk id="175" creationId="{12397FE8-64BF-6DBC-85B7-AA4964DCEA19}"/>
          </ac:spMkLst>
        </pc:spChg>
        <pc:grpChg chg="del">
          <ac:chgData name="Liu Pérez" userId="ebb86be1-fcf8-4297-88e4-66cbfdfe636e" providerId="ADAL" clId="{378DFA6B-5E99-4EA0-B26A-186F717B3132}" dt="2025-10-03T15:22:31.371" v="255" actId="478"/>
          <ac:grpSpMkLst>
            <pc:docMk/>
            <pc:sldMk cId="60813518" sldId="294"/>
            <ac:grpSpMk id="210" creationId="{EACE4619-5D9F-F27A-BCCD-095FEB4BF320}"/>
          </ac:grpSpMkLst>
        </pc:grpChg>
        <pc:picChg chg="add del mod">
          <ac:chgData name="Liu Pérez" userId="ebb86be1-fcf8-4297-88e4-66cbfdfe636e" providerId="ADAL" clId="{378DFA6B-5E99-4EA0-B26A-186F717B3132}" dt="2025-10-03T15:27:19.437" v="524" actId="1076"/>
          <ac:picMkLst>
            <pc:docMk/>
            <pc:sldMk cId="60813518" sldId="294"/>
            <ac:picMk id="7" creationId="{CDD6887B-5792-2FCB-F10C-A08BADF7A928}"/>
          </ac:picMkLst>
        </pc:picChg>
        <pc:picChg chg="add mod">
          <ac:chgData name="Liu Pérez" userId="ebb86be1-fcf8-4297-88e4-66cbfdfe636e" providerId="ADAL" clId="{378DFA6B-5E99-4EA0-B26A-186F717B3132}" dt="2025-10-03T15:33:10.568" v="751" actId="1076"/>
          <ac:picMkLst>
            <pc:docMk/>
            <pc:sldMk cId="60813518" sldId="294"/>
            <ac:picMk id="59" creationId="{11930739-D587-512F-C7B0-6E88F2DD3294}"/>
          </ac:picMkLst>
        </pc:picChg>
        <pc:cxnChg chg="mod">
          <ac:chgData name="Liu Pérez" userId="ebb86be1-fcf8-4297-88e4-66cbfdfe636e" providerId="ADAL" clId="{378DFA6B-5E99-4EA0-B26A-186F717B3132}" dt="2025-10-03T15:27:15.033" v="523" actId="1076"/>
          <ac:cxnSpMkLst>
            <pc:docMk/>
            <pc:sldMk cId="60813518" sldId="294"/>
            <ac:cxnSpMk id="3" creationId="{20260216-9786-41CD-E63F-19B2D8EA3748}"/>
          </ac:cxnSpMkLst>
        </pc:cxnChg>
      </pc:sldChg>
      <pc:sldChg chg="modSp add mod">
        <pc:chgData name="Liu Pérez" userId="ebb86be1-fcf8-4297-88e4-66cbfdfe636e" providerId="ADAL" clId="{378DFA6B-5E99-4EA0-B26A-186F717B3132}" dt="2025-10-03T15:26:08.209" v="498" actId="20577"/>
        <pc:sldMkLst>
          <pc:docMk/>
          <pc:sldMk cId="2701139006" sldId="295"/>
        </pc:sldMkLst>
        <pc:spChg chg="mod">
          <ac:chgData name="Liu Pérez" userId="ebb86be1-fcf8-4297-88e4-66cbfdfe636e" providerId="ADAL" clId="{378DFA6B-5E99-4EA0-B26A-186F717B3132}" dt="2025-10-03T15:26:08.209" v="498" actId="20577"/>
          <ac:spMkLst>
            <pc:docMk/>
            <pc:sldMk cId="2701139006" sldId="295"/>
            <ac:spMk id="205" creationId="{869018ED-ED73-93ED-43AC-CE9A3C256680}"/>
          </ac:spMkLst>
        </pc:spChg>
      </pc:sldChg>
      <pc:sldChg chg="addSp modSp add mod">
        <pc:chgData name="Liu Pérez" userId="ebb86be1-fcf8-4297-88e4-66cbfdfe636e" providerId="ADAL" clId="{378DFA6B-5E99-4EA0-B26A-186F717B3132}" dt="2025-10-03T15:32:55.956" v="748" actId="1076"/>
        <pc:sldMkLst>
          <pc:docMk/>
          <pc:sldMk cId="4104617332" sldId="296"/>
        </pc:sldMkLst>
        <pc:spChg chg="mod">
          <ac:chgData name="Liu Pérez" userId="ebb86be1-fcf8-4297-88e4-66cbfdfe636e" providerId="ADAL" clId="{378DFA6B-5E99-4EA0-B26A-186F717B3132}" dt="2025-10-03T15:26:44.501" v="517" actId="1035"/>
          <ac:spMkLst>
            <pc:docMk/>
            <pc:sldMk cId="4104617332" sldId="296"/>
            <ac:spMk id="14" creationId="{E364D275-FCC9-A6F9-2282-3350EBF11C42}"/>
          </ac:spMkLst>
        </pc:spChg>
        <pc:spChg chg="mod">
          <ac:chgData name="Liu Pérez" userId="ebb86be1-fcf8-4297-88e4-66cbfdfe636e" providerId="ADAL" clId="{378DFA6B-5E99-4EA0-B26A-186F717B3132}" dt="2025-10-03T15:26:44.501" v="517" actId="1035"/>
          <ac:spMkLst>
            <pc:docMk/>
            <pc:sldMk cId="4104617332" sldId="296"/>
            <ac:spMk id="25" creationId="{67FA2686-46A4-5E40-61A4-C76D6B4DA263}"/>
          </ac:spMkLst>
        </pc:spChg>
        <pc:spChg chg="mod">
          <ac:chgData name="Liu Pérez" userId="ebb86be1-fcf8-4297-88e4-66cbfdfe636e" providerId="ADAL" clId="{378DFA6B-5E99-4EA0-B26A-186F717B3132}" dt="2025-10-03T15:26:44.501" v="517" actId="1035"/>
          <ac:spMkLst>
            <pc:docMk/>
            <pc:sldMk cId="4104617332" sldId="296"/>
            <ac:spMk id="26" creationId="{8C7A8F83-80AB-023E-5051-B0A452EEFC32}"/>
          </ac:spMkLst>
        </pc:spChg>
        <pc:spChg chg="mod">
          <ac:chgData name="Liu Pérez" userId="ebb86be1-fcf8-4297-88e4-66cbfdfe636e" providerId="ADAL" clId="{378DFA6B-5E99-4EA0-B26A-186F717B3132}" dt="2025-10-03T15:26:44.501" v="517" actId="1035"/>
          <ac:spMkLst>
            <pc:docMk/>
            <pc:sldMk cId="4104617332" sldId="296"/>
            <ac:spMk id="32" creationId="{581A21B3-D337-09BE-0E0A-5D40CD2EF216}"/>
          </ac:spMkLst>
        </pc:spChg>
        <pc:spChg chg="mod">
          <ac:chgData name="Liu Pérez" userId="ebb86be1-fcf8-4297-88e4-66cbfdfe636e" providerId="ADAL" clId="{378DFA6B-5E99-4EA0-B26A-186F717B3132}" dt="2025-10-03T15:26:44.501" v="517" actId="1035"/>
          <ac:spMkLst>
            <pc:docMk/>
            <pc:sldMk cId="4104617332" sldId="296"/>
            <ac:spMk id="34" creationId="{BE54FC37-C5AB-862E-269E-BDA14E39A923}"/>
          </ac:spMkLst>
        </pc:spChg>
        <pc:spChg chg="mod">
          <ac:chgData name="Liu Pérez" userId="ebb86be1-fcf8-4297-88e4-66cbfdfe636e" providerId="ADAL" clId="{378DFA6B-5E99-4EA0-B26A-186F717B3132}" dt="2025-10-03T15:26:44.501" v="517" actId="1035"/>
          <ac:spMkLst>
            <pc:docMk/>
            <pc:sldMk cId="4104617332" sldId="296"/>
            <ac:spMk id="40" creationId="{58FC7FE9-C4C3-9D53-D8BC-703012894197}"/>
          </ac:spMkLst>
        </pc:spChg>
        <pc:spChg chg="mod">
          <ac:chgData name="Liu Pérez" userId="ebb86be1-fcf8-4297-88e4-66cbfdfe636e" providerId="ADAL" clId="{378DFA6B-5E99-4EA0-B26A-186F717B3132}" dt="2025-10-03T15:26:44.501" v="517" actId="1035"/>
          <ac:spMkLst>
            <pc:docMk/>
            <pc:sldMk cId="4104617332" sldId="296"/>
            <ac:spMk id="43" creationId="{CEC918DE-BADE-7D09-01CD-F8080F8089A4}"/>
          </ac:spMkLst>
        </pc:spChg>
        <pc:spChg chg="mod">
          <ac:chgData name="Liu Pérez" userId="ebb86be1-fcf8-4297-88e4-66cbfdfe636e" providerId="ADAL" clId="{378DFA6B-5E99-4EA0-B26A-186F717B3132}" dt="2025-10-03T15:26:44.501" v="517" actId="1035"/>
          <ac:spMkLst>
            <pc:docMk/>
            <pc:sldMk cId="4104617332" sldId="296"/>
            <ac:spMk id="46" creationId="{744724CA-7717-BE41-5255-C8ECDD8C372A}"/>
          </ac:spMkLst>
        </pc:spChg>
        <pc:spChg chg="mod">
          <ac:chgData name="Liu Pérez" userId="ebb86be1-fcf8-4297-88e4-66cbfdfe636e" providerId="ADAL" clId="{378DFA6B-5E99-4EA0-B26A-186F717B3132}" dt="2025-10-03T15:26:44.501" v="517" actId="1035"/>
          <ac:spMkLst>
            <pc:docMk/>
            <pc:sldMk cId="4104617332" sldId="296"/>
            <ac:spMk id="48" creationId="{82D75644-1658-2232-BADC-EC4C1C289823}"/>
          </ac:spMkLst>
        </pc:spChg>
        <pc:spChg chg="mod">
          <ac:chgData name="Liu Pérez" userId="ebb86be1-fcf8-4297-88e4-66cbfdfe636e" providerId="ADAL" clId="{378DFA6B-5E99-4EA0-B26A-186F717B3132}" dt="2025-10-03T15:26:44.501" v="517" actId="1035"/>
          <ac:spMkLst>
            <pc:docMk/>
            <pc:sldMk cId="4104617332" sldId="296"/>
            <ac:spMk id="51" creationId="{FDBFF645-B752-003B-586B-B3BB5006B521}"/>
          </ac:spMkLst>
        </pc:spChg>
        <pc:picChg chg="add mod">
          <ac:chgData name="Liu Pérez" userId="ebb86be1-fcf8-4297-88e4-66cbfdfe636e" providerId="ADAL" clId="{378DFA6B-5E99-4EA0-B26A-186F717B3132}" dt="2025-10-03T15:32:55.956" v="748" actId="1076"/>
          <ac:picMkLst>
            <pc:docMk/>
            <pc:sldMk cId="4104617332" sldId="296"/>
            <ac:picMk id="2" creationId="{6692CB96-989E-C22C-1E4F-1E85AAFB0D24}"/>
          </ac:picMkLst>
        </pc:picChg>
      </pc:sldChg>
    </pc:docChg>
  </pc:docChgLst>
  <pc:docChgLst>
    <pc:chgData name="Liu Pérez" userId="ebb86be1-fcf8-4297-88e4-66cbfdfe636e" providerId="ADAL" clId="{79733C7B-FA90-450A-88F4-663901735CDC}"/>
    <pc:docChg chg="undo custSel modSld">
      <pc:chgData name="Liu Pérez" userId="ebb86be1-fcf8-4297-88e4-66cbfdfe636e" providerId="ADAL" clId="{79733C7B-FA90-450A-88F4-663901735CDC}" dt="2025-07-02T21:41:36.244" v="197" actId="1076"/>
      <pc:docMkLst>
        <pc:docMk/>
      </pc:docMkLst>
      <pc:sldChg chg="modSp mod">
        <pc:chgData name="Liu Pérez" userId="ebb86be1-fcf8-4297-88e4-66cbfdfe636e" providerId="ADAL" clId="{79733C7B-FA90-450A-88F4-663901735CDC}" dt="2025-07-02T21:41:36.244" v="197" actId="1076"/>
        <pc:sldMkLst>
          <pc:docMk/>
          <pc:sldMk cId="4063429090" sldId="256"/>
        </pc:sldMkLst>
      </pc:sldChg>
      <pc:sldChg chg="delSp modSp mod">
        <pc:chgData name="Liu Pérez" userId="ebb86be1-fcf8-4297-88e4-66cbfdfe636e" providerId="ADAL" clId="{79733C7B-FA90-450A-88F4-663901735CDC}" dt="2025-07-02T21:02:40.251" v="80" actId="478"/>
        <pc:sldMkLst>
          <pc:docMk/>
          <pc:sldMk cId="1982928004" sldId="259"/>
        </pc:sldMkLst>
      </pc:sldChg>
      <pc:sldChg chg="delSp modSp mod">
        <pc:chgData name="Liu Pérez" userId="ebb86be1-fcf8-4297-88e4-66cbfdfe636e" providerId="ADAL" clId="{79733C7B-FA90-450A-88F4-663901735CDC}" dt="2025-07-02T21:02:34.541" v="78" actId="478"/>
        <pc:sldMkLst>
          <pc:docMk/>
          <pc:sldMk cId="715202882" sldId="260"/>
        </pc:sldMkLst>
      </pc:sldChg>
      <pc:sldChg chg="delSp mod">
        <pc:chgData name="Liu Pérez" userId="ebb86be1-fcf8-4297-88e4-66cbfdfe636e" providerId="ADAL" clId="{79733C7B-FA90-450A-88F4-663901735CDC}" dt="2025-07-02T21:02:37.527" v="79" actId="478"/>
        <pc:sldMkLst>
          <pc:docMk/>
          <pc:sldMk cId="204150864" sldId="261"/>
        </pc:sldMkLst>
      </pc:sldChg>
      <pc:sldChg chg="delSp mod">
        <pc:chgData name="Liu Pérez" userId="ebb86be1-fcf8-4297-88e4-66cbfdfe636e" providerId="ADAL" clId="{79733C7B-FA90-450A-88F4-663901735CDC}" dt="2025-07-02T21:02:32.105" v="77" actId="478"/>
        <pc:sldMkLst>
          <pc:docMk/>
          <pc:sldMk cId="122833180" sldId="262"/>
        </pc:sldMkLst>
      </pc:sldChg>
      <pc:sldChg chg="delSp mod">
        <pc:chgData name="Liu Pérez" userId="ebb86be1-fcf8-4297-88e4-66cbfdfe636e" providerId="ADAL" clId="{79733C7B-FA90-450A-88F4-663901735CDC}" dt="2025-07-02T21:02:29.711" v="76" actId="478"/>
        <pc:sldMkLst>
          <pc:docMk/>
          <pc:sldMk cId="2587097906" sldId="263"/>
        </pc:sldMkLst>
      </pc:sldChg>
      <pc:sldChg chg="delSp mod">
        <pc:chgData name="Liu Pérez" userId="ebb86be1-fcf8-4297-88e4-66cbfdfe636e" providerId="ADAL" clId="{79733C7B-FA90-450A-88F4-663901735CDC}" dt="2025-07-02T21:02:27.910" v="75" actId="478"/>
        <pc:sldMkLst>
          <pc:docMk/>
          <pc:sldMk cId="2335140883" sldId="264"/>
        </pc:sldMkLst>
      </pc:sldChg>
      <pc:sldChg chg="delSp mod">
        <pc:chgData name="Liu Pérez" userId="ebb86be1-fcf8-4297-88e4-66cbfdfe636e" providerId="ADAL" clId="{79733C7B-FA90-450A-88F4-663901735CDC}" dt="2025-07-02T21:02:22.925" v="73" actId="478"/>
        <pc:sldMkLst>
          <pc:docMk/>
          <pc:sldMk cId="4196101366" sldId="266"/>
        </pc:sldMkLst>
      </pc:sldChg>
      <pc:sldChg chg="delSp mod">
        <pc:chgData name="Liu Pérez" userId="ebb86be1-fcf8-4297-88e4-66cbfdfe636e" providerId="ADAL" clId="{79733C7B-FA90-450A-88F4-663901735CDC}" dt="2025-07-02T21:01:28.524" v="57" actId="478"/>
        <pc:sldMkLst>
          <pc:docMk/>
          <pc:sldMk cId="2850960689" sldId="267"/>
        </pc:sldMkLst>
      </pc:sldChg>
      <pc:sldChg chg="delSp modSp mod">
        <pc:chgData name="Liu Pérez" userId="ebb86be1-fcf8-4297-88e4-66cbfdfe636e" providerId="ADAL" clId="{79733C7B-FA90-450A-88F4-663901735CDC}" dt="2025-07-02T21:02:18.521" v="72" actId="478"/>
        <pc:sldMkLst>
          <pc:docMk/>
          <pc:sldMk cId="3489397635" sldId="268"/>
        </pc:sldMkLst>
      </pc:sldChg>
      <pc:sldChg chg="delSp modSp mod">
        <pc:chgData name="Liu Pérez" userId="ebb86be1-fcf8-4297-88e4-66cbfdfe636e" providerId="ADAL" clId="{79733C7B-FA90-450A-88F4-663901735CDC}" dt="2025-07-02T21:02:15.710" v="71" actId="478"/>
        <pc:sldMkLst>
          <pc:docMk/>
          <pc:sldMk cId="4029160255" sldId="269"/>
        </pc:sldMkLst>
      </pc:sldChg>
      <pc:sldChg chg="delSp modSp mod">
        <pc:chgData name="Liu Pérez" userId="ebb86be1-fcf8-4297-88e4-66cbfdfe636e" providerId="ADAL" clId="{79733C7B-FA90-450A-88F4-663901735CDC}" dt="2025-07-02T21:02:12.747" v="70" actId="478"/>
        <pc:sldMkLst>
          <pc:docMk/>
          <pc:sldMk cId="137562993" sldId="270"/>
        </pc:sldMkLst>
      </pc:sldChg>
      <pc:sldChg chg="delSp modSp mod">
        <pc:chgData name="Liu Pérez" userId="ebb86be1-fcf8-4297-88e4-66cbfdfe636e" providerId="ADAL" clId="{79733C7B-FA90-450A-88F4-663901735CDC}" dt="2025-07-02T21:02:07.866" v="68" actId="478"/>
        <pc:sldMkLst>
          <pc:docMk/>
          <pc:sldMk cId="2826715096" sldId="271"/>
        </pc:sldMkLst>
      </pc:sldChg>
      <pc:sldChg chg="delSp modSp mod">
        <pc:chgData name="Liu Pérez" userId="ebb86be1-fcf8-4297-88e4-66cbfdfe636e" providerId="ADAL" clId="{79733C7B-FA90-450A-88F4-663901735CDC}" dt="2025-07-02T21:02:03.292" v="67" actId="478"/>
        <pc:sldMkLst>
          <pc:docMk/>
          <pc:sldMk cId="431862915" sldId="272"/>
        </pc:sldMkLst>
      </pc:sldChg>
      <pc:sldChg chg="delSp modSp mod">
        <pc:chgData name="Liu Pérez" userId="ebb86be1-fcf8-4297-88e4-66cbfdfe636e" providerId="ADAL" clId="{79733C7B-FA90-450A-88F4-663901735CDC}" dt="2025-07-02T21:02:01.308" v="66" actId="478"/>
        <pc:sldMkLst>
          <pc:docMk/>
          <pc:sldMk cId="390264672" sldId="273"/>
        </pc:sldMkLst>
      </pc:sldChg>
      <pc:sldChg chg="delSp modSp mod">
        <pc:chgData name="Liu Pérez" userId="ebb86be1-fcf8-4297-88e4-66cbfdfe636e" providerId="ADAL" clId="{79733C7B-FA90-450A-88F4-663901735CDC}" dt="2025-07-02T21:01:56.831" v="65" actId="478"/>
        <pc:sldMkLst>
          <pc:docMk/>
          <pc:sldMk cId="4000795326" sldId="274"/>
        </pc:sldMkLst>
      </pc:sldChg>
      <pc:sldChg chg="delSp modSp mod">
        <pc:chgData name="Liu Pérez" userId="ebb86be1-fcf8-4297-88e4-66cbfdfe636e" providerId="ADAL" clId="{79733C7B-FA90-450A-88F4-663901735CDC}" dt="2025-07-02T21:01:54.966" v="64" actId="478"/>
        <pc:sldMkLst>
          <pc:docMk/>
          <pc:sldMk cId="2226303252" sldId="275"/>
        </pc:sldMkLst>
      </pc:sldChg>
      <pc:sldChg chg="delSp modSp mod">
        <pc:chgData name="Liu Pérez" userId="ebb86be1-fcf8-4297-88e4-66cbfdfe636e" providerId="ADAL" clId="{79733C7B-FA90-450A-88F4-663901735CDC}" dt="2025-07-02T21:01:52.237" v="63" actId="478"/>
        <pc:sldMkLst>
          <pc:docMk/>
          <pc:sldMk cId="778914185" sldId="276"/>
        </pc:sldMkLst>
      </pc:sldChg>
      <pc:sldChg chg="delSp modSp mod">
        <pc:chgData name="Liu Pérez" userId="ebb86be1-fcf8-4297-88e4-66cbfdfe636e" providerId="ADAL" clId="{79733C7B-FA90-450A-88F4-663901735CDC}" dt="2025-07-02T21:01:48.740" v="62" actId="478"/>
        <pc:sldMkLst>
          <pc:docMk/>
          <pc:sldMk cId="270171717" sldId="277"/>
        </pc:sldMkLst>
      </pc:sldChg>
      <pc:sldChg chg="delSp modSp mod">
        <pc:chgData name="Liu Pérez" userId="ebb86be1-fcf8-4297-88e4-66cbfdfe636e" providerId="ADAL" clId="{79733C7B-FA90-450A-88F4-663901735CDC}" dt="2025-07-02T21:01:46.136" v="61" actId="478"/>
        <pc:sldMkLst>
          <pc:docMk/>
          <pc:sldMk cId="3180134566" sldId="279"/>
        </pc:sldMkLst>
      </pc:sldChg>
      <pc:sldChg chg="delSp modSp mod">
        <pc:chgData name="Liu Pérez" userId="ebb86be1-fcf8-4297-88e4-66cbfdfe636e" providerId="ADAL" clId="{79733C7B-FA90-450A-88F4-663901735CDC}" dt="2025-07-02T21:01:39.786" v="59" actId="478"/>
        <pc:sldMkLst>
          <pc:docMk/>
          <pc:sldMk cId="3167055879" sldId="280"/>
        </pc:sldMkLst>
      </pc:sldChg>
      <pc:sldChg chg="delSp modSp mod">
        <pc:chgData name="Liu Pérez" userId="ebb86be1-fcf8-4297-88e4-66cbfdfe636e" providerId="ADAL" clId="{79733C7B-FA90-450A-88F4-663901735CDC}" dt="2025-07-02T21:01:37.519" v="58" actId="478"/>
        <pc:sldMkLst>
          <pc:docMk/>
          <pc:sldMk cId="1591589097" sldId="281"/>
        </pc:sldMkLst>
      </pc:sldChg>
      <pc:sldChg chg="delSp mod">
        <pc:chgData name="Liu Pérez" userId="ebb86be1-fcf8-4297-88e4-66cbfdfe636e" providerId="ADAL" clId="{79733C7B-FA90-450A-88F4-663901735CDC}" dt="2025-07-02T21:02:25.458" v="74" actId="478"/>
        <pc:sldMkLst>
          <pc:docMk/>
          <pc:sldMk cId="2359021424" sldId="283"/>
        </pc:sldMkLst>
      </pc:sldChg>
      <pc:sldChg chg="delSp modSp mod">
        <pc:chgData name="Liu Pérez" userId="ebb86be1-fcf8-4297-88e4-66cbfdfe636e" providerId="ADAL" clId="{79733C7B-FA90-450A-88F4-663901735CDC}" dt="2025-07-02T21:02:10.695" v="69" actId="478"/>
        <pc:sldMkLst>
          <pc:docMk/>
          <pc:sldMk cId="379454612" sldId="285"/>
        </pc:sldMkLst>
      </pc:sldChg>
      <pc:sldChg chg="delSp mod">
        <pc:chgData name="Liu Pérez" userId="ebb86be1-fcf8-4297-88e4-66cbfdfe636e" providerId="ADAL" clId="{79733C7B-FA90-450A-88F4-663901735CDC}" dt="2025-07-02T21:02:44.295" v="81" actId="478"/>
        <pc:sldMkLst>
          <pc:docMk/>
          <pc:sldMk cId="328985148" sldId="286"/>
        </pc:sldMkLst>
      </pc:sldChg>
      <pc:sldChg chg="delSp mod">
        <pc:chgData name="Liu Pérez" userId="ebb86be1-fcf8-4297-88e4-66cbfdfe636e" providerId="ADAL" clId="{79733C7B-FA90-450A-88F4-663901735CDC}" dt="2025-07-02T21:40:57.325" v="195" actId="478"/>
        <pc:sldMkLst>
          <pc:docMk/>
          <pc:sldMk cId="1551530799" sldId="287"/>
        </pc:sldMkLst>
      </pc:sldChg>
      <pc:sldChg chg="delSp modSp mod">
        <pc:chgData name="Liu Pérez" userId="ebb86be1-fcf8-4297-88e4-66cbfdfe636e" providerId="ADAL" clId="{79733C7B-FA90-450A-88F4-663901735CDC}" dt="2025-07-02T21:01:41.720" v="60" actId="478"/>
        <pc:sldMkLst>
          <pc:docMk/>
          <pc:sldMk cId="491071980" sldId="288"/>
        </pc:sldMkLst>
      </pc:sldChg>
      <pc:sldChg chg="delSp modSp mod">
        <pc:chgData name="Liu Pérez" userId="ebb86be1-fcf8-4297-88e4-66cbfdfe636e" providerId="ADAL" clId="{79733C7B-FA90-450A-88F4-663901735CDC}" dt="2025-07-02T21:02:58.178" v="86" actId="478"/>
        <pc:sldMkLst>
          <pc:docMk/>
          <pc:sldMk cId="2124947453" sldId="289"/>
        </pc:sldMkLst>
      </pc:sldChg>
      <pc:sldChg chg="delSp modSp mod">
        <pc:chgData name="Liu Pérez" userId="ebb86be1-fcf8-4297-88e4-66cbfdfe636e" providerId="ADAL" clId="{79733C7B-FA90-450A-88F4-663901735CDC}" dt="2025-07-02T21:02:45.881" v="82" actId="478"/>
        <pc:sldMkLst>
          <pc:docMk/>
          <pc:sldMk cId="3780430951" sldId="290"/>
        </pc:sldMkLst>
      </pc:sldChg>
      <pc:sldChg chg="delSp modSp mod">
        <pc:chgData name="Liu Pérez" userId="ebb86be1-fcf8-4297-88e4-66cbfdfe636e" providerId="ADAL" clId="{79733C7B-FA90-450A-88F4-663901735CDC}" dt="2025-07-02T21:02:49.848" v="83" actId="478"/>
        <pc:sldMkLst>
          <pc:docMk/>
          <pc:sldMk cId="281663431" sldId="291"/>
        </pc:sldMkLst>
      </pc:sldChg>
      <pc:sldChg chg="delSp modSp mod">
        <pc:chgData name="Liu Pérez" userId="ebb86be1-fcf8-4297-88e4-66cbfdfe636e" providerId="ADAL" clId="{79733C7B-FA90-450A-88F4-663901735CDC}" dt="2025-07-02T21:05:49.342" v="194" actId="20577"/>
        <pc:sldMkLst>
          <pc:docMk/>
          <pc:sldMk cId="2302471731" sldId="292"/>
        </pc:sldMkLst>
      </pc:sldChg>
      <pc:sldChg chg="delSp modSp mod">
        <pc:chgData name="Liu Pérez" userId="ebb86be1-fcf8-4297-88e4-66cbfdfe636e" providerId="ADAL" clId="{79733C7B-FA90-450A-88F4-663901735CDC}" dt="2025-07-02T21:02:53.090" v="84" actId="478"/>
        <pc:sldMkLst>
          <pc:docMk/>
          <pc:sldMk cId="1826456763" sldId="293"/>
        </pc:sldMkLst>
      </pc:sldChg>
    </pc:docChg>
  </pc:docChgLst>
  <pc:docChgLst>
    <pc:chgData name="Sara Jimenez" userId="fc8a1129-1907-47a9-abcb-7cc449efd73e" providerId="ADAL" clId="{E957022F-2D7F-4F7C-B725-817505E808CA}"/>
    <pc:docChg chg="undo custSel addSld modSld">
      <pc:chgData name="Sara Jimenez" userId="fc8a1129-1907-47a9-abcb-7cc449efd73e" providerId="ADAL" clId="{E957022F-2D7F-4F7C-B725-817505E808CA}" dt="2024-12-06T23:27:33.821" v="1542" actId="729"/>
      <pc:docMkLst>
        <pc:docMk/>
      </pc:docMkLst>
      <pc:sldChg chg="addSp delSp modSp mod modShow">
        <pc:chgData name="Sara Jimenez" userId="fc8a1129-1907-47a9-abcb-7cc449efd73e" providerId="ADAL" clId="{E957022F-2D7F-4F7C-B725-817505E808CA}" dt="2024-12-06T23:27:33.821" v="1542" actId="729"/>
        <pc:sldMkLst>
          <pc:docMk/>
          <pc:sldMk cId="2124947453" sldId="289"/>
        </pc:sldMkLst>
      </pc:sldChg>
      <pc:sldChg chg="addSp delSp modSp add mod">
        <pc:chgData name="Sara Jimenez" userId="fc8a1129-1907-47a9-abcb-7cc449efd73e" providerId="ADAL" clId="{E957022F-2D7F-4F7C-B725-817505E808CA}" dt="2024-12-06T23:27:00.598" v="1539"/>
        <pc:sldMkLst>
          <pc:docMk/>
          <pc:sldMk cId="281663431" sldId="291"/>
        </pc:sldMkLst>
      </pc:sldChg>
      <pc:sldChg chg="addSp delSp modSp add mod modShow">
        <pc:chgData name="Sara Jimenez" userId="fc8a1129-1907-47a9-abcb-7cc449efd73e" providerId="ADAL" clId="{E957022F-2D7F-4F7C-B725-817505E808CA}" dt="2024-12-06T23:27:33.821" v="1542" actId="729"/>
        <pc:sldMkLst>
          <pc:docMk/>
          <pc:sldMk cId="2302471731" sldId="292"/>
        </pc:sldMkLst>
      </pc:sldChg>
    </pc:docChg>
  </pc:docChgLst>
  <pc:docChgLst>
    <pc:chgData name="Sara Jimenez" userId="fc8a1129-1907-47a9-abcb-7cc449efd73e" providerId="ADAL" clId="{53F033C3-0637-4844-90B2-C48CF2180C29}"/>
    <pc:docChg chg="undo redo custSel modSld">
      <pc:chgData name="Sara Jimenez" userId="fc8a1129-1907-47a9-abcb-7cc449efd73e" providerId="ADAL" clId="{53F033C3-0637-4844-90B2-C48CF2180C29}" dt="2024-12-16T15:19:53.956" v="208" actId="14100"/>
      <pc:docMkLst>
        <pc:docMk/>
      </pc:docMkLst>
      <pc:sldChg chg="addSp delSp modSp mod modShow">
        <pc:chgData name="Sara Jimenez" userId="fc8a1129-1907-47a9-abcb-7cc449efd73e" providerId="ADAL" clId="{53F033C3-0637-4844-90B2-C48CF2180C29}" dt="2024-12-09T15:08:48.218" v="88" actId="164"/>
        <pc:sldMkLst>
          <pc:docMk/>
          <pc:sldMk cId="2124947453" sldId="289"/>
        </pc:sldMkLst>
      </pc:sldChg>
      <pc:sldChg chg="addSp delSp modSp mod modShow">
        <pc:chgData name="Sara Jimenez" userId="fc8a1129-1907-47a9-abcb-7cc449efd73e" providerId="ADAL" clId="{53F033C3-0637-4844-90B2-C48CF2180C29}" dt="2024-12-16T15:19:53.956" v="208" actId="14100"/>
        <pc:sldMkLst>
          <pc:docMk/>
          <pc:sldMk cId="2302471731" sldId="292"/>
        </pc:sldMkLst>
      </pc:sldChg>
    </pc:docChg>
  </pc:docChgLst>
  <pc:docChgLst>
    <pc:chgData name="Liu Pérez" userId="ebb86be1-fcf8-4297-88e4-66cbfdfe636e" providerId="ADAL" clId="{0667E492-B956-4873-96FC-E06809277F30}"/>
    <pc:docChg chg="modSld">
      <pc:chgData name="Liu Pérez" userId="ebb86be1-fcf8-4297-88e4-66cbfdfe636e" providerId="ADAL" clId="{0667E492-B956-4873-96FC-E06809277F30}" dt="2025-03-06T20:41:31.324" v="50" actId="20577"/>
      <pc:docMkLst>
        <pc:docMk/>
      </pc:docMkLst>
      <pc:sldChg chg="modSp mod">
        <pc:chgData name="Liu Pérez" userId="ebb86be1-fcf8-4297-88e4-66cbfdfe636e" providerId="ADAL" clId="{0667E492-B956-4873-96FC-E06809277F30}" dt="2025-03-06T20:41:31.324" v="50" actId="20577"/>
        <pc:sldMkLst>
          <pc:docMk/>
          <pc:sldMk cId="328985148" sldId="286"/>
        </pc:sldMkLst>
      </pc:sldChg>
      <pc:sldChg chg="modSp mod">
        <pc:chgData name="Liu Pérez" userId="ebb86be1-fcf8-4297-88e4-66cbfdfe636e" providerId="ADAL" clId="{0667E492-B956-4873-96FC-E06809277F30}" dt="2025-03-06T20:41:12.557" v="26" actId="20577"/>
        <pc:sldMkLst>
          <pc:docMk/>
          <pc:sldMk cId="281663431" sldId="291"/>
        </pc:sldMkLst>
      </pc:sldChg>
      <pc:sldChg chg="modSp mod">
        <pc:chgData name="Liu Pérez" userId="ebb86be1-fcf8-4297-88e4-66cbfdfe636e" providerId="ADAL" clId="{0667E492-B956-4873-96FC-E06809277F30}" dt="2025-03-06T20:40:49.737" v="11" actId="20577"/>
        <pc:sldMkLst>
          <pc:docMk/>
          <pc:sldMk cId="2302471731" sldId="292"/>
        </pc:sldMkLst>
      </pc:sldChg>
    </pc:docChg>
  </pc:docChgLst>
  <pc:docChgLst>
    <pc:chgData name="Sara Jimenez" userId="fc8a1129-1907-47a9-abcb-7cc449efd73e" providerId="ADAL" clId="{84916F1B-4D26-4BDC-8E08-85B86DEB0AA9}"/>
    <pc:docChg chg="undo custSel modSld">
      <pc:chgData name="Sara Jimenez" userId="fc8a1129-1907-47a9-abcb-7cc449efd73e" providerId="ADAL" clId="{84916F1B-4D26-4BDC-8E08-85B86DEB0AA9}" dt="2024-11-14T21:58:49.447" v="2222" actId="20577"/>
      <pc:docMkLst>
        <pc:docMk/>
      </pc:docMkLst>
      <pc:sldChg chg="modSp mod">
        <pc:chgData name="Sara Jimenez" userId="fc8a1129-1907-47a9-abcb-7cc449efd73e" providerId="ADAL" clId="{84916F1B-4D26-4BDC-8E08-85B86DEB0AA9}" dt="2024-11-14T20:56:58.597" v="2219" actId="20577"/>
        <pc:sldMkLst>
          <pc:docMk/>
          <pc:sldMk cId="1982928004" sldId="259"/>
        </pc:sldMkLst>
      </pc:sldChg>
      <pc:sldChg chg="modSp mod">
        <pc:chgData name="Sara Jimenez" userId="fc8a1129-1907-47a9-abcb-7cc449efd73e" providerId="ADAL" clId="{84916F1B-4D26-4BDC-8E08-85B86DEB0AA9}" dt="2024-11-14T18:16:41.518" v="549" actId="1035"/>
        <pc:sldMkLst>
          <pc:docMk/>
          <pc:sldMk cId="715202882" sldId="260"/>
        </pc:sldMkLst>
      </pc:sldChg>
      <pc:sldChg chg="modSp mod">
        <pc:chgData name="Sara Jimenez" userId="fc8a1129-1907-47a9-abcb-7cc449efd73e" providerId="ADAL" clId="{84916F1B-4D26-4BDC-8E08-85B86DEB0AA9}" dt="2024-11-14T18:13:30.527" v="469" actId="1036"/>
        <pc:sldMkLst>
          <pc:docMk/>
          <pc:sldMk cId="204150864" sldId="261"/>
        </pc:sldMkLst>
      </pc:sldChg>
      <pc:sldChg chg="modSp mod">
        <pc:chgData name="Sara Jimenez" userId="fc8a1129-1907-47a9-abcb-7cc449efd73e" providerId="ADAL" clId="{84916F1B-4D26-4BDC-8E08-85B86DEB0AA9}" dt="2024-11-14T18:20:10.730" v="610" actId="465"/>
        <pc:sldMkLst>
          <pc:docMk/>
          <pc:sldMk cId="122833180" sldId="262"/>
        </pc:sldMkLst>
      </pc:sldChg>
      <pc:sldChg chg="modSp mod">
        <pc:chgData name="Sara Jimenez" userId="fc8a1129-1907-47a9-abcb-7cc449efd73e" providerId="ADAL" clId="{84916F1B-4D26-4BDC-8E08-85B86DEB0AA9}" dt="2024-11-14T18:21:44.823" v="672" actId="1036"/>
        <pc:sldMkLst>
          <pc:docMk/>
          <pc:sldMk cId="2587097906" sldId="263"/>
        </pc:sldMkLst>
      </pc:sldChg>
      <pc:sldChg chg="modSp mod">
        <pc:chgData name="Sara Jimenez" userId="fc8a1129-1907-47a9-abcb-7cc449efd73e" providerId="ADAL" clId="{84916F1B-4D26-4BDC-8E08-85B86DEB0AA9}" dt="2024-11-14T18:22:54.104" v="704" actId="1035"/>
        <pc:sldMkLst>
          <pc:docMk/>
          <pc:sldMk cId="2335140883" sldId="264"/>
        </pc:sldMkLst>
      </pc:sldChg>
      <pc:sldChg chg="modSp mod">
        <pc:chgData name="Sara Jimenez" userId="fc8a1129-1907-47a9-abcb-7cc449efd73e" providerId="ADAL" clId="{84916F1B-4D26-4BDC-8E08-85B86DEB0AA9}" dt="2024-11-14T18:29:10.330" v="753" actId="1035"/>
        <pc:sldMkLst>
          <pc:docMk/>
          <pc:sldMk cId="1496342249" sldId="265"/>
        </pc:sldMkLst>
      </pc:sldChg>
      <pc:sldChg chg="modSp mod">
        <pc:chgData name="Sara Jimenez" userId="fc8a1129-1907-47a9-abcb-7cc449efd73e" providerId="ADAL" clId="{84916F1B-4D26-4BDC-8E08-85B86DEB0AA9}" dt="2024-11-14T18:33:31.848" v="840" actId="1036"/>
        <pc:sldMkLst>
          <pc:docMk/>
          <pc:sldMk cId="4196101366" sldId="266"/>
        </pc:sldMkLst>
      </pc:sldChg>
      <pc:sldChg chg="modSp mod">
        <pc:chgData name="Sara Jimenez" userId="fc8a1129-1907-47a9-abcb-7cc449efd73e" providerId="ADAL" clId="{84916F1B-4D26-4BDC-8E08-85B86DEB0AA9}" dt="2024-11-14T18:35:56.118" v="985" actId="1035"/>
        <pc:sldMkLst>
          <pc:docMk/>
          <pc:sldMk cId="2850960689" sldId="267"/>
        </pc:sldMkLst>
      </pc:sldChg>
      <pc:sldChg chg="modSp mod">
        <pc:chgData name="Sara Jimenez" userId="fc8a1129-1907-47a9-abcb-7cc449efd73e" providerId="ADAL" clId="{84916F1B-4D26-4BDC-8E08-85B86DEB0AA9}" dt="2024-11-14T18:37:20.627" v="1021" actId="1036"/>
        <pc:sldMkLst>
          <pc:docMk/>
          <pc:sldMk cId="3489397635" sldId="268"/>
        </pc:sldMkLst>
      </pc:sldChg>
      <pc:sldChg chg="modSp mod">
        <pc:chgData name="Sara Jimenez" userId="fc8a1129-1907-47a9-abcb-7cc449efd73e" providerId="ADAL" clId="{84916F1B-4D26-4BDC-8E08-85B86DEB0AA9}" dt="2024-11-14T18:39:15.281" v="1151" actId="1036"/>
        <pc:sldMkLst>
          <pc:docMk/>
          <pc:sldMk cId="4029160255" sldId="269"/>
        </pc:sldMkLst>
      </pc:sldChg>
      <pc:sldChg chg="modSp mod">
        <pc:chgData name="Sara Jimenez" userId="fc8a1129-1907-47a9-abcb-7cc449efd73e" providerId="ADAL" clId="{84916F1B-4D26-4BDC-8E08-85B86DEB0AA9}" dt="2024-11-14T21:46:55.401" v="2220" actId="20577"/>
        <pc:sldMkLst>
          <pc:docMk/>
          <pc:sldMk cId="137562993" sldId="270"/>
        </pc:sldMkLst>
      </pc:sldChg>
      <pc:sldChg chg="modSp mod">
        <pc:chgData name="Sara Jimenez" userId="fc8a1129-1907-47a9-abcb-7cc449efd73e" providerId="ADAL" clId="{84916F1B-4D26-4BDC-8E08-85B86DEB0AA9}" dt="2024-11-14T18:45:51.575" v="1397" actId="1036"/>
        <pc:sldMkLst>
          <pc:docMk/>
          <pc:sldMk cId="2826715096" sldId="271"/>
        </pc:sldMkLst>
      </pc:sldChg>
      <pc:sldChg chg="modSp mod">
        <pc:chgData name="Sara Jimenez" userId="fc8a1129-1907-47a9-abcb-7cc449efd73e" providerId="ADAL" clId="{84916F1B-4D26-4BDC-8E08-85B86DEB0AA9}" dt="2024-11-14T18:47:33.539" v="1542" actId="1035"/>
        <pc:sldMkLst>
          <pc:docMk/>
          <pc:sldMk cId="431862915" sldId="272"/>
        </pc:sldMkLst>
      </pc:sldChg>
      <pc:sldChg chg="modSp mod">
        <pc:chgData name="Sara Jimenez" userId="fc8a1129-1907-47a9-abcb-7cc449efd73e" providerId="ADAL" clId="{84916F1B-4D26-4BDC-8E08-85B86DEB0AA9}" dt="2024-11-14T18:50:02.128" v="1689" actId="1035"/>
        <pc:sldMkLst>
          <pc:docMk/>
          <pc:sldMk cId="390264672" sldId="273"/>
        </pc:sldMkLst>
      </pc:sldChg>
      <pc:sldChg chg="modSp mod">
        <pc:chgData name="Sara Jimenez" userId="fc8a1129-1907-47a9-abcb-7cc449efd73e" providerId="ADAL" clId="{84916F1B-4D26-4BDC-8E08-85B86DEB0AA9}" dt="2024-11-14T18:57:15.411" v="1879" actId="1035"/>
        <pc:sldMkLst>
          <pc:docMk/>
          <pc:sldMk cId="4000795326" sldId="274"/>
        </pc:sldMkLst>
      </pc:sldChg>
      <pc:sldChg chg="modSp mod">
        <pc:chgData name="Sara Jimenez" userId="fc8a1129-1907-47a9-abcb-7cc449efd73e" providerId="ADAL" clId="{84916F1B-4D26-4BDC-8E08-85B86DEB0AA9}" dt="2024-11-14T21:58:49.447" v="2222" actId="20577"/>
        <pc:sldMkLst>
          <pc:docMk/>
          <pc:sldMk cId="2226303252" sldId="275"/>
        </pc:sldMkLst>
      </pc:sldChg>
      <pc:sldChg chg="modSp mod">
        <pc:chgData name="Sara Jimenez" userId="fc8a1129-1907-47a9-abcb-7cc449efd73e" providerId="ADAL" clId="{84916F1B-4D26-4BDC-8E08-85B86DEB0AA9}" dt="2024-11-14T19:00:21.583" v="2105" actId="1036"/>
        <pc:sldMkLst>
          <pc:docMk/>
          <pc:sldMk cId="778914185" sldId="276"/>
        </pc:sldMkLst>
      </pc:sldChg>
      <pc:sldChg chg="modSp mod">
        <pc:chgData name="Sara Jimenez" userId="fc8a1129-1907-47a9-abcb-7cc449efd73e" providerId="ADAL" clId="{84916F1B-4D26-4BDC-8E08-85B86DEB0AA9}" dt="2024-11-14T19:03:13.085" v="2215" actId="1036"/>
        <pc:sldMkLst>
          <pc:docMk/>
          <pc:sldMk cId="270171717" sldId="277"/>
        </pc:sldMkLst>
      </pc:sldChg>
      <pc:sldChg chg="modSp mod">
        <pc:chgData name="Sara Jimenez" userId="fc8a1129-1907-47a9-abcb-7cc449efd73e" providerId="ADAL" clId="{84916F1B-4D26-4BDC-8E08-85B86DEB0AA9}" dt="2024-11-14T18:32:11.558" v="781" actId="1036"/>
        <pc:sldMkLst>
          <pc:docMk/>
          <pc:sldMk cId="2359021424" sldId="283"/>
        </pc:sldMkLst>
      </pc:sldChg>
      <pc:sldChg chg="modSp mod">
        <pc:chgData name="Sara Jimenez" userId="fc8a1129-1907-47a9-abcb-7cc449efd73e" providerId="ADAL" clId="{84916F1B-4D26-4BDC-8E08-85B86DEB0AA9}" dt="2024-11-14T18:44:21.376" v="1332" actId="1036"/>
        <pc:sldMkLst>
          <pc:docMk/>
          <pc:sldMk cId="379454612" sldId="285"/>
        </pc:sldMkLst>
      </pc:sldChg>
      <pc:sldChg chg="modSp mod">
        <pc:chgData name="Sara Jimenez" userId="fc8a1129-1907-47a9-abcb-7cc449efd73e" providerId="ADAL" clId="{84916F1B-4D26-4BDC-8E08-85B86DEB0AA9}" dt="2024-11-14T17:19:06.190" v="348" actId="465"/>
        <pc:sldMkLst>
          <pc:docMk/>
          <pc:sldMk cId="328985148" sldId="286"/>
        </pc:sldMkLst>
      </pc:sldChg>
      <pc:sldChg chg="modSp mod">
        <pc:chgData name="Sara Jimenez" userId="fc8a1129-1907-47a9-abcb-7cc449efd73e" providerId="ADAL" clId="{84916F1B-4D26-4BDC-8E08-85B86DEB0AA9}" dt="2024-11-14T20:55:08.971" v="2217" actId="20577"/>
        <pc:sldMkLst>
          <pc:docMk/>
          <pc:sldMk cId="1551530799" sldId="287"/>
        </pc:sldMkLst>
      </pc:sldChg>
      <pc:sldChg chg="modSp mod">
        <pc:chgData name="Sara Jimenez" userId="fc8a1129-1907-47a9-abcb-7cc449efd73e" providerId="ADAL" clId="{84916F1B-4D26-4BDC-8E08-85B86DEB0AA9}" dt="2024-11-14T20:29:07.017" v="2216" actId="20577"/>
        <pc:sldMkLst>
          <pc:docMk/>
          <pc:sldMk cId="2124947453" sldId="289"/>
        </pc:sldMkLst>
      </pc:sldChg>
      <pc:sldChg chg="modSp mod">
        <pc:chgData name="Sara Jimenez" userId="fc8a1129-1907-47a9-abcb-7cc449efd73e" providerId="ADAL" clId="{84916F1B-4D26-4BDC-8E08-85B86DEB0AA9}" dt="2024-11-14T17:16:46.092" v="311" actId="1036"/>
        <pc:sldMkLst>
          <pc:docMk/>
          <pc:sldMk cId="3780430951" sldId="29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00A58435-C9E7-440C-A794-B0930A41559B}" type="datetimeFigureOut">
              <a:rPr lang="es-CO" smtClean="0"/>
              <a:t>3/10/2025</a:t>
            </a:fld>
            <a:endParaRPr lang="es-CO"/>
          </a:p>
        </p:txBody>
      </p:sp>
      <p:sp>
        <p:nvSpPr>
          <p:cNvPr id="4" name="Marcador de imagen de diapositiva 3"/>
          <p:cNvSpPr>
            <a:spLocks noGrp="1" noRot="1" noChangeAspect="1"/>
          </p:cNvSpPr>
          <p:nvPr>
            <p:ph type="sldImg" idx="2"/>
          </p:nvPr>
        </p:nvSpPr>
        <p:spPr>
          <a:xfrm>
            <a:off x="2192338" y="1279525"/>
            <a:ext cx="2720975" cy="34544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992371D-2883-40E5-A894-9986CC02841A}" type="slidenum">
              <a:rPr lang="es-CO" smtClean="0"/>
              <a:t>‹Nº›</a:t>
            </a:fld>
            <a:endParaRPr lang="es-CO"/>
          </a:p>
        </p:txBody>
      </p:sp>
    </p:spTree>
    <p:extLst>
      <p:ext uri="{BB962C8B-B14F-4D97-AF65-F5344CB8AC3E}">
        <p14:creationId xmlns:p14="http://schemas.microsoft.com/office/powerpoint/2010/main" val="338030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39949" y="1496484"/>
            <a:ext cx="6119416" cy="3183467"/>
          </a:xfrm>
        </p:spPr>
        <p:txBody>
          <a:bodyPr anchor="b"/>
          <a:lstStyle>
            <a:lvl1pPr algn="ctr">
              <a:defRPr sz="4724"/>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99914" y="4802717"/>
            <a:ext cx="5399485" cy="2207683"/>
          </a:xfrm>
        </p:spPr>
        <p:txBody>
          <a:bodyPr/>
          <a:lstStyle>
            <a:lvl1pPr marL="0" indent="0" algn="ctr">
              <a:buNone/>
              <a:defRPr sz="1890"/>
            </a:lvl1pPr>
            <a:lvl2pPr marL="359954" indent="0" algn="ctr">
              <a:buNone/>
              <a:defRPr sz="1575"/>
            </a:lvl2pPr>
            <a:lvl3pPr marL="719907" indent="0" algn="ctr">
              <a:buNone/>
              <a:defRPr sz="1417"/>
            </a:lvl3pPr>
            <a:lvl4pPr marL="1079861" indent="0" algn="ctr">
              <a:buNone/>
              <a:defRPr sz="1260"/>
            </a:lvl4pPr>
            <a:lvl5pPr marL="1439814" indent="0" algn="ctr">
              <a:buNone/>
              <a:defRPr sz="1260"/>
            </a:lvl5pPr>
            <a:lvl6pPr marL="1799768" indent="0" algn="ctr">
              <a:buNone/>
              <a:defRPr sz="1260"/>
            </a:lvl6pPr>
            <a:lvl7pPr marL="2159721" indent="0" algn="ctr">
              <a:buNone/>
              <a:defRPr sz="1260"/>
            </a:lvl7pPr>
            <a:lvl8pPr marL="2519675" indent="0" algn="ctr">
              <a:buNone/>
              <a:defRPr sz="1260"/>
            </a:lvl8pPr>
            <a:lvl9pPr marL="2879628" indent="0" algn="ctr">
              <a:buNone/>
              <a:defRPr sz="126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157FF91-BB4C-4F74-B743-9C6D977EA28C}" type="datetimeFigureOut">
              <a:rPr lang="es-CO" smtClean="0"/>
              <a:t>3/10/2025</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33A96F2B-9C3C-4382-AF0C-123B425AB157}" type="slidenum">
              <a:rPr lang="es-CO" smtClean="0"/>
              <a:t>‹Nº›</a:t>
            </a:fld>
            <a:endParaRPr lang="es-CO" dirty="0"/>
          </a:p>
        </p:txBody>
      </p:sp>
    </p:spTree>
    <p:extLst>
      <p:ext uri="{BB962C8B-B14F-4D97-AF65-F5344CB8AC3E}">
        <p14:creationId xmlns:p14="http://schemas.microsoft.com/office/powerpoint/2010/main" val="410827331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157FF91-BB4C-4F74-B743-9C6D977EA28C}" type="datetimeFigureOut">
              <a:rPr lang="es-CO" smtClean="0"/>
              <a:t>3/10/2025</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33A96F2B-9C3C-4382-AF0C-123B425AB157}" type="slidenum">
              <a:rPr lang="es-CO" smtClean="0"/>
              <a:t>‹Nº›</a:t>
            </a:fld>
            <a:endParaRPr lang="es-CO" dirty="0"/>
          </a:p>
        </p:txBody>
      </p:sp>
    </p:spTree>
    <p:extLst>
      <p:ext uri="{BB962C8B-B14F-4D97-AF65-F5344CB8AC3E}">
        <p14:creationId xmlns:p14="http://schemas.microsoft.com/office/powerpoint/2010/main" val="429391590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91204" y="2279653"/>
            <a:ext cx="6209407" cy="3803649"/>
          </a:xfrm>
        </p:spPr>
        <p:txBody>
          <a:bodyPr anchor="b"/>
          <a:lstStyle>
            <a:lvl1pPr>
              <a:defRPr sz="4724"/>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91204" y="6119286"/>
            <a:ext cx="6209407" cy="2000249"/>
          </a:xfrm>
        </p:spPr>
        <p:txBody>
          <a:bodyPr/>
          <a:lstStyle>
            <a:lvl1pPr marL="0" indent="0">
              <a:buNone/>
              <a:defRPr sz="1890">
                <a:solidFill>
                  <a:schemeClr val="tx1"/>
                </a:solidFill>
              </a:defRPr>
            </a:lvl1pPr>
            <a:lvl2pPr marL="359954" indent="0">
              <a:buNone/>
              <a:defRPr sz="1575">
                <a:solidFill>
                  <a:schemeClr val="tx1">
                    <a:tint val="75000"/>
                  </a:schemeClr>
                </a:solidFill>
              </a:defRPr>
            </a:lvl2pPr>
            <a:lvl3pPr marL="719907" indent="0">
              <a:buNone/>
              <a:defRPr sz="1417">
                <a:solidFill>
                  <a:schemeClr val="tx1">
                    <a:tint val="75000"/>
                  </a:schemeClr>
                </a:solidFill>
              </a:defRPr>
            </a:lvl3pPr>
            <a:lvl4pPr marL="1079861" indent="0">
              <a:buNone/>
              <a:defRPr sz="1260">
                <a:solidFill>
                  <a:schemeClr val="tx1">
                    <a:tint val="75000"/>
                  </a:schemeClr>
                </a:solidFill>
              </a:defRPr>
            </a:lvl4pPr>
            <a:lvl5pPr marL="1439814" indent="0">
              <a:buNone/>
              <a:defRPr sz="1260">
                <a:solidFill>
                  <a:schemeClr val="tx1">
                    <a:tint val="75000"/>
                  </a:schemeClr>
                </a:solidFill>
              </a:defRPr>
            </a:lvl5pPr>
            <a:lvl6pPr marL="1799768" indent="0">
              <a:buNone/>
              <a:defRPr sz="1260">
                <a:solidFill>
                  <a:schemeClr val="tx1">
                    <a:tint val="75000"/>
                  </a:schemeClr>
                </a:solidFill>
              </a:defRPr>
            </a:lvl6pPr>
            <a:lvl7pPr marL="2159721" indent="0">
              <a:buNone/>
              <a:defRPr sz="1260">
                <a:solidFill>
                  <a:schemeClr val="tx1">
                    <a:tint val="75000"/>
                  </a:schemeClr>
                </a:solidFill>
              </a:defRPr>
            </a:lvl7pPr>
            <a:lvl8pPr marL="2519675" indent="0">
              <a:buNone/>
              <a:defRPr sz="1260">
                <a:solidFill>
                  <a:schemeClr val="tx1">
                    <a:tint val="75000"/>
                  </a:schemeClr>
                </a:solidFill>
              </a:defRPr>
            </a:lvl8pPr>
            <a:lvl9pPr marL="2879628" indent="0">
              <a:buNone/>
              <a:defRPr sz="126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157FF91-BB4C-4F74-B743-9C6D977EA28C}" type="datetimeFigureOut">
              <a:rPr lang="es-CO" smtClean="0"/>
              <a:t>3/10/2025</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33A96F2B-9C3C-4382-AF0C-123B425AB157}" type="slidenum">
              <a:rPr lang="es-CO" smtClean="0"/>
              <a:t>‹Nº›</a:t>
            </a:fld>
            <a:endParaRPr lang="es-CO" dirty="0"/>
          </a:p>
        </p:txBody>
      </p:sp>
    </p:spTree>
    <p:extLst>
      <p:ext uri="{BB962C8B-B14F-4D97-AF65-F5344CB8AC3E}">
        <p14:creationId xmlns:p14="http://schemas.microsoft.com/office/powerpoint/2010/main" val="345764451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494953" y="2434167"/>
            <a:ext cx="3059708" cy="580178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644652" y="2434167"/>
            <a:ext cx="3059708" cy="580178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157FF91-BB4C-4F74-B743-9C6D977EA28C}" type="datetimeFigureOut">
              <a:rPr lang="es-CO" smtClean="0"/>
              <a:t>3/10/2025</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33A96F2B-9C3C-4382-AF0C-123B425AB157}" type="slidenum">
              <a:rPr lang="es-CO" smtClean="0"/>
              <a:t>‹Nº›</a:t>
            </a:fld>
            <a:endParaRPr lang="es-CO" dirty="0"/>
          </a:p>
        </p:txBody>
      </p:sp>
    </p:spTree>
    <p:extLst>
      <p:ext uri="{BB962C8B-B14F-4D97-AF65-F5344CB8AC3E}">
        <p14:creationId xmlns:p14="http://schemas.microsoft.com/office/powerpoint/2010/main" val="406135948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95891" y="486836"/>
            <a:ext cx="6209407" cy="176741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95891" y="2241551"/>
            <a:ext cx="3045646" cy="1098549"/>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es-ES"/>
              <a:t>Haga clic para modificar los estilos de texto del patrón</a:t>
            </a:r>
          </a:p>
        </p:txBody>
      </p:sp>
      <p:sp>
        <p:nvSpPr>
          <p:cNvPr id="4" name="Content Placeholder 3"/>
          <p:cNvSpPr>
            <a:spLocks noGrp="1"/>
          </p:cNvSpPr>
          <p:nvPr>
            <p:ph sz="half" idx="2"/>
          </p:nvPr>
        </p:nvSpPr>
        <p:spPr>
          <a:xfrm>
            <a:off x="495891" y="3340100"/>
            <a:ext cx="3045646" cy="491278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644652" y="2241551"/>
            <a:ext cx="3060646" cy="1098549"/>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es-ES"/>
              <a:t>Haga clic para modificar los estilos de texto del patrón</a:t>
            </a:r>
          </a:p>
        </p:txBody>
      </p:sp>
      <p:sp>
        <p:nvSpPr>
          <p:cNvPr id="6" name="Content Placeholder 5"/>
          <p:cNvSpPr>
            <a:spLocks noGrp="1"/>
          </p:cNvSpPr>
          <p:nvPr>
            <p:ph sz="quarter" idx="4"/>
          </p:nvPr>
        </p:nvSpPr>
        <p:spPr>
          <a:xfrm>
            <a:off x="3644652" y="3340100"/>
            <a:ext cx="3060646" cy="491278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157FF91-BB4C-4F74-B743-9C6D977EA28C}" type="datetimeFigureOut">
              <a:rPr lang="es-CO" smtClean="0"/>
              <a:t>3/10/2025</a:t>
            </a:fld>
            <a:endParaRPr lang="es-CO" dirty="0"/>
          </a:p>
        </p:txBody>
      </p:sp>
      <p:sp>
        <p:nvSpPr>
          <p:cNvPr id="8" name="Footer Placeholder 7"/>
          <p:cNvSpPr>
            <a:spLocks noGrp="1"/>
          </p:cNvSpPr>
          <p:nvPr>
            <p:ph type="ftr" sz="quarter" idx="11"/>
          </p:nvPr>
        </p:nvSpPr>
        <p:spPr/>
        <p:txBody>
          <a:bodyPr/>
          <a:lstStyle/>
          <a:p>
            <a:endParaRPr lang="es-CO" dirty="0"/>
          </a:p>
        </p:txBody>
      </p:sp>
      <p:sp>
        <p:nvSpPr>
          <p:cNvPr id="9" name="Slide Number Placeholder 8"/>
          <p:cNvSpPr>
            <a:spLocks noGrp="1"/>
          </p:cNvSpPr>
          <p:nvPr>
            <p:ph type="sldNum" sz="quarter" idx="12"/>
          </p:nvPr>
        </p:nvSpPr>
        <p:spPr/>
        <p:txBody>
          <a:bodyPr/>
          <a:lstStyle/>
          <a:p>
            <a:fld id="{33A96F2B-9C3C-4382-AF0C-123B425AB157}" type="slidenum">
              <a:rPr lang="es-CO" smtClean="0"/>
              <a:t>‹Nº›</a:t>
            </a:fld>
            <a:endParaRPr lang="es-CO" dirty="0"/>
          </a:p>
        </p:txBody>
      </p:sp>
    </p:spTree>
    <p:extLst>
      <p:ext uri="{BB962C8B-B14F-4D97-AF65-F5344CB8AC3E}">
        <p14:creationId xmlns:p14="http://schemas.microsoft.com/office/powerpoint/2010/main" val="226682089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157FF91-BB4C-4F74-B743-9C6D977EA28C}" type="datetimeFigureOut">
              <a:rPr lang="es-CO" smtClean="0"/>
              <a:t>3/10/2025</a:t>
            </a:fld>
            <a:endParaRPr lang="es-CO" dirty="0"/>
          </a:p>
        </p:txBody>
      </p:sp>
      <p:sp>
        <p:nvSpPr>
          <p:cNvPr id="4" name="Footer Placeholder 3"/>
          <p:cNvSpPr>
            <a:spLocks noGrp="1"/>
          </p:cNvSpPr>
          <p:nvPr>
            <p:ph type="ftr" sz="quarter" idx="11"/>
          </p:nvPr>
        </p:nvSpPr>
        <p:spPr/>
        <p:txBody>
          <a:bodyPr/>
          <a:lstStyle/>
          <a:p>
            <a:endParaRPr lang="es-CO" dirty="0"/>
          </a:p>
        </p:txBody>
      </p:sp>
      <p:sp>
        <p:nvSpPr>
          <p:cNvPr id="5" name="Slide Number Placeholder 4"/>
          <p:cNvSpPr>
            <a:spLocks noGrp="1"/>
          </p:cNvSpPr>
          <p:nvPr>
            <p:ph type="sldNum" sz="quarter" idx="12"/>
          </p:nvPr>
        </p:nvSpPr>
        <p:spPr/>
        <p:txBody>
          <a:bodyPr/>
          <a:lstStyle/>
          <a:p>
            <a:fld id="{33A96F2B-9C3C-4382-AF0C-123B425AB157}" type="slidenum">
              <a:rPr lang="es-CO" smtClean="0"/>
              <a:t>‹Nº›</a:t>
            </a:fld>
            <a:endParaRPr lang="es-CO" dirty="0"/>
          </a:p>
        </p:txBody>
      </p:sp>
    </p:spTree>
    <p:extLst>
      <p:ext uri="{BB962C8B-B14F-4D97-AF65-F5344CB8AC3E}">
        <p14:creationId xmlns:p14="http://schemas.microsoft.com/office/powerpoint/2010/main" val="219026886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57FF91-BB4C-4F74-B743-9C6D977EA28C}" type="datetimeFigureOut">
              <a:rPr lang="es-CO" smtClean="0"/>
              <a:t>3/10/2025</a:t>
            </a:fld>
            <a:endParaRPr lang="es-CO" dirty="0"/>
          </a:p>
        </p:txBody>
      </p:sp>
      <p:sp>
        <p:nvSpPr>
          <p:cNvPr id="3" name="Footer Placeholder 2"/>
          <p:cNvSpPr>
            <a:spLocks noGrp="1"/>
          </p:cNvSpPr>
          <p:nvPr>
            <p:ph type="ftr" sz="quarter" idx="11"/>
          </p:nvPr>
        </p:nvSpPr>
        <p:spPr/>
        <p:txBody>
          <a:bodyPr/>
          <a:lstStyle/>
          <a:p>
            <a:endParaRPr lang="es-CO" dirty="0"/>
          </a:p>
        </p:txBody>
      </p:sp>
      <p:sp>
        <p:nvSpPr>
          <p:cNvPr id="4" name="Slide Number Placeholder 3"/>
          <p:cNvSpPr>
            <a:spLocks noGrp="1"/>
          </p:cNvSpPr>
          <p:nvPr>
            <p:ph type="sldNum" sz="quarter" idx="12"/>
          </p:nvPr>
        </p:nvSpPr>
        <p:spPr/>
        <p:txBody>
          <a:bodyPr/>
          <a:lstStyle/>
          <a:p>
            <a:fld id="{33A96F2B-9C3C-4382-AF0C-123B425AB157}" type="slidenum">
              <a:rPr lang="es-CO" smtClean="0"/>
              <a:t>‹Nº›</a:t>
            </a:fld>
            <a:endParaRPr lang="es-CO" dirty="0"/>
          </a:p>
        </p:txBody>
      </p:sp>
    </p:spTree>
    <p:extLst>
      <p:ext uri="{BB962C8B-B14F-4D97-AF65-F5344CB8AC3E}">
        <p14:creationId xmlns:p14="http://schemas.microsoft.com/office/powerpoint/2010/main" val="134878133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95890" y="609600"/>
            <a:ext cx="2321966" cy="2133600"/>
          </a:xfrm>
        </p:spPr>
        <p:txBody>
          <a:bodyPr anchor="b"/>
          <a:lstStyle>
            <a:lvl1pPr>
              <a:defRPr sz="2519"/>
            </a:lvl1pPr>
          </a:lstStyle>
          <a:p>
            <a:r>
              <a:rPr lang="es-ES"/>
              <a:t>Haga clic para modificar el estilo de título del patrón</a:t>
            </a:r>
            <a:endParaRPr lang="en-US" dirty="0"/>
          </a:p>
        </p:txBody>
      </p:sp>
      <p:sp>
        <p:nvSpPr>
          <p:cNvPr id="3" name="Content Placeholder 2"/>
          <p:cNvSpPr>
            <a:spLocks noGrp="1"/>
          </p:cNvSpPr>
          <p:nvPr>
            <p:ph idx="1"/>
          </p:nvPr>
        </p:nvSpPr>
        <p:spPr>
          <a:xfrm>
            <a:off x="3060646" y="1316569"/>
            <a:ext cx="3644652" cy="6498167"/>
          </a:xfrm>
        </p:spPr>
        <p:txBody>
          <a:bodyPr/>
          <a:lstStyle>
            <a:lvl1pPr>
              <a:defRPr sz="2519"/>
            </a:lvl1pPr>
            <a:lvl2pPr>
              <a:defRPr sz="2204"/>
            </a:lvl2pPr>
            <a:lvl3pPr>
              <a:defRPr sz="1890"/>
            </a:lvl3pPr>
            <a:lvl4pPr>
              <a:defRPr sz="1575"/>
            </a:lvl4pPr>
            <a:lvl5pPr>
              <a:defRPr sz="1575"/>
            </a:lvl5pPr>
            <a:lvl6pPr>
              <a:defRPr sz="1575"/>
            </a:lvl6pPr>
            <a:lvl7pPr>
              <a:defRPr sz="1575"/>
            </a:lvl7pPr>
            <a:lvl8pPr>
              <a:defRPr sz="1575"/>
            </a:lvl8pPr>
            <a:lvl9pPr>
              <a:defRPr sz="1575"/>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95890" y="2743200"/>
            <a:ext cx="2321966" cy="5082117"/>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157FF91-BB4C-4F74-B743-9C6D977EA28C}" type="datetimeFigureOut">
              <a:rPr lang="es-CO" smtClean="0"/>
              <a:t>3/10/2025</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33A96F2B-9C3C-4382-AF0C-123B425AB157}" type="slidenum">
              <a:rPr lang="es-CO" smtClean="0"/>
              <a:t>‹Nº›</a:t>
            </a:fld>
            <a:endParaRPr lang="es-CO" dirty="0"/>
          </a:p>
        </p:txBody>
      </p:sp>
    </p:spTree>
    <p:extLst>
      <p:ext uri="{BB962C8B-B14F-4D97-AF65-F5344CB8AC3E}">
        <p14:creationId xmlns:p14="http://schemas.microsoft.com/office/powerpoint/2010/main" val="131224077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95890" y="609600"/>
            <a:ext cx="2321966" cy="2133600"/>
          </a:xfrm>
        </p:spPr>
        <p:txBody>
          <a:bodyPr anchor="b"/>
          <a:lstStyle>
            <a:lvl1pPr>
              <a:defRPr sz="2519"/>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060646" y="1316569"/>
            <a:ext cx="3644652" cy="6498167"/>
          </a:xfrm>
        </p:spPr>
        <p:txBody>
          <a:bodyPr anchor="t"/>
          <a:lstStyle>
            <a:lvl1pPr marL="0" indent="0">
              <a:buNone/>
              <a:defRPr sz="2519"/>
            </a:lvl1pPr>
            <a:lvl2pPr marL="359954" indent="0">
              <a:buNone/>
              <a:defRPr sz="2204"/>
            </a:lvl2pPr>
            <a:lvl3pPr marL="719907" indent="0">
              <a:buNone/>
              <a:defRPr sz="1890"/>
            </a:lvl3pPr>
            <a:lvl4pPr marL="1079861" indent="0">
              <a:buNone/>
              <a:defRPr sz="1575"/>
            </a:lvl4pPr>
            <a:lvl5pPr marL="1439814" indent="0">
              <a:buNone/>
              <a:defRPr sz="1575"/>
            </a:lvl5pPr>
            <a:lvl6pPr marL="1799768" indent="0">
              <a:buNone/>
              <a:defRPr sz="1575"/>
            </a:lvl6pPr>
            <a:lvl7pPr marL="2159721" indent="0">
              <a:buNone/>
              <a:defRPr sz="1575"/>
            </a:lvl7pPr>
            <a:lvl8pPr marL="2519675" indent="0">
              <a:buNone/>
              <a:defRPr sz="1575"/>
            </a:lvl8pPr>
            <a:lvl9pPr marL="2879628" indent="0">
              <a:buNone/>
              <a:defRPr sz="1575"/>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495890" y="2743200"/>
            <a:ext cx="2321966" cy="5082117"/>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157FF91-BB4C-4F74-B743-9C6D977EA28C}" type="datetimeFigureOut">
              <a:rPr lang="es-CO" smtClean="0"/>
              <a:t>3/10/2025</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33A96F2B-9C3C-4382-AF0C-123B425AB157}" type="slidenum">
              <a:rPr lang="es-CO" smtClean="0"/>
              <a:t>‹Nº›</a:t>
            </a:fld>
            <a:endParaRPr lang="es-CO" dirty="0"/>
          </a:p>
        </p:txBody>
      </p:sp>
    </p:spTree>
    <p:extLst>
      <p:ext uri="{BB962C8B-B14F-4D97-AF65-F5344CB8AC3E}">
        <p14:creationId xmlns:p14="http://schemas.microsoft.com/office/powerpoint/2010/main" val="182845380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157FF91-BB4C-4F74-B743-9C6D977EA28C}" type="datetimeFigureOut">
              <a:rPr lang="es-CO" smtClean="0"/>
              <a:t>3/10/2025</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33A96F2B-9C3C-4382-AF0C-123B425AB157}" type="slidenum">
              <a:rPr lang="es-CO" smtClean="0"/>
              <a:t>‹Nº›</a:t>
            </a:fld>
            <a:endParaRPr lang="es-CO" dirty="0"/>
          </a:p>
        </p:txBody>
      </p:sp>
    </p:spTree>
    <p:extLst>
      <p:ext uri="{BB962C8B-B14F-4D97-AF65-F5344CB8AC3E}">
        <p14:creationId xmlns:p14="http://schemas.microsoft.com/office/powerpoint/2010/main" val="10735800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52009" y="486834"/>
            <a:ext cx="1552352" cy="7749117"/>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94953" y="486834"/>
            <a:ext cx="4567064" cy="77491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157FF91-BB4C-4F74-B743-9C6D977EA28C}" type="datetimeFigureOut">
              <a:rPr lang="es-CO" smtClean="0"/>
              <a:t>3/10/2025</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33A96F2B-9C3C-4382-AF0C-123B425AB157}" type="slidenum">
              <a:rPr lang="es-CO" smtClean="0"/>
              <a:t>‹Nº›</a:t>
            </a:fld>
            <a:endParaRPr lang="es-CO" dirty="0"/>
          </a:p>
        </p:txBody>
      </p:sp>
    </p:spTree>
    <p:extLst>
      <p:ext uri="{BB962C8B-B14F-4D97-AF65-F5344CB8AC3E}">
        <p14:creationId xmlns:p14="http://schemas.microsoft.com/office/powerpoint/2010/main" val="196640121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4953" y="486836"/>
            <a:ext cx="6209407" cy="176741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94953" y="2434167"/>
            <a:ext cx="6209407" cy="580178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94953" y="8475136"/>
            <a:ext cx="1619845" cy="486833"/>
          </a:xfrm>
          <a:prstGeom prst="rect">
            <a:avLst/>
          </a:prstGeom>
        </p:spPr>
        <p:txBody>
          <a:bodyPr vert="horz" lIns="91440" tIns="45720" rIns="91440" bIns="45720" rtlCol="0" anchor="ctr"/>
          <a:lstStyle>
            <a:lvl1pPr algn="l">
              <a:defRPr sz="945">
                <a:solidFill>
                  <a:schemeClr val="tx1">
                    <a:tint val="75000"/>
                  </a:schemeClr>
                </a:solidFill>
              </a:defRPr>
            </a:lvl1pPr>
          </a:lstStyle>
          <a:p>
            <a:fld id="{1157FF91-BB4C-4F74-B743-9C6D977EA28C}" type="datetimeFigureOut">
              <a:rPr lang="es-CO" smtClean="0"/>
              <a:t>3/10/2025</a:t>
            </a:fld>
            <a:endParaRPr lang="es-CO" dirty="0"/>
          </a:p>
        </p:txBody>
      </p:sp>
      <p:sp>
        <p:nvSpPr>
          <p:cNvPr id="5" name="Footer Placeholder 4"/>
          <p:cNvSpPr>
            <a:spLocks noGrp="1"/>
          </p:cNvSpPr>
          <p:nvPr>
            <p:ph type="ftr" sz="quarter" idx="3"/>
          </p:nvPr>
        </p:nvSpPr>
        <p:spPr>
          <a:xfrm>
            <a:off x="2384773" y="8475136"/>
            <a:ext cx="2429768" cy="486833"/>
          </a:xfrm>
          <a:prstGeom prst="rect">
            <a:avLst/>
          </a:prstGeom>
        </p:spPr>
        <p:txBody>
          <a:bodyPr vert="horz" lIns="91440" tIns="45720" rIns="91440" bIns="45720" rtlCol="0" anchor="ctr"/>
          <a:lstStyle>
            <a:lvl1pPr algn="ctr">
              <a:defRPr sz="945">
                <a:solidFill>
                  <a:schemeClr val="tx1">
                    <a:tint val="75000"/>
                  </a:schemeClr>
                </a:solidFill>
              </a:defRPr>
            </a:lvl1pPr>
          </a:lstStyle>
          <a:p>
            <a:endParaRPr lang="es-CO" dirty="0"/>
          </a:p>
        </p:txBody>
      </p:sp>
      <p:sp>
        <p:nvSpPr>
          <p:cNvPr id="6" name="Slide Number Placeholder 5"/>
          <p:cNvSpPr>
            <a:spLocks noGrp="1"/>
          </p:cNvSpPr>
          <p:nvPr>
            <p:ph type="sldNum" sz="quarter" idx="4"/>
          </p:nvPr>
        </p:nvSpPr>
        <p:spPr>
          <a:xfrm>
            <a:off x="5084515" y="8475136"/>
            <a:ext cx="1619845" cy="486833"/>
          </a:xfrm>
          <a:prstGeom prst="rect">
            <a:avLst/>
          </a:prstGeom>
        </p:spPr>
        <p:txBody>
          <a:bodyPr vert="horz" lIns="91440" tIns="45720" rIns="91440" bIns="45720" rtlCol="0" anchor="ctr"/>
          <a:lstStyle>
            <a:lvl1pPr algn="r">
              <a:defRPr sz="945">
                <a:solidFill>
                  <a:schemeClr val="tx1">
                    <a:tint val="75000"/>
                  </a:schemeClr>
                </a:solidFill>
              </a:defRPr>
            </a:lvl1pPr>
          </a:lstStyle>
          <a:p>
            <a:fld id="{33A96F2B-9C3C-4382-AF0C-123B425AB157}" type="slidenum">
              <a:rPr lang="es-CO" smtClean="0"/>
              <a:t>‹Nº›</a:t>
            </a:fld>
            <a:endParaRPr lang="es-CO" dirty="0"/>
          </a:p>
        </p:txBody>
      </p:sp>
    </p:spTree>
    <p:extLst>
      <p:ext uri="{BB962C8B-B14F-4D97-AF65-F5344CB8AC3E}">
        <p14:creationId xmlns:p14="http://schemas.microsoft.com/office/powerpoint/2010/main" val="137612658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719907" rtl="0" eaLnBrk="1" latinLnBrk="0" hangingPunct="1">
        <a:lnSpc>
          <a:spcPct val="90000"/>
        </a:lnSpc>
        <a:spcBef>
          <a:spcPct val="0"/>
        </a:spcBef>
        <a:buNone/>
        <a:defRPr sz="3464" kern="1200">
          <a:solidFill>
            <a:schemeClr val="tx1"/>
          </a:solidFill>
          <a:latin typeface="+mj-lt"/>
          <a:ea typeface="+mj-ea"/>
          <a:cs typeface="+mj-cs"/>
        </a:defRPr>
      </a:lvl1pPr>
    </p:titleStyle>
    <p:bodyStyle>
      <a:lvl1pPr marL="179977" indent="-179977" algn="l" defTabSz="719907" rtl="0" eaLnBrk="1" latinLnBrk="0" hangingPunct="1">
        <a:lnSpc>
          <a:spcPct val="90000"/>
        </a:lnSpc>
        <a:spcBef>
          <a:spcPts val="787"/>
        </a:spcBef>
        <a:buFont typeface="Arial" panose="020B0604020202020204" pitchFamily="34" charset="0"/>
        <a:buChar char="•"/>
        <a:defRPr sz="2204" kern="1200">
          <a:solidFill>
            <a:schemeClr val="tx1"/>
          </a:solidFill>
          <a:latin typeface="+mn-lt"/>
          <a:ea typeface="+mn-ea"/>
          <a:cs typeface="+mn-cs"/>
        </a:defRPr>
      </a:lvl1pPr>
      <a:lvl2pPr marL="539930" indent="-179977" algn="l" defTabSz="719907" rtl="0" eaLnBrk="1" latinLnBrk="0" hangingPunct="1">
        <a:lnSpc>
          <a:spcPct val="90000"/>
        </a:lnSpc>
        <a:spcBef>
          <a:spcPts val="394"/>
        </a:spcBef>
        <a:buFont typeface="Arial" panose="020B0604020202020204" pitchFamily="34" charset="0"/>
        <a:buChar char="•"/>
        <a:defRPr sz="1890" kern="1200">
          <a:solidFill>
            <a:schemeClr val="tx1"/>
          </a:solidFill>
          <a:latin typeface="+mn-lt"/>
          <a:ea typeface="+mn-ea"/>
          <a:cs typeface="+mn-cs"/>
        </a:defRPr>
      </a:lvl2pPr>
      <a:lvl3pPr marL="899884" indent="-179977" algn="l" defTabSz="719907" rtl="0" eaLnBrk="1" latinLnBrk="0" hangingPunct="1">
        <a:lnSpc>
          <a:spcPct val="90000"/>
        </a:lnSpc>
        <a:spcBef>
          <a:spcPts val="394"/>
        </a:spcBef>
        <a:buFont typeface="Arial" panose="020B0604020202020204" pitchFamily="34" charset="0"/>
        <a:buChar char="•"/>
        <a:defRPr sz="1575" kern="1200">
          <a:solidFill>
            <a:schemeClr val="tx1"/>
          </a:solidFill>
          <a:latin typeface="+mn-lt"/>
          <a:ea typeface="+mn-ea"/>
          <a:cs typeface="+mn-cs"/>
        </a:defRPr>
      </a:lvl3pPr>
      <a:lvl4pPr marL="1259837"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4pPr>
      <a:lvl5pPr marL="1619791"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5pPr>
      <a:lvl6pPr marL="1979745"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6pPr>
      <a:lvl7pPr marL="2339698"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7pPr>
      <a:lvl8pPr marL="2699652"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8pPr>
      <a:lvl9pPr marL="3059605"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9pPr>
    </p:bodyStyle>
    <p:otherStyle>
      <a:defPPr>
        <a:defRPr lang="en-US"/>
      </a:defPPr>
      <a:lvl1pPr marL="0" algn="l" defTabSz="719907" rtl="0" eaLnBrk="1" latinLnBrk="0" hangingPunct="1">
        <a:defRPr sz="1417" kern="1200">
          <a:solidFill>
            <a:schemeClr val="tx1"/>
          </a:solidFill>
          <a:latin typeface="+mn-lt"/>
          <a:ea typeface="+mn-ea"/>
          <a:cs typeface="+mn-cs"/>
        </a:defRPr>
      </a:lvl1pPr>
      <a:lvl2pPr marL="359954" algn="l" defTabSz="719907" rtl="0" eaLnBrk="1" latinLnBrk="0" hangingPunct="1">
        <a:defRPr sz="1417" kern="1200">
          <a:solidFill>
            <a:schemeClr val="tx1"/>
          </a:solidFill>
          <a:latin typeface="+mn-lt"/>
          <a:ea typeface="+mn-ea"/>
          <a:cs typeface="+mn-cs"/>
        </a:defRPr>
      </a:lvl2pPr>
      <a:lvl3pPr marL="719907" algn="l" defTabSz="719907" rtl="0" eaLnBrk="1" latinLnBrk="0" hangingPunct="1">
        <a:defRPr sz="1417" kern="1200">
          <a:solidFill>
            <a:schemeClr val="tx1"/>
          </a:solidFill>
          <a:latin typeface="+mn-lt"/>
          <a:ea typeface="+mn-ea"/>
          <a:cs typeface="+mn-cs"/>
        </a:defRPr>
      </a:lvl3pPr>
      <a:lvl4pPr marL="1079861" algn="l" defTabSz="719907" rtl="0" eaLnBrk="1" latinLnBrk="0" hangingPunct="1">
        <a:defRPr sz="1417" kern="1200">
          <a:solidFill>
            <a:schemeClr val="tx1"/>
          </a:solidFill>
          <a:latin typeface="+mn-lt"/>
          <a:ea typeface="+mn-ea"/>
          <a:cs typeface="+mn-cs"/>
        </a:defRPr>
      </a:lvl4pPr>
      <a:lvl5pPr marL="1439814" algn="l" defTabSz="719907" rtl="0" eaLnBrk="1" latinLnBrk="0" hangingPunct="1">
        <a:defRPr sz="1417" kern="1200">
          <a:solidFill>
            <a:schemeClr val="tx1"/>
          </a:solidFill>
          <a:latin typeface="+mn-lt"/>
          <a:ea typeface="+mn-ea"/>
          <a:cs typeface="+mn-cs"/>
        </a:defRPr>
      </a:lvl5pPr>
      <a:lvl6pPr marL="1799768" algn="l" defTabSz="719907" rtl="0" eaLnBrk="1" latinLnBrk="0" hangingPunct="1">
        <a:defRPr sz="1417" kern="1200">
          <a:solidFill>
            <a:schemeClr val="tx1"/>
          </a:solidFill>
          <a:latin typeface="+mn-lt"/>
          <a:ea typeface="+mn-ea"/>
          <a:cs typeface="+mn-cs"/>
        </a:defRPr>
      </a:lvl6pPr>
      <a:lvl7pPr marL="2159721" algn="l" defTabSz="719907" rtl="0" eaLnBrk="1" latinLnBrk="0" hangingPunct="1">
        <a:defRPr sz="1417" kern="1200">
          <a:solidFill>
            <a:schemeClr val="tx1"/>
          </a:solidFill>
          <a:latin typeface="+mn-lt"/>
          <a:ea typeface="+mn-ea"/>
          <a:cs typeface="+mn-cs"/>
        </a:defRPr>
      </a:lvl7pPr>
      <a:lvl8pPr marL="2519675" algn="l" defTabSz="719907" rtl="0" eaLnBrk="1" latinLnBrk="0" hangingPunct="1">
        <a:defRPr sz="1417" kern="1200">
          <a:solidFill>
            <a:schemeClr val="tx1"/>
          </a:solidFill>
          <a:latin typeface="+mn-lt"/>
          <a:ea typeface="+mn-ea"/>
          <a:cs typeface="+mn-cs"/>
        </a:defRPr>
      </a:lvl8pPr>
      <a:lvl9pPr marL="2879628" algn="l" defTabSz="719907" rtl="0" eaLnBrk="1" latinLnBrk="0" hangingPunct="1">
        <a:defRPr sz="141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2.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hyperlink" Target="mailto:jburbano@uniquindio.edu.co" TargetMode="External"/><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hyperlink" Target="mailto:maria.velez@giz.de"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2.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hyperlink" Target="mailto:nicolas.cruz@mobiliseyourcity.net" TargetMode="External"/><Relationship Id="rId5" Type="http://schemas.openxmlformats.org/officeDocument/2006/relationships/image" Target="../media/image5.png"/><Relationship Id="rId15" Type="http://schemas.openxmlformats.org/officeDocument/2006/relationships/hyperlink" Target="mailto:j.betancourth@utp.edu.co" TargetMode="External"/><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hyperlink" Target="mailto:jose.ramirez@kairosclimate.com"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hyperlink" Target="mailto:maria.huertas@polentj.org" TargetMode="External"/><Relationship Id="rId12"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0.svg"/><Relationship Id="rId5" Type="http://schemas.openxmlformats.org/officeDocument/2006/relationships/image" Target="../media/image5.png"/><Relationship Id="rId15" Type="http://schemas.openxmlformats.org/officeDocument/2006/relationships/hyperlink" Target="mailto:maria.velez@giz.de" TargetMode="External"/><Relationship Id="rId10" Type="http://schemas.openxmlformats.org/officeDocument/2006/relationships/image" Target="../media/image9.png"/><Relationship Id="rId4" Type="http://schemas.openxmlformats.org/officeDocument/2006/relationships/image" Target="../media/image4.svg"/><Relationship Id="rId9" Type="http://schemas.openxmlformats.org/officeDocument/2006/relationships/image" Target="../media/image12.svg"/><Relationship Id="rId14" Type="http://schemas.openxmlformats.org/officeDocument/2006/relationships/hyperlink" Target="mailto:JKlakamp@cleanairinstitute.org"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2.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hyperlink" Target="mailto:linda.sanchez@goldstandard.org" TargetMode="External"/><Relationship Id="rId5" Type="http://schemas.openxmlformats.org/officeDocument/2006/relationships/image" Target="../media/image5.png"/><Relationship Id="rId15" Type="http://schemas.openxmlformats.org/officeDocument/2006/relationships/hyperlink" Target="mailto:pepe.monroy@tripleline.com" TargetMode="External"/><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hyperlink" Target="mailto:jburbano@uniquindio.edu.co"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svg"/><Relationship Id="rId3" Type="http://schemas.openxmlformats.org/officeDocument/2006/relationships/image" Target="../media/image2.png"/><Relationship Id="rId7" Type="http://schemas.openxmlformats.org/officeDocument/2006/relationships/image" Target="../media/image8.svg"/><Relationship Id="rId12" Type="http://schemas.openxmlformats.org/officeDocument/2006/relationships/image" Target="../media/image9.png"/><Relationship Id="rId2" Type="http://schemas.openxmlformats.org/officeDocument/2006/relationships/hyperlink" Target="mailto:m.laserna@climatedialogues.eu" TargetMode="Externa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4.svg"/><Relationship Id="rId5" Type="http://schemas.openxmlformats.org/officeDocument/2006/relationships/hyperlink" Target="mailto:nariza@iadb.org" TargetMode="External"/><Relationship Id="rId15" Type="http://schemas.openxmlformats.org/officeDocument/2006/relationships/image" Target="../media/image12.svg"/><Relationship Id="rId10" Type="http://schemas.openxmlformats.org/officeDocument/2006/relationships/image" Target="../media/image3.png"/><Relationship Id="rId4" Type="http://schemas.openxmlformats.org/officeDocument/2006/relationships/hyperlink" Target="mailto:nadja.taeger@giz.de" TargetMode="External"/><Relationship Id="rId9" Type="http://schemas.openxmlformats.org/officeDocument/2006/relationships/image" Target="../media/image6.svg"/><Relationship Id="rId1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svg"/><Relationship Id="rId3" Type="http://schemas.openxmlformats.org/officeDocument/2006/relationships/hyperlink" Target="mailto:jcastroagudelo@worldbank.org" TargetMode="External"/><Relationship Id="rId7" Type="http://schemas.openxmlformats.org/officeDocument/2006/relationships/image" Target="../media/image8.svg"/><Relationship Id="rId12"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4.svg"/><Relationship Id="rId5" Type="http://schemas.openxmlformats.org/officeDocument/2006/relationships/hyperlink" Target="mailto:pabloroda@economica.com.co" TargetMode="External"/><Relationship Id="rId15" Type="http://schemas.openxmlformats.org/officeDocument/2006/relationships/image" Target="../media/image12.svg"/><Relationship Id="rId10" Type="http://schemas.openxmlformats.org/officeDocument/2006/relationships/image" Target="../media/image3.png"/><Relationship Id="rId4" Type="http://schemas.openxmlformats.org/officeDocument/2006/relationships/hyperlink" Target="mailto:lcorreagarzon@worldbank.org" TargetMode="External"/><Relationship Id="rId9" Type="http://schemas.openxmlformats.org/officeDocument/2006/relationships/image" Target="../media/image6.svg"/><Relationship Id="rId1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3.png"/><Relationship Id="rId12" Type="http://schemas.openxmlformats.org/officeDocument/2006/relationships/image" Target="../media/image12.svg"/><Relationship Id="rId2" Type="http://schemas.openxmlformats.org/officeDocument/2006/relationships/hyperlink" Target="mailto:elena.oliveros@expertisefrance.fr" TargetMode="Externa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8.svg"/><Relationship Id="rId9" Type="http://schemas.openxmlformats.org/officeDocument/2006/relationships/image" Target="../media/image9.png"/><Relationship Id="rId14" Type="http://schemas.openxmlformats.org/officeDocument/2006/relationships/hyperlink" Target="mailto:nadja.taeger@giz.de"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2.svg"/><Relationship Id="rId3" Type="http://schemas.openxmlformats.org/officeDocument/2006/relationships/hyperlink" Target="mailto:linda.sanchez@goldstandard.org" TargetMode="External"/><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hyperlink" Target="mailto:casap@casap.science" TargetMode="Externa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8.svg"/><Relationship Id="rId15" Type="http://schemas.openxmlformats.org/officeDocument/2006/relationships/hyperlink" Target="mailto:icamubate@outlook.es" TargetMode="External"/><Relationship Id="rId10"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image" Target="../media/image4.svg"/><Relationship Id="rId1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2.svg"/><Relationship Id="rId3" Type="http://schemas.openxmlformats.org/officeDocument/2006/relationships/hyperlink" Target="mailto:vvelascobernal@worldbank.org" TargetMode="External"/><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hyperlink" Target="mailto:stephanie.nicol@savethechildren.ch" TargetMode="Externa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8.svg"/><Relationship Id="rId10"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image" Target="../media/image4.svg"/><Relationship Id="rId1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svg"/><Relationship Id="rId7" Type="http://schemas.openxmlformats.org/officeDocument/2006/relationships/image" Target="../media/image4.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svg"/><Relationship Id="rId7" Type="http://schemas.openxmlformats.org/officeDocument/2006/relationships/image" Target="../media/image4.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2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2.sv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2.sv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2.sv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2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2.sv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2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2.sv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2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2.sv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2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2.sv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2.sv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2.svg"/><Relationship Id="rId3" Type="http://schemas.openxmlformats.org/officeDocument/2006/relationships/image" Target="../media/image13.svg"/><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svg"/></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doi.org/10.3390/buildings12101531"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s://doi.org/10.15446/dyna.v85n205.68340" TargetMode="External"/><Relationship Id="rId4" Type="http://schemas.openxmlformats.org/officeDocument/2006/relationships/hyperlink" Target="https://doi.org/10.1016/j.envsoft.2021.104976"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view.genial.ly/62a2704cca34a200145d9574"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rb.gy/phyh9r" TargetMode="External"/><Relationship Id="rId5" Type="http://schemas.openxmlformats.org/officeDocument/2006/relationships/hyperlink" Target="https://rb.gy/d36r0f" TargetMode="External"/><Relationship Id="rId4" Type="http://schemas.openxmlformats.org/officeDocument/2006/relationships/hyperlink" Target="https://rb.gy/p124ju"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doi.org/10.1016/j.compenvurbsys.2019.101385"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1660544-E2C5-4DD5-A8E8-1B3A05F4B1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1" y="0"/>
            <a:ext cx="7183502" cy="9145151"/>
          </a:xfrm>
          <a:prstGeom prst="rect">
            <a:avLst/>
          </a:prstGeom>
        </p:spPr>
      </p:pic>
    </p:spTree>
    <p:extLst>
      <p:ext uri="{BB962C8B-B14F-4D97-AF65-F5344CB8AC3E}">
        <p14:creationId xmlns:p14="http://schemas.microsoft.com/office/powerpoint/2010/main" val="4063429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731BB-AAAC-113A-088A-DB7C395FDC97}"/>
            </a:ext>
          </a:extLst>
        </p:cNvPr>
        <p:cNvGrpSpPr/>
        <p:nvPr/>
      </p:nvGrpSpPr>
      <p:grpSpPr>
        <a:xfrm>
          <a:off x="0" y="0"/>
          <a:ext cx="0" cy="0"/>
          <a:chOff x="0" y="0"/>
          <a:chExt cx="0" cy="0"/>
        </a:xfrm>
      </p:grpSpPr>
      <p:cxnSp>
        <p:nvCxnSpPr>
          <p:cNvPr id="3" name="Connecteur droit 16">
            <a:extLst>
              <a:ext uri="{FF2B5EF4-FFF2-40B4-BE49-F238E27FC236}">
                <a16:creationId xmlns:a16="http://schemas.microsoft.com/office/drawing/2014/main" id="{20260216-9786-41CD-E63F-19B2D8EA3748}"/>
              </a:ext>
            </a:extLst>
          </p:cNvPr>
          <p:cNvCxnSpPr>
            <a:cxnSpLocks/>
          </p:cNvCxnSpPr>
          <p:nvPr/>
        </p:nvCxnSpPr>
        <p:spPr>
          <a:xfrm>
            <a:off x="417534" y="754022"/>
            <a:ext cx="5564944"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pic>
        <p:nvPicPr>
          <p:cNvPr id="7" name="Imagen 2" descr="Icono&#10;&#10;Descripción generada automáticamente">
            <a:extLst>
              <a:ext uri="{FF2B5EF4-FFF2-40B4-BE49-F238E27FC236}">
                <a16:creationId xmlns:a16="http://schemas.microsoft.com/office/drawing/2014/main" id="{CDD6887B-5792-2FCB-F10C-A08BADF7A92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982478" y="323155"/>
            <a:ext cx="588816" cy="579248"/>
          </a:xfrm>
          <a:prstGeom prst="rect">
            <a:avLst/>
          </a:prstGeom>
        </p:spPr>
      </p:pic>
      <p:grpSp>
        <p:nvGrpSpPr>
          <p:cNvPr id="211" name="Grupo 210">
            <a:extLst>
              <a:ext uri="{FF2B5EF4-FFF2-40B4-BE49-F238E27FC236}">
                <a16:creationId xmlns:a16="http://schemas.microsoft.com/office/drawing/2014/main" id="{9FB0EA03-55A1-E685-FF49-0D7F9384B864}"/>
              </a:ext>
            </a:extLst>
          </p:cNvPr>
          <p:cNvGrpSpPr/>
          <p:nvPr/>
        </p:nvGrpSpPr>
        <p:grpSpPr>
          <a:xfrm>
            <a:off x="397298" y="4973050"/>
            <a:ext cx="6528399" cy="2484000"/>
            <a:chOff x="362574" y="1072005"/>
            <a:chExt cx="6528399" cy="2484000"/>
          </a:xfrm>
        </p:grpSpPr>
        <p:sp>
          <p:nvSpPr>
            <p:cNvPr id="15" name="Rectángulo 14">
              <a:extLst>
                <a:ext uri="{FF2B5EF4-FFF2-40B4-BE49-F238E27FC236}">
                  <a16:creationId xmlns:a16="http://schemas.microsoft.com/office/drawing/2014/main" id="{87984374-62F3-9B67-0555-16EC2AD0862D}"/>
                </a:ext>
              </a:extLst>
            </p:cNvPr>
            <p:cNvSpPr/>
            <p:nvPr/>
          </p:nvSpPr>
          <p:spPr>
            <a:xfrm flipH="1">
              <a:off x="2430021" y="1072005"/>
              <a:ext cx="46800" cy="2484000"/>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16" name="Grupo 15">
              <a:extLst>
                <a:ext uri="{FF2B5EF4-FFF2-40B4-BE49-F238E27FC236}">
                  <a16:creationId xmlns:a16="http://schemas.microsoft.com/office/drawing/2014/main" id="{15E4B8AD-C03D-6459-EC56-A01ED3646A75}"/>
                </a:ext>
              </a:extLst>
            </p:cNvPr>
            <p:cNvGrpSpPr/>
            <p:nvPr/>
          </p:nvGrpSpPr>
          <p:grpSpPr>
            <a:xfrm>
              <a:off x="375003" y="1076629"/>
              <a:ext cx="6515970" cy="213360"/>
              <a:chOff x="375003" y="953526"/>
              <a:chExt cx="6515970" cy="213360"/>
            </a:xfrm>
          </p:grpSpPr>
          <p:sp>
            <p:nvSpPr>
              <p:cNvPr id="17" name="Rectangle 21">
                <a:extLst>
                  <a:ext uri="{FF2B5EF4-FFF2-40B4-BE49-F238E27FC236}">
                    <a16:creationId xmlns:a16="http://schemas.microsoft.com/office/drawing/2014/main" id="{5AEBAAFE-F9E1-B17A-D804-6CEFC7387333}"/>
                  </a:ext>
                </a:extLst>
              </p:cNvPr>
              <p:cNvSpPr>
                <a:spLocks noChangeArrowheads="1"/>
              </p:cNvSpPr>
              <p:nvPr/>
            </p:nvSpPr>
            <p:spPr bwMode="auto">
              <a:xfrm>
                <a:off x="2714973" y="983262"/>
                <a:ext cx="41760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ES" sz="1000" b="1" dirty="0">
                    <a:solidFill>
                      <a:srgbClr val="3B3838"/>
                    </a:solidFill>
                    <a:latin typeface="Montserrat"/>
                    <a:ea typeface="Calibri" panose="020F0502020204030204" pitchFamily="34" charset="0"/>
                    <a:cs typeface="Times New Roman"/>
                  </a:rPr>
                  <a:t>Universidad del Quindío</a:t>
                </a:r>
                <a:endParaRPr lang="es-ES" sz="1000" dirty="0">
                  <a:cs typeface="Calibri" panose="020F0502020204030204"/>
                </a:endParaRPr>
              </a:p>
            </p:txBody>
          </p:sp>
          <p:grpSp>
            <p:nvGrpSpPr>
              <p:cNvPr id="18" name="Grupo 17">
                <a:extLst>
                  <a:ext uri="{FF2B5EF4-FFF2-40B4-BE49-F238E27FC236}">
                    <a16:creationId xmlns:a16="http://schemas.microsoft.com/office/drawing/2014/main" id="{778DD4C1-E54F-A5A8-6233-14CF564C79EE}"/>
                  </a:ext>
                </a:extLst>
              </p:cNvPr>
              <p:cNvGrpSpPr/>
              <p:nvPr/>
            </p:nvGrpSpPr>
            <p:grpSpPr>
              <a:xfrm>
                <a:off x="375003" y="953526"/>
                <a:ext cx="1949752" cy="213360"/>
                <a:chOff x="375003" y="928628"/>
                <a:chExt cx="1949752" cy="213360"/>
              </a:xfrm>
            </p:grpSpPr>
            <p:grpSp>
              <p:nvGrpSpPr>
                <p:cNvPr id="19" name="Grupo 18">
                  <a:extLst>
                    <a:ext uri="{FF2B5EF4-FFF2-40B4-BE49-F238E27FC236}">
                      <a16:creationId xmlns:a16="http://schemas.microsoft.com/office/drawing/2014/main" id="{A51515F4-22A7-7FDE-58F7-DC6B20B28D2F}"/>
                    </a:ext>
                  </a:extLst>
                </p:cNvPr>
                <p:cNvGrpSpPr/>
                <p:nvPr/>
              </p:nvGrpSpPr>
              <p:grpSpPr>
                <a:xfrm>
                  <a:off x="375003" y="928628"/>
                  <a:ext cx="213360" cy="213360"/>
                  <a:chOff x="457709" y="6309719"/>
                  <a:chExt cx="213360" cy="213360"/>
                </a:xfrm>
              </p:grpSpPr>
              <p:sp>
                <p:nvSpPr>
                  <p:cNvPr id="21" name="Elipse 20">
                    <a:extLst>
                      <a:ext uri="{FF2B5EF4-FFF2-40B4-BE49-F238E27FC236}">
                        <a16:creationId xmlns:a16="http://schemas.microsoft.com/office/drawing/2014/main" id="{BB7781AA-64F6-C37B-3212-3233BFA6F4A7}"/>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2" name="Gráfico 21">
                    <a:extLst>
                      <a:ext uri="{FF2B5EF4-FFF2-40B4-BE49-F238E27FC236}">
                        <a16:creationId xmlns:a16="http://schemas.microsoft.com/office/drawing/2014/main" id="{14DD9109-065B-4548-088F-D3339264BA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9645" y="6339995"/>
                    <a:ext cx="152808" cy="152808"/>
                  </a:xfrm>
                  <a:prstGeom prst="rect">
                    <a:avLst/>
                  </a:prstGeom>
                </p:spPr>
              </p:pic>
            </p:grpSp>
            <p:sp>
              <p:nvSpPr>
                <p:cNvPr id="20" name="Rectangle 11">
                  <a:extLst>
                    <a:ext uri="{FF2B5EF4-FFF2-40B4-BE49-F238E27FC236}">
                      <a16:creationId xmlns:a16="http://schemas.microsoft.com/office/drawing/2014/main" id="{0C22AAA7-4180-21DC-A95D-29ACF5BB0527}"/>
                    </a:ext>
                  </a:extLst>
                </p:cNvPr>
                <p:cNvSpPr>
                  <a:spLocks noChangeArrowheads="1"/>
                </p:cNvSpPr>
                <p:nvPr/>
              </p:nvSpPr>
              <p:spPr bwMode="auto">
                <a:xfrm>
                  <a:off x="694075" y="965449"/>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p>
              </p:txBody>
            </p:sp>
          </p:grpSp>
        </p:grpSp>
        <p:grpSp>
          <p:nvGrpSpPr>
            <p:cNvPr id="23" name="Grupo 22">
              <a:extLst>
                <a:ext uri="{FF2B5EF4-FFF2-40B4-BE49-F238E27FC236}">
                  <a16:creationId xmlns:a16="http://schemas.microsoft.com/office/drawing/2014/main" id="{32F1B141-B1D2-4A77-6D81-4DBC0698F73B}"/>
                </a:ext>
              </a:extLst>
            </p:cNvPr>
            <p:cNvGrpSpPr/>
            <p:nvPr/>
          </p:nvGrpSpPr>
          <p:grpSpPr>
            <a:xfrm>
              <a:off x="375003" y="1376646"/>
              <a:ext cx="6515970" cy="237757"/>
              <a:chOff x="375003" y="1202700"/>
              <a:chExt cx="6515970" cy="237757"/>
            </a:xfrm>
          </p:grpSpPr>
          <p:sp>
            <p:nvSpPr>
              <p:cNvPr id="36" name="Rectangle 21">
                <a:extLst>
                  <a:ext uri="{FF2B5EF4-FFF2-40B4-BE49-F238E27FC236}">
                    <a16:creationId xmlns:a16="http://schemas.microsoft.com/office/drawing/2014/main" id="{0B6D833C-C4C6-C4F6-9DDB-4B1132C4AF40}"/>
                  </a:ext>
                </a:extLst>
              </p:cNvPr>
              <p:cNvSpPr>
                <a:spLocks noChangeArrowheads="1"/>
              </p:cNvSpPr>
              <p:nvPr/>
            </p:nvSpPr>
            <p:spPr bwMode="auto">
              <a:xfrm>
                <a:off x="2714973" y="1202700"/>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cs typeface="Times New Roman"/>
                  </a:rPr>
                  <a:t>Junio 2025, 5 meses (En proceso)</a:t>
                </a:r>
                <a:endParaRPr lang="es-ES" dirty="0"/>
              </a:p>
            </p:txBody>
          </p:sp>
          <p:grpSp>
            <p:nvGrpSpPr>
              <p:cNvPr id="37" name="Grupo 36">
                <a:extLst>
                  <a:ext uri="{FF2B5EF4-FFF2-40B4-BE49-F238E27FC236}">
                    <a16:creationId xmlns:a16="http://schemas.microsoft.com/office/drawing/2014/main" id="{A547E321-BC4A-8383-F2B1-C5174DEBCFE3}"/>
                  </a:ext>
                </a:extLst>
              </p:cNvPr>
              <p:cNvGrpSpPr/>
              <p:nvPr/>
            </p:nvGrpSpPr>
            <p:grpSpPr>
              <a:xfrm>
                <a:off x="375003" y="1214898"/>
                <a:ext cx="1949752" cy="213360"/>
                <a:chOff x="375003" y="1181961"/>
                <a:chExt cx="1949752" cy="213360"/>
              </a:xfrm>
            </p:grpSpPr>
            <p:grpSp>
              <p:nvGrpSpPr>
                <p:cNvPr id="39" name="Grupo 38">
                  <a:extLst>
                    <a:ext uri="{FF2B5EF4-FFF2-40B4-BE49-F238E27FC236}">
                      <a16:creationId xmlns:a16="http://schemas.microsoft.com/office/drawing/2014/main" id="{8ED40F40-9C6F-4F8C-0D48-94CAFAD83309}"/>
                    </a:ext>
                  </a:extLst>
                </p:cNvPr>
                <p:cNvGrpSpPr/>
                <p:nvPr/>
              </p:nvGrpSpPr>
              <p:grpSpPr>
                <a:xfrm>
                  <a:off x="375003" y="1181961"/>
                  <a:ext cx="213360" cy="213360"/>
                  <a:chOff x="455013" y="6565141"/>
                  <a:chExt cx="213360" cy="213360"/>
                </a:xfrm>
              </p:grpSpPr>
              <p:sp>
                <p:nvSpPr>
                  <p:cNvPr id="71" name="Elipse 70">
                    <a:extLst>
                      <a:ext uri="{FF2B5EF4-FFF2-40B4-BE49-F238E27FC236}">
                        <a16:creationId xmlns:a16="http://schemas.microsoft.com/office/drawing/2014/main" id="{6351CB8E-27A1-BF1B-5DF8-810DD271A37F}"/>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2" name="Gráfico 71">
                    <a:extLst>
                      <a:ext uri="{FF2B5EF4-FFF2-40B4-BE49-F238E27FC236}">
                        <a16:creationId xmlns:a16="http://schemas.microsoft.com/office/drawing/2014/main" id="{F8971567-121D-B561-D16D-A058478521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5001" y="6612603"/>
                    <a:ext cx="155156" cy="128172"/>
                  </a:xfrm>
                  <a:prstGeom prst="rect">
                    <a:avLst/>
                  </a:prstGeom>
                </p:spPr>
              </p:pic>
            </p:grpSp>
            <p:sp>
              <p:nvSpPr>
                <p:cNvPr id="58" name="Rectangle 11">
                  <a:extLst>
                    <a:ext uri="{FF2B5EF4-FFF2-40B4-BE49-F238E27FC236}">
                      <a16:creationId xmlns:a16="http://schemas.microsoft.com/office/drawing/2014/main" id="{217B6D3D-74DF-DDFD-6BFF-673383D0D666}"/>
                    </a:ext>
                  </a:extLst>
                </p:cNvPr>
                <p:cNvSpPr>
                  <a:spLocks noChangeArrowheads="1"/>
                </p:cNvSpPr>
                <p:nvPr/>
              </p:nvSpPr>
              <p:spPr bwMode="auto">
                <a:xfrm>
                  <a:off x="694075" y="1218782"/>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p>
              </p:txBody>
            </p:sp>
          </p:grpSp>
        </p:grpSp>
        <p:grpSp>
          <p:nvGrpSpPr>
            <p:cNvPr id="73" name="Grupo 72">
              <a:extLst>
                <a:ext uri="{FF2B5EF4-FFF2-40B4-BE49-F238E27FC236}">
                  <a16:creationId xmlns:a16="http://schemas.microsoft.com/office/drawing/2014/main" id="{8B629AA7-717A-8397-1044-05EF2FDF089C}"/>
                </a:ext>
              </a:extLst>
            </p:cNvPr>
            <p:cNvGrpSpPr/>
            <p:nvPr/>
          </p:nvGrpSpPr>
          <p:grpSpPr>
            <a:xfrm>
              <a:off x="375003" y="1701060"/>
              <a:ext cx="6515970" cy="215284"/>
              <a:chOff x="375003" y="1435294"/>
              <a:chExt cx="6515970" cy="215284"/>
            </a:xfrm>
          </p:grpSpPr>
          <p:sp>
            <p:nvSpPr>
              <p:cNvPr id="81" name="Rectangle 11">
                <a:extLst>
                  <a:ext uri="{FF2B5EF4-FFF2-40B4-BE49-F238E27FC236}">
                    <a16:creationId xmlns:a16="http://schemas.microsoft.com/office/drawing/2014/main" id="{C2A11886-B8C8-7464-17BD-FBD6033F9655}"/>
                  </a:ext>
                </a:extLst>
              </p:cNvPr>
              <p:cNvSpPr>
                <a:spLocks noChangeArrowheads="1"/>
              </p:cNvSpPr>
              <p:nvPr/>
            </p:nvSpPr>
            <p:spPr bwMode="auto">
              <a:xfrm>
                <a:off x="2714973" y="1509386"/>
                <a:ext cx="417600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Evaluación del espacio público a nivel urbano en Armenia, Colombia</a:t>
                </a:r>
                <a:endParaRPr lang="es-ES" dirty="0"/>
              </a:p>
            </p:txBody>
          </p:sp>
          <p:grpSp>
            <p:nvGrpSpPr>
              <p:cNvPr id="82" name="Grupo 81">
                <a:extLst>
                  <a:ext uri="{FF2B5EF4-FFF2-40B4-BE49-F238E27FC236}">
                    <a16:creationId xmlns:a16="http://schemas.microsoft.com/office/drawing/2014/main" id="{7761112E-24A5-12B0-96CC-1F1150880403}"/>
                  </a:ext>
                </a:extLst>
              </p:cNvPr>
              <p:cNvGrpSpPr/>
              <p:nvPr/>
            </p:nvGrpSpPr>
            <p:grpSpPr>
              <a:xfrm>
                <a:off x="375003" y="1435294"/>
                <a:ext cx="1949752" cy="213360"/>
                <a:chOff x="375003" y="1435294"/>
                <a:chExt cx="1949752" cy="213360"/>
              </a:xfrm>
            </p:grpSpPr>
            <p:grpSp>
              <p:nvGrpSpPr>
                <p:cNvPr id="105" name="Grupo 104">
                  <a:extLst>
                    <a:ext uri="{FF2B5EF4-FFF2-40B4-BE49-F238E27FC236}">
                      <a16:creationId xmlns:a16="http://schemas.microsoft.com/office/drawing/2014/main" id="{F444ABEE-E262-4078-9AF5-5B75790EA01A}"/>
                    </a:ext>
                  </a:extLst>
                </p:cNvPr>
                <p:cNvGrpSpPr/>
                <p:nvPr/>
              </p:nvGrpSpPr>
              <p:grpSpPr>
                <a:xfrm>
                  <a:off x="375003" y="1435294"/>
                  <a:ext cx="213360" cy="213360"/>
                  <a:chOff x="455013" y="6820563"/>
                  <a:chExt cx="213360" cy="213360"/>
                </a:xfrm>
              </p:grpSpPr>
              <p:sp>
                <p:nvSpPr>
                  <p:cNvPr id="106" name="Elipse 105">
                    <a:extLst>
                      <a:ext uri="{FF2B5EF4-FFF2-40B4-BE49-F238E27FC236}">
                        <a16:creationId xmlns:a16="http://schemas.microsoft.com/office/drawing/2014/main" id="{9D51F50F-BAB9-455A-BC93-0BCE0CC04E09}"/>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7" name="Gráfico 106">
                    <a:extLst>
                      <a:ext uri="{FF2B5EF4-FFF2-40B4-BE49-F238E27FC236}">
                        <a16:creationId xmlns:a16="http://schemas.microsoft.com/office/drawing/2014/main" id="{A90C5B18-6215-FE76-8F42-AB6F811677C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9346" y="6869833"/>
                    <a:ext cx="166487" cy="115817"/>
                  </a:xfrm>
                  <a:prstGeom prst="rect">
                    <a:avLst/>
                  </a:prstGeom>
                </p:spPr>
              </p:pic>
            </p:grpSp>
            <p:sp>
              <p:nvSpPr>
                <p:cNvPr id="83" name="Rectangle 11">
                  <a:extLst>
                    <a:ext uri="{FF2B5EF4-FFF2-40B4-BE49-F238E27FC236}">
                      <a16:creationId xmlns:a16="http://schemas.microsoft.com/office/drawing/2014/main" id="{E9B0799E-9BAB-EF2B-57D6-38540213BA80}"/>
                    </a:ext>
                  </a:extLst>
                </p:cNvPr>
                <p:cNvSpPr>
                  <a:spLocks noChangeArrowheads="1"/>
                </p:cNvSpPr>
                <p:nvPr/>
              </p:nvSpPr>
              <p:spPr bwMode="auto">
                <a:xfrm>
                  <a:off x="694075" y="1471378"/>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grpSp>
        <p:grpSp>
          <p:nvGrpSpPr>
            <p:cNvPr id="84" name="Grupo 83">
              <a:extLst>
                <a:ext uri="{FF2B5EF4-FFF2-40B4-BE49-F238E27FC236}">
                  <a16:creationId xmlns:a16="http://schemas.microsoft.com/office/drawing/2014/main" id="{E7AE71CE-377A-2F9B-F2D1-86BD0CB37AE0}"/>
                </a:ext>
              </a:extLst>
            </p:cNvPr>
            <p:cNvGrpSpPr/>
            <p:nvPr/>
          </p:nvGrpSpPr>
          <p:grpSpPr>
            <a:xfrm>
              <a:off x="375003" y="2373455"/>
              <a:ext cx="6481728" cy="289375"/>
              <a:chOff x="375003" y="1926990"/>
              <a:chExt cx="6481728" cy="289375"/>
            </a:xfrm>
          </p:grpSpPr>
          <p:sp>
            <p:nvSpPr>
              <p:cNvPr id="85" name="Rectangle 11">
                <a:extLst>
                  <a:ext uri="{FF2B5EF4-FFF2-40B4-BE49-F238E27FC236}">
                    <a16:creationId xmlns:a16="http://schemas.microsoft.com/office/drawing/2014/main" id="{9359AB02-036B-7F0A-9589-A464C5573E47}"/>
                  </a:ext>
                </a:extLst>
              </p:cNvPr>
              <p:cNvSpPr>
                <a:spLocks noChangeArrowheads="1"/>
              </p:cNvSpPr>
              <p:nvPr/>
            </p:nvSpPr>
            <p:spPr bwMode="auto">
              <a:xfrm>
                <a:off x="2680731" y="1926990"/>
                <a:ext cx="4176000" cy="2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Implementar las metodologías In </a:t>
                </a:r>
                <a:r>
                  <a:rPr lang="es-ES" sz="900" dirty="0" err="1">
                    <a:solidFill>
                      <a:srgbClr val="3B3838"/>
                    </a:solidFill>
                    <a:latin typeface="Montserrat"/>
                    <a:ea typeface="Calibri" panose="020F0502020204030204" pitchFamily="34" charset="0"/>
                    <a:cs typeface="Times New Roman"/>
                  </a:rPr>
                  <a:t>Habit</a:t>
                </a:r>
                <a:r>
                  <a:rPr lang="es-ES" sz="900" dirty="0">
                    <a:solidFill>
                      <a:srgbClr val="3B3838"/>
                    </a:solidFill>
                    <a:latin typeface="Montserrat"/>
                    <a:ea typeface="Calibri" panose="020F0502020204030204" pitchFamily="34" charset="0"/>
                    <a:cs typeface="Times New Roman"/>
                  </a:rPr>
                  <a:t> Place y Block </a:t>
                </a:r>
                <a:r>
                  <a:rPr lang="es-ES" sz="900" dirty="0" err="1">
                    <a:solidFill>
                      <a:srgbClr val="3B3838"/>
                    </a:solidFill>
                    <a:latin typeface="Montserrat"/>
                    <a:ea typeface="Calibri" panose="020F0502020204030204" pitchFamily="34" charset="0"/>
                    <a:cs typeface="Times New Roman"/>
                  </a:rPr>
                  <a:t>by</a:t>
                </a:r>
                <a:r>
                  <a:rPr lang="es-ES" sz="900" dirty="0">
                    <a:solidFill>
                      <a:srgbClr val="3B3838"/>
                    </a:solidFill>
                    <a:latin typeface="Montserrat"/>
                    <a:ea typeface="Calibri" panose="020F0502020204030204" pitchFamily="34" charset="0"/>
                    <a:cs typeface="Times New Roman"/>
                  </a:rPr>
                  <a:t> Block para el diseño participativo de dos espacios públicos en Armenia.</a:t>
                </a:r>
                <a:endParaRPr lang="es-ES" dirty="0"/>
              </a:p>
            </p:txBody>
          </p:sp>
          <p:grpSp>
            <p:nvGrpSpPr>
              <p:cNvPr id="86" name="Grupo 85">
                <a:extLst>
                  <a:ext uri="{FF2B5EF4-FFF2-40B4-BE49-F238E27FC236}">
                    <a16:creationId xmlns:a16="http://schemas.microsoft.com/office/drawing/2014/main" id="{07D6B8AA-9675-7118-6D0C-C1A436D397A8}"/>
                  </a:ext>
                </a:extLst>
              </p:cNvPr>
              <p:cNvGrpSpPr/>
              <p:nvPr/>
            </p:nvGrpSpPr>
            <p:grpSpPr>
              <a:xfrm>
                <a:off x="375003" y="1926990"/>
                <a:ext cx="1949752" cy="213360"/>
                <a:chOff x="375003" y="1926990"/>
                <a:chExt cx="1949752" cy="213360"/>
              </a:xfrm>
            </p:grpSpPr>
            <p:grpSp>
              <p:nvGrpSpPr>
                <p:cNvPr id="87" name="Grupo 86">
                  <a:extLst>
                    <a:ext uri="{FF2B5EF4-FFF2-40B4-BE49-F238E27FC236}">
                      <a16:creationId xmlns:a16="http://schemas.microsoft.com/office/drawing/2014/main" id="{7BFE445E-979F-8426-D878-5387C4E59413}"/>
                    </a:ext>
                  </a:extLst>
                </p:cNvPr>
                <p:cNvGrpSpPr/>
                <p:nvPr/>
              </p:nvGrpSpPr>
              <p:grpSpPr>
                <a:xfrm>
                  <a:off x="375003" y="1926990"/>
                  <a:ext cx="213360" cy="213360"/>
                  <a:chOff x="445596" y="7332405"/>
                  <a:chExt cx="213360" cy="213360"/>
                </a:xfrm>
              </p:grpSpPr>
              <p:sp>
                <p:nvSpPr>
                  <p:cNvPr id="89" name="Elipse 88">
                    <a:extLst>
                      <a:ext uri="{FF2B5EF4-FFF2-40B4-BE49-F238E27FC236}">
                        <a16:creationId xmlns:a16="http://schemas.microsoft.com/office/drawing/2014/main" id="{AEF015C6-D9D0-F26B-FBA1-0B8032473C02}"/>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0" name="Gráfico 89">
                    <a:extLst>
                      <a:ext uri="{FF2B5EF4-FFF2-40B4-BE49-F238E27FC236}">
                        <a16:creationId xmlns:a16="http://schemas.microsoft.com/office/drawing/2014/main" id="{050D605B-D68B-D921-29F8-A82D8E8E287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8127" y="7365743"/>
                    <a:ext cx="139721" cy="146072"/>
                  </a:xfrm>
                  <a:prstGeom prst="rect">
                    <a:avLst/>
                  </a:prstGeom>
                </p:spPr>
              </p:pic>
            </p:grpSp>
            <p:sp>
              <p:nvSpPr>
                <p:cNvPr id="88" name="Rectangle 11">
                  <a:extLst>
                    <a:ext uri="{FF2B5EF4-FFF2-40B4-BE49-F238E27FC236}">
                      <a16:creationId xmlns:a16="http://schemas.microsoft.com/office/drawing/2014/main" id="{3424BE79-D13C-6BFB-4B37-75E0FE793A9E}"/>
                    </a:ext>
                  </a:extLst>
                </p:cNvPr>
                <p:cNvSpPr>
                  <a:spLocks noChangeArrowheads="1"/>
                </p:cNvSpPr>
                <p:nvPr/>
              </p:nvSpPr>
              <p:spPr bwMode="auto">
                <a:xfrm>
                  <a:off x="694075" y="1963074"/>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grpSp>
        <p:grpSp>
          <p:nvGrpSpPr>
            <p:cNvPr id="91" name="Grupo 90">
              <a:extLst>
                <a:ext uri="{FF2B5EF4-FFF2-40B4-BE49-F238E27FC236}">
                  <a16:creationId xmlns:a16="http://schemas.microsoft.com/office/drawing/2014/main" id="{026D2901-C688-46C6-B8EC-802438C02855}"/>
                </a:ext>
              </a:extLst>
            </p:cNvPr>
            <p:cNvGrpSpPr/>
            <p:nvPr/>
          </p:nvGrpSpPr>
          <p:grpSpPr>
            <a:xfrm>
              <a:off x="362574" y="3075891"/>
              <a:ext cx="6528399" cy="236283"/>
              <a:chOff x="362574" y="2616165"/>
              <a:chExt cx="6528399" cy="236283"/>
            </a:xfrm>
          </p:grpSpPr>
          <p:sp>
            <p:nvSpPr>
              <p:cNvPr id="92" name="Rectangle 21">
                <a:extLst>
                  <a:ext uri="{FF2B5EF4-FFF2-40B4-BE49-F238E27FC236}">
                    <a16:creationId xmlns:a16="http://schemas.microsoft.com/office/drawing/2014/main" id="{A0C508A4-2179-7A17-2D71-DC92FEA4E3FE}"/>
                  </a:ext>
                </a:extLst>
              </p:cNvPr>
              <p:cNvSpPr>
                <a:spLocks noChangeArrowheads="1"/>
              </p:cNvSpPr>
              <p:nvPr/>
            </p:nvSpPr>
            <p:spPr bwMode="auto">
              <a:xfrm>
                <a:off x="2714973" y="2616165"/>
                <a:ext cx="4176000" cy="236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ea typeface="Calibri"/>
                    <a:cs typeface="Times New Roman"/>
                  </a:rPr>
                  <a:t>Johana Burbano - </a:t>
                </a:r>
                <a:r>
                  <a:rPr lang="es-ES" sz="900" dirty="0">
                    <a:solidFill>
                      <a:srgbClr val="3B3838"/>
                    </a:solidFill>
                    <a:latin typeface="Montserrat"/>
                    <a:ea typeface="Calibri"/>
                    <a:cs typeface="Times New Roman"/>
                    <a:hlinkClick r:id="rId11"/>
                  </a:rPr>
                  <a:t>jburbano@uniquindio.edu.co</a:t>
                </a:r>
                <a:r>
                  <a:rPr lang="es-ES" sz="900" dirty="0">
                    <a:solidFill>
                      <a:srgbClr val="3B3838"/>
                    </a:solidFill>
                    <a:latin typeface="Montserrat"/>
                    <a:ea typeface="Calibri"/>
                    <a:cs typeface="Times New Roman"/>
                  </a:rPr>
                  <a:t> </a:t>
                </a:r>
              </a:p>
            </p:txBody>
          </p:sp>
          <p:grpSp>
            <p:nvGrpSpPr>
              <p:cNvPr id="93" name="Grupo 92">
                <a:extLst>
                  <a:ext uri="{FF2B5EF4-FFF2-40B4-BE49-F238E27FC236}">
                    <a16:creationId xmlns:a16="http://schemas.microsoft.com/office/drawing/2014/main" id="{58EF73CA-8043-C274-89FA-8B48729E0161}"/>
                  </a:ext>
                </a:extLst>
              </p:cNvPr>
              <p:cNvGrpSpPr/>
              <p:nvPr/>
            </p:nvGrpSpPr>
            <p:grpSpPr>
              <a:xfrm>
                <a:off x="362574" y="2627626"/>
                <a:ext cx="213360" cy="213360"/>
                <a:chOff x="442584" y="8326440"/>
                <a:chExt cx="213360" cy="213360"/>
              </a:xfrm>
            </p:grpSpPr>
            <p:sp>
              <p:nvSpPr>
                <p:cNvPr id="95" name="Elipse 94">
                  <a:extLst>
                    <a:ext uri="{FF2B5EF4-FFF2-40B4-BE49-F238E27FC236}">
                      <a16:creationId xmlns:a16="http://schemas.microsoft.com/office/drawing/2014/main" id="{4F42B9E9-B7CC-661A-1C56-DF6281E9A08F}"/>
                    </a:ext>
                  </a:extLst>
                </p:cNvPr>
                <p:cNvSpPr/>
                <p:nvPr/>
              </p:nvSpPr>
              <p:spPr>
                <a:xfrm>
                  <a:off x="442584" y="8326440"/>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6" name="Gráfico 95">
                  <a:extLst>
                    <a:ext uri="{FF2B5EF4-FFF2-40B4-BE49-F238E27FC236}">
                      <a16:creationId xmlns:a16="http://schemas.microsoft.com/office/drawing/2014/main" id="{CF5DEC2A-AA7E-A5E1-C280-F68A3004CCB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4374" y="8356830"/>
                  <a:ext cx="154635" cy="124380"/>
                </a:xfrm>
                <a:prstGeom prst="rect">
                  <a:avLst/>
                </a:prstGeom>
              </p:spPr>
            </p:pic>
          </p:grpSp>
          <p:sp>
            <p:nvSpPr>
              <p:cNvPr id="94" name="Rectangle 11">
                <a:extLst>
                  <a:ext uri="{FF2B5EF4-FFF2-40B4-BE49-F238E27FC236}">
                    <a16:creationId xmlns:a16="http://schemas.microsoft.com/office/drawing/2014/main" id="{1259D38A-53EA-096F-2C22-C40BCA49E356}"/>
                  </a:ext>
                </a:extLst>
              </p:cNvPr>
              <p:cNvSpPr>
                <a:spLocks noChangeArrowheads="1"/>
              </p:cNvSpPr>
              <p:nvPr/>
            </p:nvSpPr>
            <p:spPr bwMode="auto">
              <a:xfrm>
                <a:off x="694075" y="2664447"/>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p:txBody>
          </p:sp>
        </p:grpSp>
      </p:grpSp>
      <p:grpSp>
        <p:nvGrpSpPr>
          <p:cNvPr id="5" name="Grupo 4">
            <a:extLst>
              <a:ext uri="{FF2B5EF4-FFF2-40B4-BE49-F238E27FC236}">
                <a16:creationId xmlns:a16="http://schemas.microsoft.com/office/drawing/2014/main" id="{980FFF2F-6001-6CBA-8C25-443EB894A0DE}"/>
              </a:ext>
            </a:extLst>
          </p:cNvPr>
          <p:cNvGrpSpPr/>
          <p:nvPr/>
        </p:nvGrpSpPr>
        <p:grpSpPr>
          <a:xfrm>
            <a:off x="375485" y="1912872"/>
            <a:ext cx="6858553" cy="2747122"/>
            <a:chOff x="375003" y="3643434"/>
            <a:chExt cx="6858553" cy="2747122"/>
          </a:xfrm>
        </p:grpSpPr>
        <p:sp>
          <p:nvSpPr>
            <p:cNvPr id="6" name="Rectángulo 5">
              <a:extLst>
                <a:ext uri="{FF2B5EF4-FFF2-40B4-BE49-F238E27FC236}">
                  <a16:creationId xmlns:a16="http://schemas.microsoft.com/office/drawing/2014/main" id="{BA92918D-5BAC-EE9E-B1D2-B42751D10419}"/>
                </a:ext>
              </a:extLst>
            </p:cNvPr>
            <p:cNvSpPr/>
            <p:nvPr/>
          </p:nvSpPr>
          <p:spPr>
            <a:xfrm>
              <a:off x="2425125" y="3643434"/>
              <a:ext cx="46800" cy="2337925"/>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8" name="Grupo 7">
              <a:extLst>
                <a:ext uri="{FF2B5EF4-FFF2-40B4-BE49-F238E27FC236}">
                  <a16:creationId xmlns:a16="http://schemas.microsoft.com/office/drawing/2014/main" id="{4697B828-5CA4-1608-D345-4439980ACD24}"/>
                </a:ext>
              </a:extLst>
            </p:cNvPr>
            <p:cNvGrpSpPr/>
            <p:nvPr/>
          </p:nvGrpSpPr>
          <p:grpSpPr>
            <a:xfrm>
              <a:off x="375003" y="3666627"/>
              <a:ext cx="6515970" cy="213360"/>
              <a:chOff x="375003" y="3673641"/>
              <a:chExt cx="6515970" cy="213360"/>
            </a:xfrm>
          </p:grpSpPr>
          <p:sp>
            <p:nvSpPr>
              <p:cNvPr id="48" name="Rectangle 21">
                <a:extLst>
                  <a:ext uri="{FF2B5EF4-FFF2-40B4-BE49-F238E27FC236}">
                    <a16:creationId xmlns:a16="http://schemas.microsoft.com/office/drawing/2014/main" id="{E8E4D2EE-CA76-96DA-0A2A-9A6B5E944EB4}"/>
                  </a:ext>
                </a:extLst>
              </p:cNvPr>
              <p:cNvSpPr>
                <a:spLocks noChangeArrowheads="1"/>
              </p:cNvSpPr>
              <p:nvPr/>
            </p:nvSpPr>
            <p:spPr bwMode="auto">
              <a:xfrm>
                <a:off x="2714973" y="3703377"/>
                <a:ext cx="41760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ES" sz="1000" b="1" dirty="0">
                    <a:solidFill>
                      <a:srgbClr val="3B3838"/>
                    </a:solidFill>
                    <a:latin typeface="Montserrat"/>
                    <a:ea typeface="Calibri" panose="020F0502020204030204" pitchFamily="34" charset="0"/>
                    <a:cs typeface="Times New Roman"/>
                  </a:rPr>
                  <a:t>Agencia GIZ en </a:t>
                </a:r>
                <a:r>
                  <a:rPr lang="es-ES" sz="1000" b="1" dirty="0" err="1">
                    <a:solidFill>
                      <a:srgbClr val="3B3838"/>
                    </a:solidFill>
                    <a:latin typeface="Montserrat"/>
                    <a:ea typeface="Calibri" panose="020F0502020204030204" pitchFamily="34" charset="0"/>
                    <a:cs typeface="Times New Roman"/>
                  </a:rPr>
                  <a:t>COlombia</a:t>
                </a:r>
                <a:endParaRPr lang="es-ES" sz="1000" b="1" dirty="0">
                  <a:solidFill>
                    <a:srgbClr val="3B3838"/>
                  </a:solidFill>
                  <a:latin typeface="Montserrat"/>
                  <a:ea typeface="Calibri" panose="020F0502020204030204" pitchFamily="34" charset="0"/>
                  <a:cs typeface="Times New Roman"/>
                </a:endParaRPr>
              </a:p>
            </p:txBody>
          </p:sp>
          <p:grpSp>
            <p:nvGrpSpPr>
              <p:cNvPr id="49" name="Grupo 48">
                <a:extLst>
                  <a:ext uri="{FF2B5EF4-FFF2-40B4-BE49-F238E27FC236}">
                    <a16:creationId xmlns:a16="http://schemas.microsoft.com/office/drawing/2014/main" id="{D729F4F7-6A8D-07B3-C6F5-E9DC0250A8A9}"/>
                  </a:ext>
                </a:extLst>
              </p:cNvPr>
              <p:cNvGrpSpPr/>
              <p:nvPr/>
            </p:nvGrpSpPr>
            <p:grpSpPr>
              <a:xfrm>
                <a:off x="375003" y="3673641"/>
                <a:ext cx="213360" cy="213360"/>
                <a:chOff x="441612" y="2938387"/>
                <a:chExt cx="213360" cy="213360"/>
              </a:xfrm>
            </p:grpSpPr>
            <p:sp>
              <p:nvSpPr>
                <p:cNvPr id="51" name="Elipse 50">
                  <a:extLst>
                    <a:ext uri="{FF2B5EF4-FFF2-40B4-BE49-F238E27FC236}">
                      <a16:creationId xmlns:a16="http://schemas.microsoft.com/office/drawing/2014/main" id="{20E9B22A-AE96-493F-450F-22F1929D6C13}"/>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2" name="Gráfico 51">
                  <a:extLst>
                    <a:ext uri="{FF2B5EF4-FFF2-40B4-BE49-F238E27FC236}">
                      <a16:creationId xmlns:a16="http://schemas.microsoft.com/office/drawing/2014/main" id="{04E89588-73F0-C9EE-3E48-ED399B782C1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3670" y="2970041"/>
                  <a:ext cx="152808" cy="151235"/>
                </a:xfrm>
                <a:prstGeom prst="rect">
                  <a:avLst/>
                </a:prstGeom>
              </p:spPr>
            </p:pic>
          </p:grpSp>
          <p:sp>
            <p:nvSpPr>
              <p:cNvPr id="50" name="Rectangle 11">
                <a:extLst>
                  <a:ext uri="{FF2B5EF4-FFF2-40B4-BE49-F238E27FC236}">
                    <a16:creationId xmlns:a16="http://schemas.microsoft.com/office/drawing/2014/main" id="{3FAFBBDB-8C11-F05A-62F7-3F6AE2F544B5}"/>
                  </a:ext>
                </a:extLst>
              </p:cNvPr>
              <p:cNvSpPr>
                <a:spLocks noChangeArrowheads="1"/>
              </p:cNvSpPr>
              <p:nvPr/>
            </p:nvSpPr>
            <p:spPr bwMode="auto">
              <a:xfrm>
                <a:off x="694075" y="3710462"/>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p>
            </p:txBody>
          </p:sp>
        </p:grpSp>
        <p:grpSp>
          <p:nvGrpSpPr>
            <p:cNvPr id="9" name="Grupo 8">
              <a:extLst>
                <a:ext uri="{FF2B5EF4-FFF2-40B4-BE49-F238E27FC236}">
                  <a16:creationId xmlns:a16="http://schemas.microsoft.com/office/drawing/2014/main" id="{0C970147-F38A-F3EF-B9EF-B30C018C7DB2}"/>
                </a:ext>
              </a:extLst>
            </p:cNvPr>
            <p:cNvGrpSpPr/>
            <p:nvPr/>
          </p:nvGrpSpPr>
          <p:grpSpPr>
            <a:xfrm>
              <a:off x="375003" y="3966644"/>
              <a:ext cx="6515970" cy="237757"/>
              <a:chOff x="375003" y="4007591"/>
              <a:chExt cx="6515970" cy="237757"/>
            </a:xfrm>
          </p:grpSpPr>
          <p:sp>
            <p:nvSpPr>
              <p:cNvPr id="43" name="Rectangle 21">
                <a:extLst>
                  <a:ext uri="{FF2B5EF4-FFF2-40B4-BE49-F238E27FC236}">
                    <a16:creationId xmlns:a16="http://schemas.microsoft.com/office/drawing/2014/main" id="{68393ED9-96F1-4A62-0807-71D8277835F2}"/>
                  </a:ext>
                </a:extLst>
              </p:cNvPr>
              <p:cNvSpPr>
                <a:spLocks noChangeArrowheads="1"/>
              </p:cNvSpPr>
              <p:nvPr/>
            </p:nvSpPr>
            <p:spPr bwMode="auto">
              <a:xfrm>
                <a:off x="2714973" y="4007591"/>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cs typeface="Times New Roman"/>
                  </a:rPr>
                  <a:t>Septiembre 2025, 8 meses (En proceso)</a:t>
                </a:r>
                <a:endParaRPr lang="es-ES" dirty="0"/>
              </a:p>
            </p:txBody>
          </p:sp>
          <p:grpSp>
            <p:nvGrpSpPr>
              <p:cNvPr id="44" name="Grupo 43">
                <a:extLst>
                  <a:ext uri="{FF2B5EF4-FFF2-40B4-BE49-F238E27FC236}">
                    <a16:creationId xmlns:a16="http://schemas.microsoft.com/office/drawing/2014/main" id="{AED4E359-E582-F313-3663-D35DC29300A3}"/>
                  </a:ext>
                </a:extLst>
              </p:cNvPr>
              <p:cNvGrpSpPr/>
              <p:nvPr/>
            </p:nvGrpSpPr>
            <p:grpSpPr>
              <a:xfrm>
                <a:off x="375003" y="4019789"/>
                <a:ext cx="213360" cy="213360"/>
                <a:chOff x="448292" y="3196185"/>
                <a:chExt cx="213360" cy="213360"/>
              </a:xfrm>
            </p:grpSpPr>
            <p:sp>
              <p:nvSpPr>
                <p:cNvPr id="46" name="Elipse 45">
                  <a:extLst>
                    <a:ext uri="{FF2B5EF4-FFF2-40B4-BE49-F238E27FC236}">
                      <a16:creationId xmlns:a16="http://schemas.microsoft.com/office/drawing/2014/main" id="{5C7019C8-6CBE-052E-901D-95E90D967F9E}"/>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7" name="Gráfico 46">
                  <a:extLst>
                    <a:ext uri="{FF2B5EF4-FFF2-40B4-BE49-F238E27FC236}">
                      <a16:creationId xmlns:a16="http://schemas.microsoft.com/office/drawing/2014/main" id="{5DA08D22-54EF-7AD1-D0F2-6229BF33253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427" y="3241709"/>
                  <a:ext cx="155156" cy="128172"/>
                </a:xfrm>
                <a:prstGeom prst="rect">
                  <a:avLst/>
                </a:prstGeom>
              </p:spPr>
            </p:pic>
          </p:grpSp>
          <p:sp>
            <p:nvSpPr>
              <p:cNvPr id="45" name="Rectangle 11">
                <a:extLst>
                  <a:ext uri="{FF2B5EF4-FFF2-40B4-BE49-F238E27FC236}">
                    <a16:creationId xmlns:a16="http://schemas.microsoft.com/office/drawing/2014/main" id="{662A982E-B89E-DF9A-62CA-DB1F7F11BC56}"/>
                  </a:ext>
                </a:extLst>
              </p:cNvPr>
              <p:cNvSpPr>
                <a:spLocks noChangeArrowheads="1"/>
              </p:cNvSpPr>
              <p:nvPr/>
            </p:nvSpPr>
            <p:spPr bwMode="auto">
              <a:xfrm>
                <a:off x="694075" y="4056610"/>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p>
            </p:txBody>
          </p:sp>
        </p:grpSp>
        <p:grpSp>
          <p:nvGrpSpPr>
            <p:cNvPr id="10" name="Grupo 9">
              <a:extLst>
                <a:ext uri="{FF2B5EF4-FFF2-40B4-BE49-F238E27FC236}">
                  <a16:creationId xmlns:a16="http://schemas.microsoft.com/office/drawing/2014/main" id="{CBB98FBE-5267-3706-65F7-C523CB0CAB4D}"/>
                </a:ext>
              </a:extLst>
            </p:cNvPr>
            <p:cNvGrpSpPr/>
            <p:nvPr/>
          </p:nvGrpSpPr>
          <p:grpSpPr>
            <a:xfrm>
              <a:off x="375003" y="4291058"/>
              <a:ext cx="6515970" cy="333418"/>
              <a:chOff x="375003" y="4300642"/>
              <a:chExt cx="6515970" cy="333418"/>
            </a:xfrm>
          </p:grpSpPr>
          <p:sp>
            <p:nvSpPr>
              <p:cNvPr id="34" name="Rectangle 11">
                <a:extLst>
                  <a:ext uri="{FF2B5EF4-FFF2-40B4-BE49-F238E27FC236}">
                    <a16:creationId xmlns:a16="http://schemas.microsoft.com/office/drawing/2014/main" id="{778E1291-4858-3FC6-300A-9FF8BBB59D73}"/>
                  </a:ext>
                </a:extLst>
              </p:cNvPr>
              <p:cNvSpPr>
                <a:spLocks noChangeArrowheads="1"/>
              </p:cNvSpPr>
              <p:nvPr/>
            </p:nvSpPr>
            <p:spPr bwMode="auto">
              <a:xfrm>
                <a:off x="2714973" y="4357061"/>
                <a:ext cx="41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ES" sz="900" dirty="0">
                    <a:solidFill>
                      <a:srgbClr val="3B3838"/>
                    </a:solidFill>
                    <a:latin typeface="Montserrat"/>
                    <a:ea typeface="Calibri" panose="020F0502020204030204" pitchFamily="34" charset="0"/>
                    <a:cs typeface="Times New Roman"/>
                  </a:rPr>
                  <a:t>Diseño conceptual de Sistema Integral de Monitoreo de cambio climático y biodiversidad de industria</a:t>
                </a:r>
                <a:endParaRPr lang="es-ES" sz="900" dirty="0">
                  <a:cs typeface="Calibri" panose="020F0502020204030204"/>
                </a:endParaRPr>
              </a:p>
            </p:txBody>
          </p:sp>
          <p:grpSp>
            <p:nvGrpSpPr>
              <p:cNvPr id="35" name="Grupo 34">
                <a:extLst>
                  <a:ext uri="{FF2B5EF4-FFF2-40B4-BE49-F238E27FC236}">
                    <a16:creationId xmlns:a16="http://schemas.microsoft.com/office/drawing/2014/main" id="{8268FBFA-2D72-DDE9-DCC0-0FA41012820B}"/>
                  </a:ext>
                </a:extLst>
              </p:cNvPr>
              <p:cNvGrpSpPr/>
              <p:nvPr/>
            </p:nvGrpSpPr>
            <p:grpSpPr>
              <a:xfrm>
                <a:off x="375003" y="4300642"/>
                <a:ext cx="1949752" cy="213360"/>
                <a:chOff x="375003" y="4300642"/>
                <a:chExt cx="1949752" cy="213360"/>
              </a:xfrm>
            </p:grpSpPr>
            <p:grpSp>
              <p:nvGrpSpPr>
                <p:cNvPr id="38" name="Grupo 37">
                  <a:extLst>
                    <a:ext uri="{FF2B5EF4-FFF2-40B4-BE49-F238E27FC236}">
                      <a16:creationId xmlns:a16="http://schemas.microsoft.com/office/drawing/2014/main" id="{05AB9E4C-B5BA-21B0-924C-CC06166F0EF5}"/>
                    </a:ext>
                  </a:extLst>
                </p:cNvPr>
                <p:cNvGrpSpPr/>
                <p:nvPr/>
              </p:nvGrpSpPr>
              <p:grpSpPr>
                <a:xfrm>
                  <a:off x="375003" y="4300642"/>
                  <a:ext cx="213360" cy="213360"/>
                  <a:chOff x="448292" y="3451607"/>
                  <a:chExt cx="213360" cy="213360"/>
                </a:xfrm>
              </p:grpSpPr>
              <p:sp>
                <p:nvSpPr>
                  <p:cNvPr id="41" name="Elipse 40">
                    <a:extLst>
                      <a:ext uri="{FF2B5EF4-FFF2-40B4-BE49-F238E27FC236}">
                        <a16:creationId xmlns:a16="http://schemas.microsoft.com/office/drawing/2014/main" id="{C50F7EFE-22DC-3471-2E28-E35B537B8AE6}"/>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2BB06537-DA77-45A2-A76E-B8AA658285F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3670" y="3500378"/>
                    <a:ext cx="166487" cy="115817"/>
                  </a:xfrm>
                  <a:prstGeom prst="rect">
                    <a:avLst/>
                  </a:prstGeom>
                </p:spPr>
              </p:pic>
            </p:grpSp>
            <p:sp>
              <p:nvSpPr>
                <p:cNvPr id="40" name="Rectangle 11">
                  <a:extLst>
                    <a:ext uri="{FF2B5EF4-FFF2-40B4-BE49-F238E27FC236}">
                      <a16:creationId xmlns:a16="http://schemas.microsoft.com/office/drawing/2014/main" id="{334ECC0D-8B26-8CCE-3655-B3C536B81F83}"/>
                    </a:ext>
                  </a:extLst>
                </p:cNvPr>
                <p:cNvSpPr>
                  <a:spLocks noChangeArrowheads="1"/>
                </p:cNvSpPr>
                <p:nvPr/>
              </p:nvSpPr>
              <p:spPr bwMode="auto">
                <a:xfrm>
                  <a:off x="694075" y="4336726"/>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grpSp>
          <p:nvGrpSpPr>
            <p:cNvPr id="11" name="Grupo 10">
              <a:extLst>
                <a:ext uri="{FF2B5EF4-FFF2-40B4-BE49-F238E27FC236}">
                  <a16:creationId xmlns:a16="http://schemas.microsoft.com/office/drawing/2014/main" id="{67C664F2-48A2-493E-9DF0-40C5BA4B9CBE}"/>
                </a:ext>
              </a:extLst>
            </p:cNvPr>
            <p:cNvGrpSpPr/>
            <p:nvPr/>
          </p:nvGrpSpPr>
          <p:grpSpPr>
            <a:xfrm>
              <a:off x="375003" y="4951077"/>
              <a:ext cx="6515970" cy="582659"/>
              <a:chOff x="375003" y="4498410"/>
              <a:chExt cx="6515970" cy="582659"/>
            </a:xfrm>
          </p:grpSpPr>
          <p:sp>
            <p:nvSpPr>
              <p:cNvPr id="28" name="Rectangle 11">
                <a:extLst>
                  <a:ext uri="{FF2B5EF4-FFF2-40B4-BE49-F238E27FC236}">
                    <a16:creationId xmlns:a16="http://schemas.microsoft.com/office/drawing/2014/main" id="{1D8283CA-80B9-3D6F-A3DB-FBA40633453D}"/>
                  </a:ext>
                </a:extLst>
              </p:cNvPr>
              <p:cNvSpPr>
                <a:spLocks noChangeArrowheads="1"/>
              </p:cNvSpPr>
              <p:nvPr/>
            </p:nvSpPr>
            <p:spPr bwMode="auto">
              <a:xfrm>
                <a:off x="2714973" y="4797850"/>
                <a:ext cx="4176000" cy="28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endParaRPr lang="es-ES" dirty="0"/>
              </a:p>
            </p:txBody>
          </p:sp>
          <p:grpSp>
            <p:nvGrpSpPr>
              <p:cNvPr id="29" name="Grupo 28">
                <a:extLst>
                  <a:ext uri="{FF2B5EF4-FFF2-40B4-BE49-F238E27FC236}">
                    <a16:creationId xmlns:a16="http://schemas.microsoft.com/office/drawing/2014/main" id="{90DC33F6-E67F-7852-2A61-C1C2493746CE}"/>
                  </a:ext>
                </a:extLst>
              </p:cNvPr>
              <p:cNvGrpSpPr/>
              <p:nvPr/>
            </p:nvGrpSpPr>
            <p:grpSpPr>
              <a:xfrm>
                <a:off x="375003" y="4498410"/>
                <a:ext cx="1949752" cy="213360"/>
                <a:chOff x="375003" y="4694465"/>
                <a:chExt cx="1949752" cy="213360"/>
              </a:xfrm>
            </p:grpSpPr>
            <p:grpSp>
              <p:nvGrpSpPr>
                <p:cNvPr id="30" name="Grupo 29">
                  <a:extLst>
                    <a:ext uri="{FF2B5EF4-FFF2-40B4-BE49-F238E27FC236}">
                      <a16:creationId xmlns:a16="http://schemas.microsoft.com/office/drawing/2014/main" id="{DE58F212-2631-1DEF-2C75-9C2CF41B12E0}"/>
                    </a:ext>
                  </a:extLst>
                </p:cNvPr>
                <p:cNvGrpSpPr/>
                <p:nvPr/>
              </p:nvGrpSpPr>
              <p:grpSpPr>
                <a:xfrm>
                  <a:off x="375003" y="4694465"/>
                  <a:ext cx="213360" cy="213360"/>
                  <a:chOff x="451761" y="4176809"/>
                  <a:chExt cx="213360" cy="213360"/>
                </a:xfrm>
              </p:grpSpPr>
              <p:sp>
                <p:nvSpPr>
                  <p:cNvPr id="32" name="Elipse 31">
                    <a:extLst>
                      <a:ext uri="{FF2B5EF4-FFF2-40B4-BE49-F238E27FC236}">
                        <a16:creationId xmlns:a16="http://schemas.microsoft.com/office/drawing/2014/main" id="{3432AF2E-03B7-7918-6DA7-F2CFB570FCAC}"/>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3" name="Gráfico 32">
                    <a:extLst>
                      <a:ext uri="{FF2B5EF4-FFF2-40B4-BE49-F238E27FC236}">
                        <a16:creationId xmlns:a16="http://schemas.microsoft.com/office/drawing/2014/main" id="{D69457C9-A9F2-1B4B-1966-BB4D1F5E075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1832" y="4210453"/>
                    <a:ext cx="139721" cy="146072"/>
                  </a:xfrm>
                  <a:prstGeom prst="rect">
                    <a:avLst/>
                  </a:prstGeom>
                </p:spPr>
              </p:pic>
            </p:grpSp>
            <p:sp>
              <p:nvSpPr>
                <p:cNvPr id="31" name="Rectangle 11">
                  <a:extLst>
                    <a:ext uri="{FF2B5EF4-FFF2-40B4-BE49-F238E27FC236}">
                      <a16:creationId xmlns:a16="http://schemas.microsoft.com/office/drawing/2014/main" id="{02BDDDD8-88AA-A41B-DA55-A8284570C395}"/>
                    </a:ext>
                  </a:extLst>
                </p:cNvPr>
                <p:cNvSpPr>
                  <a:spLocks noChangeArrowheads="1"/>
                </p:cNvSpPr>
                <p:nvPr/>
              </p:nvSpPr>
              <p:spPr bwMode="auto">
                <a:xfrm>
                  <a:off x="694075" y="4730549"/>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grpSp>
          <p:nvGrpSpPr>
            <p:cNvPr id="12" name="Grupo 11">
              <a:extLst>
                <a:ext uri="{FF2B5EF4-FFF2-40B4-BE49-F238E27FC236}">
                  <a16:creationId xmlns:a16="http://schemas.microsoft.com/office/drawing/2014/main" id="{422B4DED-5EE0-4A78-3323-990C44D19081}"/>
                </a:ext>
              </a:extLst>
            </p:cNvPr>
            <p:cNvGrpSpPr/>
            <p:nvPr/>
          </p:nvGrpSpPr>
          <p:grpSpPr>
            <a:xfrm>
              <a:off x="375003" y="5646427"/>
              <a:ext cx="6858553" cy="744129"/>
              <a:chOff x="375003" y="4762399"/>
              <a:chExt cx="6858553" cy="744129"/>
            </a:xfrm>
          </p:grpSpPr>
          <p:sp>
            <p:nvSpPr>
              <p:cNvPr id="14" name="Rectangle 21">
                <a:extLst>
                  <a:ext uri="{FF2B5EF4-FFF2-40B4-BE49-F238E27FC236}">
                    <a16:creationId xmlns:a16="http://schemas.microsoft.com/office/drawing/2014/main" id="{2CDAB4B1-75DC-77EA-0D8E-3650E12DB84C}"/>
                  </a:ext>
                </a:extLst>
              </p:cNvPr>
              <p:cNvSpPr>
                <a:spLocks noChangeArrowheads="1"/>
              </p:cNvSpPr>
              <p:nvPr/>
            </p:nvSpPr>
            <p:spPr bwMode="auto">
              <a:xfrm>
                <a:off x="2714973" y="4762399"/>
                <a:ext cx="4518583"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it-IT" sz="900" dirty="0">
                    <a:latin typeface="Montserrat" panose="00000500000000000000" pitchFamily="2" charset="0"/>
                    <a:ea typeface="Calibri"/>
                  </a:rPr>
                  <a:t>Carolina Velez - </a:t>
                </a:r>
                <a:r>
                  <a:rPr lang="it-IT" sz="900" dirty="0">
                    <a:latin typeface="Montserrat" panose="00000500000000000000" pitchFamily="2" charset="0"/>
                    <a:ea typeface="Calibri"/>
                    <a:hlinkClick r:id="rId14"/>
                  </a:rPr>
                  <a:t>maria.velez@giz.de</a:t>
                </a:r>
                <a:r>
                  <a:rPr lang="it-IT" sz="900" dirty="0">
                    <a:latin typeface="Montserrat" panose="00000500000000000000" pitchFamily="2" charset="0"/>
                    <a:ea typeface="Calibri"/>
                  </a:rPr>
                  <a:t> </a:t>
                </a:r>
                <a:endParaRPr lang="es-ES" sz="900" dirty="0">
                  <a:latin typeface="Montserrat" panose="00000500000000000000" pitchFamily="2" charset="0"/>
                  <a:ea typeface="Calibri"/>
                </a:endParaRPr>
              </a:p>
            </p:txBody>
          </p:sp>
          <p:grpSp>
            <p:nvGrpSpPr>
              <p:cNvPr id="24" name="Grupo 23">
                <a:extLst>
                  <a:ext uri="{FF2B5EF4-FFF2-40B4-BE49-F238E27FC236}">
                    <a16:creationId xmlns:a16="http://schemas.microsoft.com/office/drawing/2014/main" id="{9EE5DF4F-4B9E-BE07-A1B9-C448EAFA4EAB}"/>
                  </a:ext>
                </a:extLst>
              </p:cNvPr>
              <p:cNvGrpSpPr/>
              <p:nvPr/>
            </p:nvGrpSpPr>
            <p:grpSpPr>
              <a:xfrm>
                <a:off x="375003" y="4846662"/>
                <a:ext cx="213360" cy="659866"/>
                <a:chOff x="457709" y="5193491"/>
                <a:chExt cx="213360" cy="659866"/>
              </a:xfrm>
            </p:grpSpPr>
            <p:sp>
              <p:nvSpPr>
                <p:cNvPr id="26" name="Elipse 25">
                  <a:extLst>
                    <a:ext uri="{FF2B5EF4-FFF2-40B4-BE49-F238E27FC236}">
                      <a16:creationId xmlns:a16="http://schemas.microsoft.com/office/drawing/2014/main" id="{388E64B5-1DAE-E935-0284-83D6ACE61B14}"/>
                    </a:ext>
                  </a:extLst>
                </p:cNvPr>
                <p:cNvSpPr/>
                <p:nvPr/>
              </p:nvSpPr>
              <p:spPr>
                <a:xfrm>
                  <a:off x="457709" y="5193491"/>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7" name="Gráfico 26">
                  <a:extLst>
                    <a:ext uri="{FF2B5EF4-FFF2-40B4-BE49-F238E27FC236}">
                      <a16:creationId xmlns:a16="http://schemas.microsoft.com/office/drawing/2014/main" id="{A01982FA-9752-4B89-F836-D9C532AA7FA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127" y="5728977"/>
                  <a:ext cx="154635" cy="124380"/>
                </a:xfrm>
                <a:prstGeom prst="rect">
                  <a:avLst/>
                </a:prstGeom>
              </p:spPr>
            </p:pic>
          </p:grpSp>
          <p:sp>
            <p:nvSpPr>
              <p:cNvPr id="25" name="Rectangle 11">
                <a:extLst>
                  <a:ext uri="{FF2B5EF4-FFF2-40B4-BE49-F238E27FC236}">
                    <a16:creationId xmlns:a16="http://schemas.microsoft.com/office/drawing/2014/main" id="{3A842FE7-BD23-70DB-F57B-7266F2134EF9}"/>
                  </a:ext>
                </a:extLst>
              </p:cNvPr>
              <p:cNvSpPr>
                <a:spLocks noChangeArrowheads="1"/>
              </p:cNvSpPr>
              <p:nvPr/>
            </p:nvSpPr>
            <p:spPr bwMode="auto">
              <a:xfrm>
                <a:off x="694075" y="4883483"/>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Datos de contacto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sp>
        <p:nvSpPr>
          <p:cNvPr id="55" name="Rectangle 1036">
            <a:extLst>
              <a:ext uri="{FF2B5EF4-FFF2-40B4-BE49-F238E27FC236}">
                <a16:creationId xmlns:a16="http://schemas.microsoft.com/office/drawing/2014/main" id="{E2490A1D-D5CB-CEB9-9AD4-BFEE13FBCDF1}"/>
              </a:ext>
            </a:extLst>
          </p:cNvPr>
          <p:cNvSpPr>
            <a:spLocks noChangeArrowheads="1"/>
          </p:cNvSpPr>
          <p:nvPr/>
        </p:nvSpPr>
        <p:spPr bwMode="auto">
          <a:xfrm>
            <a:off x="417534" y="287306"/>
            <a:ext cx="6222813" cy="58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2400" dirty="0">
                <a:solidFill>
                  <a:srgbClr val="3B3838"/>
                </a:solidFill>
                <a:latin typeface="Montserrat" pitchFamily="2" charset="0"/>
                <a:cs typeface="Calibri" panose="020F0502020204030204" pitchFamily="34" charset="0"/>
              </a:rPr>
              <a:t>Nuestra </a:t>
            </a:r>
            <a:r>
              <a:rPr lang="en-US" sz="2400" dirty="0" err="1">
                <a:solidFill>
                  <a:srgbClr val="3B3838"/>
                </a:solidFill>
                <a:latin typeface="Montserrat" pitchFamily="2" charset="0"/>
                <a:cs typeface="Calibri" panose="020F0502020204030204" pitchFamily="34" charset="0"/>
              </a:rPr>
              <a:t>experiencia</a:t>
            </a:r>
            <a:endParaRPr lang="es-CO" sz="2400" b="1" dirty="0">
              <a:solidFill>
                <a:srgbClr val="026EA4"/>
              </a:solidFill>
              <a:latin typeface="Montserrat" pitchFamily="2" charset="0"/>
              <a:cs typeface="Calibri" panose="020F0502020204030204" pitchFamily="34" charset="0"/>
            </a:endParaRPr>
          </a:p>
        </p:txBody>
      </p:sp>
      <p:sp>
        <p:nvSpPr>
          <p:cNvPr id="57" name="CuadroTexto 56">
            <a:extLst>
              <a:ext uri="{FF2B5EF4-FFF2-40B4-BE49-F238E27FC236}">
                <a16:creationId xmlns:a16="http://schemas.microsoft.com/office/drawing/2014/main" id="{A95283F2-6E99-83E3-D15E-59FE30D0D78C}"/>
              </a:ext>
            </a:extLst>
          </p:cNvPr>
          <p:cNvSpPr txBox="1"/>
          <p:nvPr/>
        </p:nvSpPr>
        <p:spPr>
          <a:xfrm>
            <a:off x="2602938" y="3156299"/>
            <a:ext cx="4002937" cy="646331"/>
          </a:xfrm>
          <a:prstGeom prst="rect">
            <a:avLst/>
          </a:prstGeom>
          <a:noFill/>
        </p:spPr>
        <p:txBody>
          <a:bodyPr wrap="square">
            <a:spAutoFit/>
          </a:bodyPr>
          <a:lstStyle/>
          <a:p>
            <a:r>
              <a:rPr lang="es-ES" sz="900" dirty="0">
                <a:solidFill>
                  <a:srgbClr val="3B3838"/>
                </a:solidFill>
                <a:latin typeface="Montserrat"/>
                <a:ea typeface="Calibri" panose="020F0502020204030204" pitchFamily="34" charset="0"/>
                <a:cs typeface="Times New Roman"/>
              </a:rPr>
              <a:t>Apoyar al Ministerio de Industria y Comercio en el diseño del Sistema Integral de Monitoreo del sector  industria de Colombia para el seguimiento y reporte de sus compromisos en mitigación, adaptación y biodiversidad.</a:t>
            </a:r>
            <a:endParaRPr lang="es-CO" sz="900" dirty="0">
              <a:solidFill>
                <a:srgbClr val="3B3838"/>
              </a:solidFill>
              <a:latin typeface="Montserrat"/>
              <a:ea typeface="Calibri" panose="020F0502020204030204" pitchFamily="34" charset="0"/>
              <a:cs typeface="Times New Roman"/>
            </a:endParaRPr>
          </a:p>
        </p:txBody>
      </p:sp>
      <p:pic>
        <p:nvPicPr>
          <p:cNvPr id="59" name="Gráfico 58">
            <a:extLst>
              <a:ext uri="{FF2B5EF4-FFF2-40B4-BE49-F238E27FC236}">
                <a16:creationId xmlns:a16="http://schemas.microsoft.com/office/drawing/2014/main" id="{11930739-D587-512F-C7B0-6E88F2DD329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11429" y="4027436"/>
            <a:ext cx="154635" cy="124380"/>
          </a:xfrm>
          <a:prstGeom prst="rect">
            <a:avLst/>
          </a:prstGeom>
        </p:spPr>
      </p:pic>
    </p:spTree>
    <p:extLst>
      <p:ext uri="{BB962C8B-B14F-4D97-AF65-F5344CB8AC3E}">
        <p14:creationId xmlns:p14="http://schemas.microsoft.com/office/powerpoint/2010/main" val="60813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3CCDC-29BF-4599-E874-E6637C608896}"/>
            </a:ext>
          </a:extLst>
        </p:cNvPr>
        <p:cNvGrpSpPr/>
        <p:nvPr/>
      </p:nvGrpSpPr>
      <p:grpSpPr>
        <a:xfrm>
          <a:off x="0" y="0"/>
          <a:ext cx="0" cy="0"/>
          <a:chOff x="0" y="0"/>
          <a:chExt cx="0" cy="0"/>
        </a:xfrm>
      </p:grpSpPr>
      <p:cxnSp>
        <p:nvCxnSpPr>
          <p:cNvPr id="3" name="Connecteur droit 16">
            <a:extLst>
              <a:ext uri="{FF2B5EF4-FFF2-40B4-BE49-F238E27FC236}">
                <a16:creationId xmlns:a16="http://schemas.microsoft.com/office/drawing/2014/main" id="{543D1CC6-7428-5E8B-358A-D0E7E2402446}"/>
              </a:ext>
            </a:extLst>
          </p:cNvPr>
          <p:cNvCxnSpPr>
            <a:cxnSpLocks/>
          </p:cNvCxnSpPr>
          <p:nvPr/>
        </p:nvCxnSpPr>
        <p:spPr>
          <a:xfrm>
            <a:off x="593762" y="499379"/>
            <a:ext cx="5564944"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pic>
        <p:nvPicPr>
          <p:cNvPr id="7" name="Imagen 2" descr="Icono&#10;&#10;Descripción generada automáticamente">
            <a:extLst>
              <a:ext uri="{FF2B5EF4-FFF2-40B4-BE49-F238E27FC236}">
                <a16:creationId xmlns:a16="http://schemas.microsoft.com/office/drawing/2014/main" id="{D2D20026-8F06-3489-963B-EA9063DF109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126934" y="70274"/>
            <a:ext cx="588816" cy="579248"/>
          </a:xfrm>
          <a:prstGeom prst="rect">
            <a:avLst/>
          </a:prstGeom>
        </p:spPr>
      </p:pic>
      <p:grpSp>
        <p:nvGrpSpPr>
          <p:cNvPr id="211" name="Grupo 210">
            <a:extLst>
              <a:ext uri="{FF2B5EF4-FFF2-40B4-BE49-F238E27FC236}">
                <a16:creationId xmlns:a16="http://schemas.microsoft.com/office/drawing/2014/main" id="{62B7928A-6FC0-9675-93E9-EB28885DC733}"/>
              </a:ext>
            </a:extLst>
          </p:cNvPr>
          <p:cNvGrpSpPr/>
          <p:nvPr/>
        </p:nvGrpSpPr>
        <p:grpSpPr>
          <a:xfrm>
            <a:off x="375003" y="3375744"/>
            <a:ext cx="6515970" cy="2507965"/>
            <a:chOff x="375003" y="1072005"/>
            <a:chExt cx="6515970" cy="2507965"/>
          </a:xfrm>
        </p:grpSpPr>
        <p:sp>
          <p:nvSpPr>
            <p:cNvPr id="15" name="Rectángulo 14">
              <a:extLst>
                <a:ext uri="{FF2B5EF4-FFF2-40B4-BE49-F238E27FC236}">
                  <a16:creationId xmlns:a16="http://schemas.microsoft.com/office/drawing/2014/main" id="{4AF855DA-CB36-491A-24CB-B6CC86993CE2}"/>
                </a:ext>
              </a:extLst>
            </p:cNvPr>
            <p:cNvSpPr/>
            <p:nvPr/>
          </p:nvSpPr>
          <p:spPr>
            <a:xfrm flipH="1">
              <a:off x="2430021" y="1072005"/>
              <a:ext cx="46800" cy="2484000"/>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16" name="Grupo 15">
              <a:extLst>
                <a:ext uri="{FF2B5EF4-FFF2-40B4-BE49-F238E27FC236}">
                  <a16:creationId xmlns:a16="http://schemas.microsoft.com/office/drawing/2014/main" id="{0B9C57C1-17B0-9FC5-A563-45E5C7777E6B}"/>
                </a:ext>
              </a:extLst>
            </p:cNvPr>
            <p:cNvGrpSpPr/>
            <p:nvPr/>
          </p:nvGrpSpPr>
          <p:grpSpPr>
            <a:xfrm>
              <a:off x="375003" y="1076629"/>
              <a:ext cx="6515970" cy="213360"/>
              <a:chOff x="375003" y="953526"/>
              <a:chExt cx="6515970" cy="213360"/>
            </a:xfrm>
          </p:grpSpPr>
          <p:sp>
            <p:nvSpPr>
              <p:cNvPr id="17" name="Rectangle 21">
                <a:extLst>
                  <a:ext uri="{FF2B5EF4-FFF2-40B4-BE49-F238E27FC236}">
                    <a16:creationId xmlns:a16="http://schemas.microsoft.com/office/drawing/2014/main" id="{2CA937D1-FE9A-4390-2575-2BCDE246BA08}"/>
                  </a:ext>
                </a:extLst>
              </p:cNvPr>
              <p:cNvSpPr>
                <a:spLocks noChangeArrowheads="1"/>
              </p:cNvSpPr>
              <p:nvPr/>
            </p:nvSpPr>
            <p:spPr bwMode="auto">
              <a:xfrm>
                <a:off x="2714973" y="983262"/>
                <a:ext cx="41760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ES" sz="1000" b="1" dirty="0">
                    <a:solidFill>
                      <a:srgbClr val="3B3838"/>
                    </a:solidFill>
                    <a:latin typeface="Montserrat"/>
                    <a:ea typeface="Calibri" panose="020F0502020204030204" pitchFamily="34" charset="0"/>
                    <a:cs typeface="Times New Roman"/>
                  </a:rPr>
                  <a:t>GIZ Colombia</a:t>
                </a:r>
                <a:endParaRPr lang="es-ES" sz="1000" dirty="0">
                  <a:cs typeface="Calibri" panose="020F0502020204030204"/>
                </a:endParaRPr>
              </a:p>
            </p:txBody>
          </p:sp>
          <p:grpSp>
            <p:nvGrpSpPr>
              <p:cNvPr id="18" name="Grupo 17">
                <a:extLst>
                  <a:ext uri="{FF2B5EF4-FFF2-40B4-BE49-F238E27FC236}">
                    <a16:creationId xmlns:a16="http://schemas.microsoft.com/office/drawing/2014/main" id="{E650C2D8-69DA-8A59-A703-B5CEFD39D891}"/>
                  </a:ext>
                </a:extLst>
              </p:cNvPr>
              <p:cNvGrpSpPr/>
              <p:nvPr/>
            </p:nvGrpSpPr>
            <p:grpSpPr>
              <a:xfrm>
                <a:off x="375003" y="953526"/>
                <a:ext cx="1949752" cy="213360"/>
                <a:chOff x="375003" y="928628"/>
                <a:chExt cx="1949752" cy="213360"/>
              </a:xfrm>
            </p:grpSpPr>
            <p:grpSp>
              <p:nvGrpSpPr>
                <p:cNvPr id="19" name="Grupo 18">
                  <a:extLst>
                    <a:ext uri="{FF2B5EF4-FFF2-40B4-BE49-F238E27FC236}">
                      <a16:creationId xmlns:a16="http://schemas.microsoft.com/office/drawing/2014/main" id="{2AD71A5F-FF1D-BD5A-6171-C4B0971018F3}"/>
                    </a:ext>
                  </a:extLst>
                </p:cNvPr>
                <p:cNvGrpSpPr/>
                <p:nvPr/>
              </p:nvGrpSpPr>
              <p:grpSpPr>
                <a:xfrm>
                  <a:off x="375003" y="928628"/>
                  <a:ext cx="213360" cy="213360"/>
                  <a:chOff x="457709" y="6309719"/>
                  <a:chExt cx="213360" cy="213360"/>
                </a:xfrm>
              </p:grpSpPr>
              <p:sp>
                <p:nvSpPr>
                  <p:cNvPr id="21" name="Elipse 20">
                    <a:extLst>
                      <a:ext uri="{FF2B5EF4-FFF2-40B4-BE49-F238E27FC236}">
                        <a16:creationId xmlns:a16="http://schemas.microsoft.com/office/drawing/2014/main" id="{EDCAEF06-49E5-1CA2-F3B1-54DDA53E6DAC}"/>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2" name="Gráfico 21">
                    <a:extLst>
                      <a:ext uri="{FF2B5EF4-FFF2-40B4-BE49-F238E27FC236}">
                        <a16:creationId xmlns:a16="http://schemas.microsoft.com/office/drawing/2014/main" id="{2CF3D9EE-AF25-1ABF-2323-37B6CB7340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9645" y="6339995"/>
                    <a:ext cx="152808" cy="152808"/>
                  </a:xfrm>
                  <a:prstGeom prst="rect">
                    <a:avLst/>
                  </a:prstGeom>
                </p:spPr>
              </p:pic>
            </p:grpSp>
            <p:sp>
              <p:nvSpPr>
                <p:cNvPr id="20" name="Rectangle 11">
                  <a:extLst>
                    <a:ext uri="{FF2B5EF4-FFF2-40B4-BE49-F238E27FC236}">
                      <a16:creationId xmlns:a16="http://schemas.microsoft.com/office/drawing/2014/main" id="{381B79DF-6768-64A4-4888-3ABCD2B69E30}"/>
                    </a:ext>
                  </a:extLst>
                </p:cNvPr>
                <p:cNvSpPr>
                  <a:spLocks noChangeArrowheads="1"/>
                </p:cNvSpPr>
                <p:nvPr/>
              </p:nvSpPr>
              <p:spPr bwMode="auto">
                <a:xfrm>
                  <a:off x="694075" y="965449"/>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p>
              </p:txBody>
            </p:sp>
          </p:grpSp>
        </p:grpSp>
        <p:grpSp>
          <p:nvGrpSpPr>
            <p:cNvPr id="23" name="Grupo 22">
              <a:extLst>
                <a:ext uri="{FF2B5EF4-FFF2-40B4-BE49-F238E27FC236}">
                  <a16:creationId xmlns:a16="http://schemas.microsoft.com/office/drawing/2014/main" id="{F2B5A635-07F5-BF0B-CA82-9694E8DD31AC}"/>
                </a:ext>
              </a:extLst>
            </p:cNvPr>
            <p:cNvGrpSpPr/>
            <p:nvPr/>
          </p:nvGrpSpPr>
          <p:grpSpPr>
            <a:xfrm>
              <a:off x="375003" y="1376646"/>
              <a:ext cx="6515970" cy="237757"/>
              <a:chOff x="375003" y="1202700"/>
              <a:chExt cx="6515970" cy="237757"/>
            </a:xfrm>
          </p:grpSpPr>
          <p:sp>
            <p:nvSpPr>
              <p:cNvPr id="36" name="Rectangle 21">
                <a:extLst>
                  <a:ext uri="{FF2B5EF4-FFF2-40B4-BE49-F238E27FC236}">
                    <a16:creationId xmlns:a16="http://schemas.microsoft.com/office/drawing/2014/main" id="{16922327-AF5E-DB85-DA1E-F14492F4A142}"/>
                  </a:ext>
                </a:extLst>
              </p:cNvPr>
              <p:cNvSpPr>
                <a:spLocks noChangeArrowheads="1"/>
              </p:cNvSpPr>
              <p:nvPr/>
            </p:nvSpPr>
            <p:spPr bwMode="auto">
              <a:xfrm>
                <a:off x="2714973" y="1202700"/>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cs typeface="Times New Roman"/>
                  </a:rPr>
                  <a:t>Enero 2025, 2 meses</a:t>
                </a:r>
                <a:endParaRPr lang="es-ES" dirty="0"/>
              </a:p>
            </p:txBody>
          </p:sp>
          <p:grpSp>
            <p:nvGrpSpPr>
              <p:cNvPr id="37" name="Grupo 36">
                <a:extLst>
                  <a:ext uri="{FF2B5EF4-FFF2-40B4-BE49-F238E27FC236}">
                    <a16:creationId xmlns:a16="http://schemas.microsoft.com/office/drawing/2014/main" id="{EF447F3C-2782-06FE-5A1D-CA3E53299270}"/>
                  </a:ext>
                </a:extLst>
              </p:cNvPr>
              <p:cNvGrpSpPr/>
              <p:nvPr/>
            </p:nvGrpSpPr>
            <p:grpSpPr>
              <a:xfrm>
                <a:off x="375003" y="1214898"/>
                <a:ext cx="1949752" cy="213360"/>
                <a:chOff x="375003" y="1181961"/>
                <a:chExt cx="1949752" cy="213360"/>
              </a:xfrm>
            </p:grpSpPr>
            <p:grpSp>
              <p:nvGrpSpPr>
                <p:cNvPr id="39" name="Grupo 38">
                  <a:extLst>
                    <a:ext uri="{FF2B5EF4-FFF2-40B4-BE49-F238E27FC236}">
                      <a16:creationId xmlns:a16="http://schemas.microsoft.com/office/drawing/2014/main" id="{14339265-A3DD-1941-4816-5835B65CEB59}"/>
                    </a:ext>
                  </a:extLst>
                </p:cNvPr>
                <p:cNvGrpSpPr/>
                <p:nvPr/>
              </p:nvGrpSpPr>
              <p:grpSpPr>
                <a:xfrm>
                  <a:off x="375003" y="1181961"/>
                  <a:ext cx="213360" cy="213360"/>
                  <a:chOff x="455013" y="6565141"/>
                  <a:chExt cx="213360" cy="213360"/>
                </a:xfrm>
              </p:grpSpPr>
              <p:sp>
                <p:nvSpPr>
                  <p:cNvPr id="71" name="Elipse 70">
                    <a:extLst>
                      <a:ext uri="{FF2B5EF4-FFF2-40B4-BE49-F238E27FC236}">
                        <a16:creationId xmlns:a16="http://schemas.microsoft.com/office/drawing/2014/main" id="{F80DB4D2-2134-2D7A-C066-BCB26B728C4A}"/>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2" name="Gráfico 71">
                    <a:extLst>
                      <a:ext uri="{FF2B5EF4-FFF2-40B4-BE49-F238E27FC236}">
                        <a16:creationId xmlns:a16="http://schemas.microsoft.com/office/drawing/2014/main" id="{D59E95E2-B032-0472-A71E-FCBAB02258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5001" y="6612603"/>
                    <a:ext cx="155156" cy="128172"/>
                  </a:xfrm>
                  <a:prstGeom prst="rect">
                    <a:avLst/>
                  </a:prstGeom>
                </p:spPr>
              </p:pic>
            </p:grpSp>
            <p:sp>
              <p:nvSpPr>
                <p:cNvPr id="58" name="Rectangle 11">
                  <a:extLst>
                    <a:ext uri="{FF2B5EF4-FFF2-40B4-BE49-F238E27FC236}">
                      <a16:creationId xmlns:a16="http://schemas.microsoft.com/office/drawing/2014/main" id="{500334BA-0BFB-D82E-4EDD-DC48926836AB}"/>
                    </a:ext>
                  </a:extLst>
                </p:cNvPr>
                <p:cNvSpPr>
                  <a:spLocks noChangeArrowheads="1"/>
                </p:cNvSpPr>
                <p:nvPr/>
              </p:nvSpPr>
              <p:spPr bwMode="auto">
                <a:xfrm>
                  <a:off x="694075" y="1218782"/>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p>
              </p:txBody>
            </p:sp>
          </p:grpSp>
        </p:grpSp>
        <p:grpSp>
          <p:nvGrpSpPr>
            <p:cNvPr id="73" name="Grupo 72">
              <a:extLst>
                <a:ext uri="{FF2B5EF4-FFF2-40B4-BE49-F238E27FC236}">
                  <a16:creationId xmlns:a16="http://schemas.microsoft.com/office/drawing/2014/main" id="{66AE3B6F-3CCC-6297-EC94-50701315DDFC}"/>
                </a:ext>
              </a:extLst>
            </p:cNvPr>
            <p:cNvGrpSpPr/>
            <p:nvPr/>
          </p:nvGrpSpPr>
          <p:grpSpPr>
            <a:xfrm>
              <a:off x="375003" y="1701060"/>
              <a:ext cx="6515970" cy="289375"/>
              <a:chOff x="375003" y="1435294"/>
              <a:chExt cx="6515970" cy="289375"/>
            </a:xfrm>
          </p:grpSpPr>
          <p:sp>
            <p:nvSpPr>
              <p:cNvPr id="81" name="Rectangle 11">
                <a:extLst>
                  <a:ext uri="{FF2B5EF4-FFF2-40B4-BE49-F238E27FC236}">
                    <a16:creationId xmlns:a16="http://schemas.microsoft.com/office/drawing/2014/main" id="{09F7A2CA-0379-4516-C6B1-87DC27652A82}"/>
                  </a:ext>
                </a:extLst>
              </p:cNvPr>
              <p:cNvSpPr>
                <a:spLocks noChangeArrowheads="1"/>
              </p:cNvSpPr>
              <p:nvPr/>
            </p:nvSpPr>
            <p:spPr bwMode="auto">
              <a:xfrm>
                <a:off x="2714973" y="1435294"/>
                <a:ext cx="4176000" cy="2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MX" sz="900" dirty="0">
                    <a:solidFill>
                      <a:srgbClr val="3B3838"/>
                    </a:solidFill>
                    <a:latin typeface="Montserrat"/>
                    <a:ea typeface="Calibri" panose="020F0502020204030204" pitchFamily="34" charset="0"/>
                    <a:cs typeface="Times New Roman"/>
                  </a:rPr>
                  <a:t>Desarrollo de publicaciones de soporte para la nueva versión de la calculadora de emisiones de </a:t>
                </a:r>
                <a:r>
                  <a:rPr lang="es-MX" sz="900" dirty="0" err="1">
                    <a:solidFill>
                      <a:srgbClr val="3B3838"/>
                    </a:solidFill>
                    <a:latin typeface="Montserrat"/>
                    <a:ea typeface="Calibri" panose="020F0502020204030204" pitchFamily="34" charset="0"/>
                    <a:cs typeface="Times New Roman"/>
                  </a:rPr>
                  <a:t>MobiliseYourCity</a:t>
                </a:r>
                <a:endParaRPr lang="es-ES" dirty="0"/>
              </a:p>
            </p:txBody>
          </p:sp>
          <p:grpSp>
            <p:nvGrpSpPr>
              <p:cNvPr id="82" name="Grupo 81">
                <a:extLst>
                  <a:ext uri="{FF2B5EF4-FFF2-40B4-BE49-F238E27FC236}">
                    <a16:creationId xmlns:a16="http://schemas.microsoft.com/office/drawing/2014/main" id="{C9CAF236-ADA0-2D95-5D9B-C49D015A88C8}"/>
                  </a:ext>
                </a:extLst>
              </p:cNvPr>
              <p:cNvGrpSpPr/>
              <p:nvPr/>
            </p:nvGrpSpPr>
            <p:grpSpPr>
              <a:xfrm>
                <a:off x="375003" y="1435294"/>
                <a:ext cx="1949752" cy="213360"/>
                <a:chOff x="375003" y="1435294"/>
                <a:chExt cx="1949752" cy="213360"/>
              </a:xfrm>
            </p:grpSpPr>
            <p:grpSp>
              <p:nvGrpSpPr>
                <p:cNvPr id="105" name="Grupo 104">
                  <a:extLst>
                    <a:ext uri="{FF2B5EF4-FFF2-40B4-BE49-F238E27FC236}">
                      <a16:creationId xmlns:a16="http://schemas.microsoft.com/office/drawing/2014/main" id="{41E419D1-B0B3-C298-70EE-CE2F2B724734}"/>
                    </a:ext>
                  </a:extLst>
                </p:cNvPr>
                <p:cNvGrpSpPr/>
                <p:nvPr/>
              </p:nvGrpSpPr>
              <p:grpSpPr>
                <a:xfrm>
                  <a:off x="375003" y="1435294"/>
                  <a:ext cx="213360" cy="213360"/>
                  <a:chOff x="455013" y="6820563"/>
                  <a:chExt cx="213360" cy="213360"/>
                </a:xfrm>
              </p:grpSpPr>
              <p:sp>
                <p:nvSpPr>
                  <p:cNvPr id="106" name="Elipse 105">
                    <a:extLst>
                      <a:ext uri="{FF2B5EF4-FFF2-40B4-BE49-F238E27FC236}">
                        <a16:creationId xmlns:a16="http://schemas.microsoft.com/office/drawing/2014/main" id="{5D187503-8192-C2A7-659A-355DFAA6A23E}"/>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7" name="Gráfico 106">
                    <a:extLst>
                      <a:ext uri="{FF2B5EF4-FFF2-40B4-BE49-F238E27FC236}">
                        <a16:creationId xmlns:a16="http://schemas.microsoft.com/office/drawing/2014/main" id="{AC8D8D66-32E8-CF43-37EF-65DFA5164E7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9346" y="6869833"/>
                    <a:ext cx="166487" cy="115817"/>
                  </a:xfrm>
                  <a:prstGeom prst="rect">
                    <a:avLst/>
                  </a:prstGeom>
                </p:spPr>
              </p:pic>
            </p:grpSp>
            <p:sp>
              <p:nvSpPr>
                <p:cNvPr id="83" name="Rectangle 11">
                  <a:extLst>
                    <a:ext uri="{FF2B5EF4-FFF2-40B4-BE49-F238E27FC236}">
                      <a16:creationId xmlns:a16="http://schemas.microsoft.com/office/drawing/2014/main" id="{B51A5CAA-F7DA-FF0D-1285-8A0728A99971}"/>
                    </a:ext>
                  </a:extLst>
                </p:cNvPr>
                <p:cNvSpPr>
                  <a:spLocks noChangeArrowheads="1"/>
                </p:cNvSpPr>
                <p:nvPr/>
              </p:nvSpPr>
              <p:spPr bwMode="auto">
                <a:xfrm>
                  <a:off x="694075" y="1471378"/>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grpSp>
        <p:grpSp>
          <p:nvGrpSpPr>
            <p:cNvPr id="84" name="Grupo 83">
              <a:extLst>
                <a:ext uri="{FF2B5EF4-FFF2-40B4-BE49-F238E27FC236}">
                  <a16:creationId xmlns:a16="http://schemas.microsoft.com/office/drawing/2014/main" id="{01AC41AA-48B9-8B24-DB78-229E630661C8}"/>
                </a:ext>
              </a:extLst>
            </p:cNvPr>
            <p:cNvGrpSpPr/>
            <p:nvPr/>
          </p:nvGrpSpPr>
          <p:grpSpPr>
            <a:xfrm>
              <a:off x="375003" y="2077092"/>
              <a:ext cx="6515970" cy="1178464"/>
              <a:chOff x="375003" y="1630627"/>
              <a:chExt cx="6515970" cy="1178464"/>
            </a:xfrm>
          </p:grpSpPr>
          <p:sp>
            <p:nvSpPr>
              <p:cNvPr id="85" name="Rectangle 11">
                <a:extLst>
                  <a:ext uri="{FF2B5EF4-FFF2-40B4-BE49-F238E27FC236}">
                    <a16:creationId xmlns:a16="http://schemas.microsoft.com/office/drawing/2014/main" id="{DC4E231D-FA87-2E6E-D6BE-F9B50BAA48E8}"/>
                  </a:ext>
                </a:extLst>
              </p:cNvPr>
              <p:cNvSpPr>
                <a:spLocks noChangeArrowheads="1"/>
              </p:cNvSpPr>
              <p:nvPr/>
            </p:nvSpPr>
            <p:spPr bwMode="auto">
              <a:xfrm>
                <a:off x="2714973" y="1630627"/>
                <a:ext cx="4176000" cy="117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MX" sz="900" dirty="0">
                    <a:solidFill>
                      <a:srgbClr val="3B3838"/>
                    </a:solidFill>
                    <a:latin typeface="Montserrat"/>
                    <a:ea typeface="Calibri" panose="020F0502020204030204" pitchFamily="34" charset="0"/>
                    <a:cs typeface="Times New Roman"/>
                  </a:rPr>
                  <a:t>Actualizar los recursos metodológicos relacionados con el uso de la calculadora de emisiones de GEI de </a:t>
                </a:r>
                <a:r>
                  <a:rPr lang="es-MX" sz="900" dirty="0" err="1">
                    <a:solidFill>
                      <a:srgbClr val="3B3838"/>
                    </a:solidFill>
                    <a:latin typeface="Montserrat"/>
                    <a:ea typeface="Calibri" panose="020F0502020204030204" pitchFamily="34" charset="0"/>
                    <a:cs typeface="Times New Roman"/>
                  </a:rPr>
                  <a:t>MobiliseYourCity</a:t>
                </a:r>
                <a:r>
                  <a:rPr lang="es-MX" sz="900" dirty="0">
                    <a:solidFill>
                      <a:srgbClr val="3B3838"/>
                    </a:solidFill>
                    <a:latin typeface="Montserrat"/>
                    <a:ea typeface="Calibri" panose="020F0502020204030204" pitchFamily="34" charset="0"/>
                    <a:cs typeface="Times New Roman"/>
                  </a:rPr>
                  <a:t>. Comprende la actualización de documentos metodológicos y técnicos de la calculadora de emisiones de GEI para compatibilizarlos con las necesidades operaciones y administrativas actuales y la producción de conocimientos sobre la integración de acciones de movilidad urbana sostenible en la planeación y cumplimiento de las Contribuciones Nacionalmente Determinadas en el marco del Acuerdo de París.</a:t>
                </a:r>
                <a:endParaRPr lang="es-ES" dirty="0"/>
              </a:p>
            </p:txBody>
          </p:sp>
          <p:grpSp>
            <p:nvGrpSpPr>
              <p:cNvPr id="86" name="Grupo 85">
                <a:extLst>
                  <a:ext uri="{FF2B5EF4-FFF2-40B4-BE49-F238E27FC236}">
                    <a16:creationId xmlns:a16="http://schemas.microsoft.com/office/drawing/2014/main" id="{270841A5-8A39-5B35-9696-777D03ED8C5E}"/>
                  </a:ext>
                </a:extLst>
              </p:cNvPr>
              <p:cNvGrpSpPr/>
              <p:nvPr/>
            </p:nvGrpSpPr>
            <p:grpSpPr>
              <a:xfrm>
                <a:off x="375003" y="1926990"/>
                <a:ext cx="1949752" cy="213360"/>
                <a:chOff x="375003" y="1926990"/>
                <a:chExt cx="1949752" cy="213360"/>
              </a:xfrm>
            </p:grpSpPr>
            <p:grpSp>
              <p:nvGrpSpPr>
                <p:cNvPr id="87" name="Grupo 86">
                  <a:extLst>
                    <a:ext uri="{FF2B5EF4-FFF2-40B4-BE49-F238E27FC236}">
                      <a16:creationId xmlns:a16="http://schemas.microsoft.com/office/drawing/2014/main" id="{67FE5E01-2074-CD2E-CD47-6D6EEE6BEF6A}"/>
                    </a:ext>
                  </a:extLst>
                </p:cNvPr>
                <p:cNvGrpSpPr/>
                <p:nvPr/>
              </p:nvGrpSpPr>
              <p:grpSpPr>
                <a:xfrm>
                  <a:off x="375003" y="1926990"/>
                  <a:ext cx="213360" cy="213360"/>
                  <a:chOff x="445596" y="7332405"/>
                  <a:chExt cx="213360" cy="213360"/>
                </a:xfrm>
              </p:grpSpPr>
              <p:sp>
                <p:nvSpPr>
                  <p:cNvPr id="89" name="Elipse 88">
                    <a:extLst>
                      <a:ext uri="{FF2B5EF4-FFF2-40B4-BE49-F238E27FC236}">
                        <a16:creationId xmlns:a16="http://schemas.microsoft.com/office/drawing/2014/main" id="{6EF0CBF7-4CF8-9824-6256-1BC01529B447}"/>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0" name="Gráfico 89">
                    <a:extLst>
                      <a:ext uri="{FF2B5EF4-FFF2-40B4-BE49-F238E27FC236}">
                        <a16:creationId xmlns:a16="http://schemas.microsoft.com/office/drawing/2014/main" id="{1C04B533-2530-64A2-2927-11C1FC496FD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8127" y="7365743"/>
                    <a:ext cx="139721" cy="146072"/>
                  </a:xfrm>
                  <a:prstGeom prst="rect">
                    <a:avLst/>
                  </a:prstGeom>
                </p:spPr>
              </p:pic>
            </p:grpSp>
            <p:sp>
              <p:nvSpPr>
                <p:cNvPr id="88" name="Rectangle 11">
                  <a:extLst>
                    <a:ext uri="{FF2B5EF4-FFF2-40B4-BE49-F238E27FC236}">
                      <a16:creationId xmlns:a16="http://schemas.microsoft.com/office/drawing/2014/main" id="{038FA8B1-C96F-818C-3680-C7BFE0E58F54}"/>
                    </a:ext>
                  </a:extLst>
                </p:cNvPr>
                <p:cNvSpPr>
                  <a:spLocks noChangeArrowheads="1"/>
                </p:cNvSpPr>
                <p:nvPr/>
              </p:nvSpPr>
              <p:spPr bwMode="auto">
                <a:xfrm>
                  <a:off x="694075" y="1963074"/>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grpSp>
        <p:grpSp>
          <p:nvGrpSpPr>
            <p:cNvPr id="91" name="Grupo 90">
              <a:extLst>
                <a:ext uri="{FF2B5EF4-FFF2-40B4-BE49-F238E27FC236}">
                  <a16:creationId xmlns:a16="http://schemas.microsoft.com/office/drawing/2014/main" id="{DA4AC4BF-AF68-E663-15B8-D03961FBF9C9}"/>
                </a:ext>
              </a:extLst>
            </p:cNvPr>
            <p:cNvGrpSpPr/>
            <p:nvPr/>
          </p:nvGrpSpPr>
          <p:grpSpPr>
            <a:xfrm>
              <a:off x="375003" y="3342213"/>
              <a:ext cx="6515970" cy="237757"/>
              <a:chOff x="375003" y="2882487"/>
              <a:chExt cx="6515970" cy="237757"/>
            </a:xfrm>
          </p:grpSpPr>
          <p:sp>
            <p:nvSpPr>
              <p:cNvPr id="92" name="Rectangle 21">
                <a:extLst>
                  <a:ext uri="{FF2B5EF4-FFF2-40B4-BE49-F238E27FC236}">
                    <a16:creationId xmlns:a16="http://schemas.microsoft.com/office/drawing/2014/main" id="{F9716228-BFFA-A384-5838-E2DC0E864CFA}"/>
                  </a:ext>
                </a:extLst>
              </p:cNvPr>
              <p:cNvSpPr>
                <a:spLocks noChangeArrowheads="1"/>
              </p:cNvSpPr>
              <p:nvPr/>
            </p:nvSpPr>
            <p:spPr bwMode="auto">
              <a:xfrm>
                <a:off x="2714973" y="2882487"/>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ea typeface="Calibri"/>
                    <a:cs typeface="Times New Roman"/>
                  </a:rPr>
                  <a:t>Nicolás Cruz - </a:t>
                </a:r>
                <a:r>
                  <a:rPr lang="es-ES" sz="900" dirty="0">
                    <a:solidFill>
                      <a:srgbClr val="3B3838"/>
                    </a:solidFill>
                    <a:latin typeface="Montserrat"/>
                    <a:ea typeface="Calibri"/>
                    <a:cs typeface="Times New Roman"/>
                    <a:hlinkClick r:id="rId11"/>
                  </a:rPr>
                  <a:t>nicolas.cruz@mobiliseyourcity.net</a:t>
                </a:r>
                <a:endParaRPr lang="es-ES" dirty="0">
                  <a:ea typeface="Calibri"/>
                </a:endParaRPr>
              </a:p>
            </p:txBody>
          </p:sp>
          <p:grpSp>
            <p:nvGrpSpPr>
              <p:cNvPr id="93" name="Grupo 92">
                <a:extLst>
                  <a:ext uri="{FF2B5EF4-FFF2-40B4-BE49-F238E27FC236}">
                    <a16:creationId xmlns:a16="http://schemas.microsoft.com/office/drawing/2014/main" id="{D2A54C34-8D8C-49C4-0286-9A12B3CFA34C}"/>
                  </a:ext>
                </a:extLst>
              </p:cNvPr>
              <p:cNvGrpSpPr/>
              <p:nvPr/>
            </p:nvGrpSpPr>
            <p:grpSpPr>
              <a:xfrm>
                <a:off x="375003" y="2894685"/>
                <a:ext cx="213360" cy="213360"/>
                <a:chOff x="455013" y="8593499"/>
                <a:chExt cx="213360" cy="213360"/>
              </a:xfrm>
            </p:grpSpPr>
            <p:sp>
              <p:nvSpPr>
                <p:cNvPr id="95" name="Elipse 94">
                  <a:extLst>
                    <a:ext uri="{FF2B5EF4-FFF2-40B4-BE49-F238E27FC236}">
                      <a16:creationId xmlns:a16="http://schemas.microsoft.com/office/drawing/2014/main" id="{A4112223-BE08-B3F2-AA9D-3117FBA2E48D}"/>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6" name="Gráfico 95">
                  <a:extLst>
                    <a:ext uri="{FF2B5EF4-FFF2-40B4-BE49-F238E27FC236}">
                      <a16:creationId xmlns:a16="http://schemas.microsoft.com/office/drawing/2014/main" id="{0BB769EE-E6CE-CD10-1BA4-A59269EADF7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94" name="Rectangle 11">
                <a:extLst>
                  <a:ext uri="{FF2B5EF4-FFF2-40B4-BE49-F238E27FC236}">
                    <a16:creationId xmlns:a16="http://schemas.microsoft.com/office/drawing/2014/main" id="{8C7B480C-4060-A692-EADB-7B63BB61994C}"/>
                  </a:ext>
                </a:extLst>
              </p:cNvPr>
              <p:cNvSpPr>
                <a:spLocks noChangeArrowheads="1"/>
              </p:cNvSpPr>
              <p:nvPr/>
            </p:nvSpPr>
            <p:spPr bwMode="auto">
              <a:xfrm>
                <a:off x="694075" y="2931506"/>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p:txBody>
          </p:sp>
        </p:grpSp>
      </p:grpSp>
      <p:grpSp>
        <p:nvGrpSpPr>
          <p:cNvPr id="210" name="Grupo 209">
            <a:extLst>
              <a:ext uri="{FF2B5EF4-FFF2-40B4-BE49-F238E27FC236}">
                <a16:creationId xmlns:a16="http://schemas.microsoft.com/office/drawing/2014/main" id="{2E4DBC04-9B93-A0E5-252C-02B218B8A3C8}"/>
              </a:ext>
            </a:extLst>
          </p:cNvPr>
          <p:cNvGrpSpPr/>
          <p:nvPr/>
        </p:nvGrpSpPr>
        <p:grpSpPr>
          <a:xfrm>
            <a:off x="375003" y="6102471"/>
            <a:ext cx="6515970" cy="2810521"/>
            <a:chOff x="375003" y="3643434"/>
            <a:chExt cx="6515970" cy="2810521"/>
          </a:xfrm>
        </p:grpSpPr>
        <p:sp>
          <p:nvSpPr>
            <p:cNvPr id="13" name="Rectángulo 12">
              <a:extLst>
                <a:ext uri="{FF2B5EF4-FFF2-40B4-BE49-F238E27FC236}">
                  <a16:creationId xmlns:a16="http://schemas.microsoft.com/office/drawing/2014/main" id="{745352EA-CFB9-CF6C-40B7-ED75B9A42233}"/>
                </a:ext>
              </a:extLst>
            </p:cNvPr>
            <p:cNvSpPr/>
            <p:nvPr/>
          </p:nvSpPr>
          <p:spPr>
            <a:xfrm>
              <a:off x="2425125" y="3643434"/>
              <a:ext cx="46800" cy="2772000"/>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145" name="Grupo 144">
              <a:extLst>
                <a:ext uri="{FF2B5EF4-FFF2-40B4-BE49-F238E27FC236}">
                  <a16:creationId xmlns:a16="http://schemas.microsoft.com/office/drawing/2014/main" id="{9C4936E6-074A-B085-03EB-4C5B4D089EE1}"/>
                </a:ext>
              </a:extLst>
            </p:cNvPr>
            <p:cNvGrpSpPr/>
            <p:nvPr/>
          </p:nvGrpSpPr>
          <p:grpSpPr>
            <a:xfrm>
              <a:off x="375003" y="3666627"/>
              <a:ext cx="6515970" cy="213360"/>
              <a:chOff x="375003" y="3673641"/>
              <a:chExt cx="6515970" cy="213360"/>
            </a:xfrm>
          </p:grpSpPr>
          <p:sp>
            <p:nvSpPr>
              <p:cNvPr id="146" name="Rectangle 21">
                <a:extLst>
                  <a:ext uri="{FF2B5EF4-FFF2-40B4-BE49-F238E27FC236}">
                    <a16:creationId xmlns:a16="http://schemas.microsoft.com/office/drawing/2014/main" id="{A12916AF-7FFA-F452-463A-8AB6D8858EBB}"/>
                  </a:ext>
                </a:extLst>
              </p:cNvPr>
              <p:cNvSpPr>
                <a:spLocks noChangeArrowheads="1"/>
              </p:cNvSpPr>
              <p:nvPr/>
            </p:nvSpPr>
            <p:spPr bwMode="auto">
              <a:xfrm>
                <a:off x="2714973" y="3703377"/>
                <a:ext cx="41760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ES" sz="1000" b="1" dirty="0">
                    <a:solidFill>
                      <a:srgbClr val="3B3838"/>
                    </a:solidFill>
                    <a:latin typeface="Montserrat"/>
                    <a:ea typeface="Calibri" panose="020F0502020204030204" pitchFamily="34" charset="0"/>
                    <a:cs typeface="Times New Roman"/>
                  </a:rPr>
                  <a:t>KAIROS CLIMATE IMPULSE, SL, para FIAPP</a:t>
                </a:r>
              </a:p>
            </p:txBody>
          </p:sp>
          <p:grpSp>
            <p:nvGrpSpPr>
              <p:cNvPr id="147" name="Grupo 146">
                <a:extLst>
                  <a:ext uri="{FF2B5EF4-FFF2-40B4-BE49-F238E27FC236}">
                    <a16:creationId xmlns:a16="http://schemas.microsoft.com/office/drawing/2014/main" id="{40F07229-BC05-7D12-303F-83A605589293}"/>
                  </a:ext>
                </a:extLst>
              </p:cNvPr>
              <p:cNvGrpSpPr/>
              <p:nvPr/>
            </p:nvGrpSpPr>
            <p:grpSpPr>
              <a:xfrm>
                <a:off x="375003" y="3673641"/>
                <a:ext cx="213360" cy="213360"/>
                <a:chOff x="441612" y="2938387"/>
                <a:chExt cx="213360" cy="213360"/>
              </a:xfrm>
            </p:grpSpPr>
            <p:sp>
              <p:nvSpPr>
                <p:cNvPr id="149" name="Elipse 148">
                  <a:extLst>
                    <a:ext uri="{FF2B5EF4-FFF2-40B4-BE49-F238E27FC236}">
                      <a16:creationId xmlns:a16="http://schemas.microsoft.com/office/drawing/2014/main" id="{1845774D-23A3-7930-F64D-2E6B3A39730C}"/>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50" name="Gráfico 149">
                  <a:extLst>
                    <a:ext uri="{FF2B5EF4-FFF2-40B4-BE49-F238E27FC236}">
                      <a16:creationId xmlns:a16="http://schemas.microsoft.com/office/drawing/2014/main" id="{C12BAC51-4E14-1131-5253-A0346159D9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3670" y="2970041"/>
                  <a:ext cx="152808" cy="151235"/>
                </a:xfrm>
                <a:prstGeom prst="rect">
                  <a:avLst/>
                </a:prstGeom>
              </p:spPr>
            </p:pic>
          </p:grpSp>
          <p:sp>
            <p:nvSpPr>
              <p:cNvPr id="148" name="Rectangle 11">
                <a:extLst>
                  <a:ext uri="{FF2B5EF4-FFF2-40B4-BE49-F238E27FC236}">
                    <a16:creationId xmlns:a16="http://schemas.microsoft.com/office/drawing/2014/main" id="{B1A5E6AB-517B-4B15-54C5-BFB72DA95A01}"/>
                  </a:ext>
                </a:extLst>
              </p:cNvPr>
              <p:cNvSpPr>
                <a:spLocks noChangeArrowheads="1"/>
              </p:cNvSpPr>
              <p:nvPr/>
            </p:nvSpPr>
            <p:spPr bwMode="auto">
              <a:xfrm>
                <a:off x="694075" y="3710462"/>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p>
            </p:txBody>
          </p:sp>
        </p:grpSp>
        <p:grpSp>
          <p:nvGrpSpPr>
            <p:cNvPr id="151" name="Grupo 150">
              <a:extLst>
                <a:ext uri="{FF2B5EF4-FFF2-40B4-BE49-F238E27FC236}">
                  <a16:creationId xmlns:a16="http://schemas.microsoft.com/office/drawing/2014/main" id="{83E8B061-12A8-CE21-17B6-52CEF059858B}"/>
                </a:ext>
              </a:extLst>
            </p:cNvPr>
            <p:cNvGrpSpPr/>
            <p:nvPr/>
          </p:nvGrpSpPr>
          <p:grpSpPr>
            <a:xfrm>
              <a:off x="375003" y="3966644"/>
              <a:ext cx="6515970" cy="237757"/>
              <a:chOff x="375003" y="4007591"/>
              <a:chExt cx="6515970" cy="237757"/>
            </a:xfrm>
          </p:grpSpPr>
          <p:sp>
            <p:nvSpPr>
              <p:cNvPr id="152" name="Rectangle 21">
                <a:extLst>
                  <a:ext uri="{FF2B5EF4-FFF2-40B4-BE49-F238E27FC236}">
                    <a16:creationId xmlns:a16="http://schemas.microsoft.com/office/drawing/2014/main" id="{C42E9FB1-B25E-FE8D-2B99-018A52C18FF2}"/>
                  </a:ext>
                </a:extLst>
              </p:cNvPr>
              <p:cNvSpPr>
                <a:spLocks noChangeArrowheads="1"/>
              </p:cNvSpPr>
              <p:nvPr/>
            </p:nvSpPr>
            <p:spPr bwMode="auto">
              <a:xfrm>
                <a:off x="2714973" y="4007591"/>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cs typeface="Times New Roman"/>
                  </a:rPr>
                  <a:t>Diciembre 2024, 15 meses (En proceso) </a:t>
                </a:r>
                <a:endParaRPr lang="es-ES" dirty="0"/>
              </a:p>
            </p:txBody>
          </p:sp>
          <p:grpSp>
            <p:nvGrpSpPr>
              <p:cNvPr id="153" name="Grupo 152">
                <a:extLst>
                  <a:ext uri="{FF2B5EF4-FFF2-40B4-BE49-F238E27FC236}">
                    <a16:creationId xmlns:a16="http://schemas.microsoft.com/office/drawing/2014/main" id="{93D687A2-DAAE-70E4-6A9F-91694E378DBA}"/>
                  </a:ext>
                </a:extLst>
              </p:cNvPr>
              <p:cNvGrpSpPr/>
              <p:nvPr/>
            </p:nvGrpSpPr>
            <p:grpSpPr>
              <a:xfrm>
                <a:off x="375003" y="4019789"/>
                <a:ext cx="213360" cy="213360"/>
                <a:chOff x="448292" y="3196185"/>
                <a:chExt cx="213360" cy="213360"/>
              </a:xfrm>
            </p:grpSpPr>
            <p:sp>
              <p:nvSpPr>
                <p:cNvPr id="155" name="Elipse 154">
                  <a:extLst>
                    <a:ext uri="{FF2B5EF4-FFF2-40B4-BE49-F238E27FC236}">
                      <a16:creationId xmlns:a16="http://schemas.microsoft.com/office/drawing/2014/main" id="{4BCCA7B0-2FF0-2800-3250-2CD0FC53477E}"/>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56" name="Gráfico 155">
                  <a:extLst>
                    <a:ext uri="{FF2B5EF4-FFF2-40B4-BE49-F238E27FC236}">
                      <a16:creationId xmlns:a16="http://schemas.microsoft.com/office/drawing/2014/main" id="{AB564072-5930-1A56-2050-0A5EB23DAA2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427" y="3241709"/>
                  <a:ext cx="155156" cy="128172"/>
                </a:xfrm>
                <a:prstGeom prst="rect">
                  <a:avLst/>
                </a:prstGeom>
              </p:spPr>
            </p:pic>
          </p:grpSp>
          <p:sp>
            <p:nvSpPr>
              <p:cNvPr id="154" name="Rectangle 11">
                <a:extLst>
                  <a:ext uri="{FF2B5EF4-FFF2-40B4-BE49-F238E27FC236}">
                    <a16:creationId xmlns:a16="http://schemas.microsoft.com/office/drawing/2014/main" id="{BC90B921-234E-C943-E366-94EC09833E49}"/>
                  </a:ext>
                </a:extLst>
              </p:cNvPr>
              <p:cNvSpPr>
                <a:spLocks noChangeArrowheads="1"/>
              </p:cNvSpPr>
              <p:nvPr/>
            </p:nvSpPr>
            <p:spPr bwMode="auto">
              <a:xfrm>
                <a:off x="694075" y="4056610"/>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p>
            </p:txBody>
          </p:sp>
        </p:grpSp>
        <p:grpSp>
          <p:nvGrpSpPr>
            <p:cNvPr id="157" name="Grupo 156">
              <a:extLst>
                <a:ext uri="{FF2B5EF4-FFF2-40B4-BE49-F238E27FC236}">
                  <a16:creationId xmlns:a16="http://schemas.microsoft.com/office/drawing/2014/main" id="{7E9CA452-4435-36F3-8828-B6B3D666D246}"/>
                </a:ext>
              </a:extLst>
            </p:cNvPr>
            <p:cNvGrpSpPr/>
            <p:nvPr/>
          </p:nvGrpSpPr>
          <p:grpSpPr>
            <a:xfrm>
              <a:off x="375003" y="4291058"/>
              <a:ext cx="6515970" cy="276999"/>
              <a:chOff x="375003" y="4300642"/>
              <a:chExt cx="6515970" cy="276999"/>
            </a:xfrm>
          </p:grpSpPr>
          <p:sp>
            <p:nvSpPr>
              <p:cNvPr id="158" name="Rectangle 11">
                <a:extLst>
                  <a:ext uri="{FF2B5EF4-FFF2-40B4-BE49-F238E27FC236}">
                    <a16:creationId xmlns:a16="http://schemas.microsoft.com/office/drawing/2014/main" id="{3D34A1C0-3160-824A-4D66-0930D7F82CAE}"/>
                  </a:ext>
                </a:extLst>
              </p:cNvPr>
              <p:cNvSpPr>
                <a:spLocks noChangeArrowheads="1"/>
              </p:cNvSpPr>
              <p:nvPr/>
            </p:nvSpPr>
            <p:spPr bwMode="auto">
              <a:xfrm>
                <a:off x="2714973" y="4300642"/>
                <a:ext cx="41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MX" sz="900" dirty="0">
                    <a:solidFill>
                      <a:srgbClr val="3B3838"/>
                    </a:solidFill>
                    <a:latin typeface="Montserrat"/>
                    <a:ea typeface="Calibri" panose="020F0502020204030204" pitchFamily="34" charset="0"/>
                    <a:cs typeface="Times New Roman"/>
                  </a:rPr>
                  <a:t>Elaboración de una propuesta normativa y/o de política de fortalecimiento de la arquitectura institucional climática en Colombia</a:t>
                </a:r>
                <a:endParaRPr lang="es-ES" sz="900" dirty="0">
                  <a:cs typeface="Calibri" panose="020F0502020204030204"/>
                </a:endParaRPr>
              </a:p>
            </p:txBody>
          </p:sp>
          <p:grpSp>
            <p:nvGrpSpPr>
              <p:cNvPr id="159" name="Grupo 158">
                <a:extLst>
                  <a:ext uri="{FF2B5EF4-FFF2-40B4-BE49-F238E27FC236}">
                    <a16:creationId xmlns:a16="http://schemas.microsoft.com/office/drawing/2014/main" id="{31CEFEAD-F553-668C-A2BA-F60B9AAD4A3F}"/>
                  </a:ext>
                </a:extLst>
              </p:cNvPr>
              <p:cNvGrpSpPr/>
              <p:nvPr/>
            </p:nvGrpSpPr>
            <p:grpSpPr>
              <a:xfrm>
                <a:off x="375003" y="4300642"/>
                <a:ext cx="1949752" cy="213360"/>
                <a:chOff x="375003" y="4300642"/>
                <a:chExt cx="1949752" cy="213360"/>
              </a:xfrm>
            </p:grpSpPr>
            <p:grpSp>
              <p:nvGrpSpPr>
                <p:cNvPr id="160" name="Grupo 159">
                  <a:extLst>
                    <a:ext uri="{FF2B5EF4-FFF2-40B4-BE49-F238E27FC236}">
                      <a16:creationId xmlns:a16="http://schemas.microsoft.com/office/drawing/2014/main" id="{3747184C-9FB4-A83F-708A-BDCAC17294A5}"/>
                    </a:ext>
                  </a:extLst>
                </p:cNvPr>
                <p:cNvGrpSpPr/>
                <p:nvPr/>
              </p:nvGrpSpPr>
              <p:grpSpPr>
                <a:xfrm>
                  <a:off x="375003" y="4300642"/>
                  <a:ext cx="213360" cy="213360"/>
                  <a:chOff x="448292" y="3451607"/>
                  <a:chExt cx="213360" cy="213360"/>
                </a:xfrm>
              </p:grpSpPr>
              <p:sp>
                <p:nvSpPr>
                  <p:cNvPr id="162" name="Elipse 161">
                    <a:extLst>
                      <a:ext uri="{FF2B5EF4-FFF2-40B4-BE49-F238E27FC236}">
                        <a16:creationId xmlns:a16="http://schemas.microsoft.com/office/drawing/2014/main" id="{F24DFC23-105E-36F4-5D76-DE657EBCA1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63" name="Gráfico 162">
                    <a:extLst>
                      <a:ext uri="{FF2B5EF4-FFF2-40B4-BE49-F238E27FC236}">
                        <a16:creationId xmlns:a16="http://schemas.microsoft.com/office/drawing/2014/main" id="{F317FCFC-2CB5-29A6-A516-0DD104B1FC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3670" y="3500378"/>
                    <a:ext cx="166487" cy="115817"/>
                  </a:xfrm>
                  <a:prstGeom prst="rect">
                    <a:avLst/>
                  </a:prstGeom>
                </p:spPr>
              </p:pic>
            </p:grpSp>
            <p:sp>
              <p:nvSpPr>
                <p:cNvPr id="161" name="Rectangle 11">
                  <a:extLst>
                    <a:ext uri="{FF2B5EF4-FFF2-40B4-BE49-F238E27FC236}">
                      <a16:creationId xmlns:a16="http://schemas.microsoft.com/office/drawing/2014/main" id="{3A304B3B-435F-E96D-5DFE-C458C326DC8E}"/>
                    </a:ext>
                  </a:extLst>
                </p:cNvPr>
                <p:cNvSpPr>
                  <a:spLocks noChangeArrowheads="1"/>
                </p:cNvSpPr>
                <p:nvPr/>
              </p:nvSpPr>
              <p:spPr bwMode="auto">
                <a:xfrm>
                  <a:off x="694075" y="4336726"/>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grpSp>
          <p:nvGrpSpPr>
            <p:cNvPr id="164" name="Grupo 163">
              <a:extLst>
                <a:ext uri="{FF2B5EF4-FFF2-40B4-BE49-F238E27FC236}">
                  <a16:creationId xmlns:a16="http://schemas.microsoft.com/office/drawing/2014/main" id="{DD906F21-BFDC-DFA9-8061-20F7FBDAB1CD}"/>
                </a:ext>
              </a:extLst>
            </p:cNvPr>
            <p:cNvGrpSpPr/>
            <p:nvPr/>
          </p:nvGrpSpPr>
          <p:grpSpPr>
            <a:xfrm>
              <a:off x="375003" y="4654714"/>
              <a:ext cx="6515970" cy="1474827"/>
              <a:chOff x="375003" y="4202047"/>
              <a:chExt cx="6515970" cy="1474827"/>
            </a:xfrm>
          </p:grpSpPr>
          <p:sp>
            <p:nvSpPr>
              <p:cNvPr id="165" name="Rectangle 11">
                <a:extLst>
                  <a:ext uri="{FF2B5EF4-FFF2-40B4-BE49-F238E27FC236}">
                    <a16:creationId xmlns:a16="http://schemas.microsoft.com/office/drawing/2014/main" id="{B8330FC2-A75E-F530-36E4-56DE6B784CB0}"/>
                  </a:ext>
                </a:extLst>
              </p:cNvPr>
              <p:cNvSpPr>
                <a:spLocks noChangeArrowheads="1"/>
              </p:cNvSpPr>
              <p:nvPr/>
            </p:nvSpPr>
            <p:spPr bwMode="auto">
              <a:xfrm>
                <a:off x="2714973" y="4202047"/>
                <a:ext cx="4176000" cy="1474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MX" sz="900" dirty="0">
                    <a:solidFill>
                      <a:srgbClr val="3B3838"/>
                    </a:solidFill>
                    <a:latin typeface="Montserrat"/>
                    <a:ea typeface="Calibri" panose="020F0502020204030204" pitchFamily="34" charset="0"/>
                    <a:cs typeface="Times New Roman"/>
                  </a:rPr>
                  <a:t>Prestar servicios de asistencia técnica para la elaboración de una propuesta normativa y/o de política de fortalecimiento de la arquitectura institucional climática en Colombia. Involucra analizar y diagnosticar del estado de la institucionalidad climática, elaborar la propuesta normativa y/o de política y acompañar su presentación y aprobación ante la Comisión Intersectorial de Cambio Climático. A su vez, comprende la participación en reuniones de coordinación y seguimiento, la realización de consultas con partes interesadas y asistencia técnica para realizar reuniones informativas y talleres regionales y nacionales que hacen parte del diagnóstico.</a:t>
                </a:r>
                <a:endParaRPr lang="es-ES" dirty="0"/>
              </a:p>
            </p:txBody>
          </p:sp>
          <p:grpSp>
            <p:nvGrpSpPr>
              <p:cNvPr id="166" name="Grupo 165">
                <a:extLst>
                  <a:ext uri="{FF2B5EF4-FFF2-40B4-BE49-F238E27FC236}">
                    <a16:creationId xmlns:a16="http://schemas.microsoft.com/office/drawing/2014/main" id="{9B4C68B2-3E6E-2D82-DD60-D0D92EAB9E04}"/>
                  </a:ext>
                </a:extLst>
              </p:cNvPr>
              <p:cNvGrpSpPr/>
              <p:nvPr/>
            </p:nvGrpSpPr>
            <p:grpSpPr>
              <a:xfrm>
                <a:off x="375003" y="4498410"/>
                <a:ext cx="1949752" cy="213360"/>
                <a:chOff x="375003" y="4694465"/>
                <a:chExt cx="1949752" cy="213360"/>
              </a:xfrm>
            </p:grpSpPr>
            <p:grpSp>
              <p:nvGrpSpPr>
                <p:cNvPr id="167" name="Grupo 166">
                  <a:extLst>
                    <a:ext uri="{FF2B5EF4-FFF2-40B4-BE49-F238E27FC236}">
                      <a16:creationId xmlns:a16="http://schemas.microsoft.com/office/drawing/2014/main" id="{7D6B89CE-AF91-7D49-C97F-642E077EB080}"/>
                    </a:ext>
                  </a:extLst>
                </p:cNvPr>
                <p:cNvGrpSpPr/>
                <p:nvPr/>
              </p:nvGrpSpPr>
              <p:grpSpPr>
                <a:xfrm>
                  <a:off x="375003" y="4694465"/>
                  <a:ext cx="213360" cy="213360"/>
                  <a:chOff x="451761" y="4176809"/>
                  <a:chExt cx="213360" cy="213360"/>
                </a:xfrm>
              </p:grpSpPr>
              <p:sp>
                <p:nvSpPr>
                  <p:cNvPr id="169" name="Elipse 168">
                    <a:extLst>
                      <a:ext uri="{FF2B5EF4-FFF2-40B4-BE49-F238E27FC236}">
                        <a16:creationId xmlns:a16="http://schemas.microsoft.com/office/drawing/2014/main" id="{14E2A3DC-AC63-992B-90D4-80A7E138C8AD}"/>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70" name="Gráfico 169">
                    <a:extLst>
                      <a:ext uri="{FF2B5EF4-FFF2-40B4-BE49-F238E27FC236}">
                        <a16:creationId xmlns:a16="http://schemas.microsoft.com/office/drawing/2014/main" id="{E58D4D40-88E4-999C-CC82-E922AE75195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1832" y="4210453"/>
                    <a:ext cx="139721" cy="146072"/>
                  </a:xfrm>
                  <a:prstGeom prst="rect">
                    <a:avLst/>
                  </a:prstGeom>
                </p:spPr>
              </p:pic>
            </p:grpSp>
            <p:sp>
              <p:nvSpPr>
                <p:cNvPr id="168" name="Rectangle 11">
                  <a:extLst>
                    <a:ext uri="{FF2B5EF4-FFF2-40B4-BE49-F238E27FC236}">
                      <a16:creationId xmlns:a16="http://schemas.microsoft.com/office/drawing/2014/main" id="{6997CB6B-67D8-53FD-16DF-A2984CFEF731}"/>
                    </a:ext>
                  </a:extLst>
                </p:cNvPr>
                <p:cNvSpPr>
                  <a:spLocks noChangeArrowheads="1"/>
                </p:cNvSpPr>
                <p:nvPr/>
              </p:nvSpPr>
              <p:spPr bwMode="auto">
                <a:xfrm>
                  <a:off x="694075" y="4730549"/>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grpSp>
          <p:nvGrpSpPr>
            <p:cNvPr id="171" name="Grupo 170">
              <a:extLst>
                <a:ext uri="{FF2B5EF4-FFF2-40B4-BE49-F238E27FC236}">
                  <a16:creationId xmlns:a16="http://schemas.microsoft.com/office/drawing/2014/main" id="{2F0FEE4A-A5C3-5CF7-2F4B-FA9AF4917097}"/>
                </a:ext>
              </a:extLst>
            </p:cNvPr>
            <p:cNvGrpSpPr/>
            <p:nvPr/>
          </p:nvGrpSpPr>
          <p:grpSpPr>
            <a:xfrm>
              <a:off x="375003" y="6216198"/>
              <a:ext cx="6515970" cy="237757"/>
              <a:chOff x="375003" y="5332170"/>
              <a:chExt cx="6515970" cy="237757"/>
            </a:xfrm>
          </p:grpSpPr>
          <p:sp>
            <p:nvSpPr>
              <p:cNvPr id="172" name="Rectangle 21">
                <a:extLst>
                  <a:ext uri="{FF2B5EF4-FFF2-40B4-BE49-F238E27FC236}">
                    <a16:creationId xmlns:a16="http://schemas.microsoft.com/office/drawing/2014/main" id="{11FBB5F4-C018-B9ED-A447-F5263A0CC241}"/>
                  </a:ext>
                </a:extLst>
              </p:cNvPr>
              <p:cNvSpPr>
                <a:spLocks noChangeArrowheads="1"/>
              </p:cNvSpPr>
              <p:nvPr/>
            </p:nvSpPr>
            <p:spPr bwMode="auto">
              <a:xfrm>
                <a:off x="2714973" y="5332170"/>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pt-BR" sz="900" dirty="0">
                    <a:solidFill>
                      <a:srgbClr val="3B3838"/>
                    </a:solidFill>
                    <a:latin typeface="Montserrat"/>
                    <a:ea typeface="Calibri"/>
                    <a:cs typeface="Times New Roman"/>
                  </a:rPr>
                  <a:t>Jose Manuel Ramírez - </a:t>
                </a:r>
                <a:r>
                  <a:rPr lang="pt-BR" sz="900" dirty="0">
                    <a:solidFill>
                      <a:srgbClr val="3B3838"/>
                    </a:solidFill>
                    <a:latin typeface="Montserrat"/>
                    <a:ea typeface="Calibri"/>
                    <a:cs typeface="Times New Roman"/>
                    <a:hlinkClick r:id="rId14"/>
                  </a:rPr>
                  <a:t>jose.ramirez@kairosclimate.com</a:t>
                </a:r>
                <a:endParaRPr lang="es-ES" sz="900" dirty="0">
                  <a:ea typeface="Calibri"/>
                </a:endParaRPr>
              </a:p>
            </p:txBody>
          </p:sp>
          <p:grpSp>
            <p:nvGrpSpPr>
              <p:cNvPr id="173" name="Grupo 172">
                <a:extLst>
                  <a:ext uri="{FF2B5EF4-FFF2-40B4-BE49-F238E27FC236}">
                    <a16:creationId xmlns:a16="http://schemas.microsoft.com/office/drawing/2014/main" id="{1DC417CC-7CA3-01E5-CC27-3AD684BF9B6A}"/>
                  </a:ext>
                </a:extLst>
              </p:cNvPr>
              <p:cNvGrpSpPr/>
              <p:nvPr/>
            </p:nvGrpSpPr>
            <p:grpSpPr>
              <a:xfrm>
                <a:off x="375003" y="5344368"/>
                <a:ext cx="213360" cy="213360"/>
                <a:chOff x="457709" y="5691197"/>
                <a:chExt cx="213360" cy="213360"/>
              </a:xfrm>
            </p:grpSpPr>
            <p:sp>
              <p:nvSpPr>
                <p:cNvPr id="175" name="Elipse 174">
                  <a:extLst>
                    <a:ext uri="{FF2B5EF4-FFF2-40B4-BE49-F238E27FC236}">
                      <a16:creationId xmlns:a16="http://schemas.microsoft.com/office/drawing/2014/main" id="{0D1AD100-9261-1DD0-B120-EE0161B701B3}"/>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76" name="Gráfico 175">
                  <a:extLst>
                    <a:ext uri="{FF2B5EF4-FFF2-40B4-BE49-F238E27FC236}">
                      <a16:creationId xmlns:a16="http://schemas.microsoft.com/office/drawing/2014/main" id="{DED6A87E-3D82-A55F-E433-B67749B6B1B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127" y="5728977"/>
                  <a:ext cx="154635" cy="124380"/>
                </a:xfrm>
                <a:prstGeom prst="rect">
                  <a:avLst/>
                </a:prstGeom>
              </p:spPr>
            </p:pic>
          </p:grpSp>
          <p:sp>
            <p:nvSpPr>
              <p:cNvPr id="174" name="Rectangle 11">
                <a:extLst>
                  <a:ext uri="{FF2B5EF4-FFF2-40B4-BE49-F238E27FC236}">
                    <a16:creationId xmlns:a16="http://schemas.microsoft.com/office/drawing/2014/main" id="{4620ADF6-6D1A-8502-4D0B-C3D785AC0E7E}"/>
                  </a:ext>
                </a:extLst>
              </p:cNvPr>
              <p:cNvSpPr>
                <a:spLocks noChangeArrowheads="1"/>
              </p:cNvSpPr>
              <p:nvPr/>
            </p:nvSpPr>
            <p:spPr bwMode="auto">
              <a:xfrm>
                <a:off x="694075" y="5381189"/>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Datos de contacto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sp>
        <p:nvSpPr>
          <p:cNvPr id="4" name="Rectangle 1036">
            <a:extLst>
              <a:ext uri="{FF2B5EF4-FFF2-40B4-BE49-F238E27FC236}">
                <a16:creationId xmlns:a16="http://schemas.microsoft.com/office/drawing/2014/main" id="{30F8AFD7-9B89-61A0-22FA-07F40587B573}"/>
              </a:ext>
            </a:extLst>
          </p:cNvPr>
          <p:cNvSpPr>
            <a:spLocks noChangeArrowheads="1"/>
          </p:cNvSpPr>
          <p:nvPr/>
        </p:nvSpPr>
        <p:spPr bwMode="auto">
          <a:xfrm>
            <a:off x="452917" y="2834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900" dirty="0">
                <a:latin typeface="Montserrat"/>
                <a:ea typeface="Times New Roman" panose="02020603050405020304" pitchFamily="18" charset="0"/>
                <a:cs typeface="Calibri"/>
              </a:rPr>
              <a:t>Hoja de Vida</a:t>
            </a:r>
            <a:r>
              <a:rPr lang="en-US" sz="900" dirty="0">
                <a:solidFill>
                  <a:srgbClr val="000000"/>
                </a:solidFill>
                <a:latin typeface="Montserrat"/>
                <a:ea typeface="Times New Roman" panose="02020603050405020304" pitchFamily="18" charset="0"/>
                <a:cs typeface="Calibri"/>
              </a:rPr>
              <a:t> </a:t>
            </a:r>
            <a:r>
              <a:rPr lang="es-CO" sz="900" b="1" dirty="0">
                <a:solidFill>
                  <a:srgbClr val="026EA4"/>
                </a:solidFill>
                <a:latin typeface="Montserrat"/>
                <a:ea typeface="Times New Roman" panose="02020603050405020304" pitchFamily="18" charset="0"/>
                <a:cs typeface="Calibri"/>
              </a:rPr>
              <a:t>empresarial</a:t>
            </a:r>
            <a:endParaRPr lang="es-CO" sz="900" dirty="0">
              <a:latin typeface="Montserrat"/>
              <a:ea typeface="Times New Roman" panose="02020603050405020304" pitchFamily="18" charset="0"/>
              <a:cs typeface="Calibri"/>
            </a:endParaRPr>
          </a:p>
        </p:txBody>
      </p:sp>
      <p:grpSp>
        <p:nvGrpSpPr>
          <p:cNvPr id="5" name="Grupo 4">
            <a:extLst>
              <a:ext uri="{FF2B5EF4-FFF2-40B4-BE49-F238E27FC236}">
                <a16:creationId xmlns:a16="http://schemas.microsoft.com/office/drawing/2014/main" id="{4EDB18B4-8E35-E48B-3B03-E686339E8217}"/>
              </a:ext>
            </a:extLst>
          </p:cNvPr>
          <p:cNvGrpSpPr/>
          <p:nvPr/>
        </p:nvGrpSpPr>
        <p:grpSpPr>
          <a:xfrm>
            <a:off x="340760" y="604932"/>
            <a:ext cx="6858553" cy="2747122"/>
            <a:chOff x="375003" y="3643434"/>
            <a:chExt cx="6858553" cy="2747122"/>
          </a:xfrm>
        </p:grpSpPr>
        <p:sp>
          <p:nvSpPr>
            <p:cNvPr id="6" name="Rectángulo 5">
              <a:extLst>
                <a:ext uri="{FF2B5EF4-FFF2-40B4-BE49-F238E27FC236}">
                  <a16:creationId xmlns:a16="http://schemas.microsoft.com/office/drawing/2014/main" id="{52AF8835-08BE-941B-106D-76A3A7A8B127}"/>
                </a:ext>
              </a:extLst>
            </p:cNvPr>
            <p:cNvSpPr/>
            <p:nvPr/>
          </p:nvSpPr>
          <p:spPr>
            <a:xfrm>
              <a:off x="2425125" y="3643434"/>
              <a:ext cx="46800" cy="2337925"/>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8" name="Grupo 7">
              <a:extLst>
                <a:ext uri="{FF2B5EF4-FFF2-40B4-BE49-F238E27FC236}">
                  <a16:creationId xmlns:a16="http://schemas.microsoft.com/office/drawing/2014/main" id="{D69FFABA-8F58-F4AB-4F06-3B26EC230395}"/>
                </a:ext>
              </a:extLst>
            </p:cNvPr>
            <p:cNvGrpSpPr/>
            <p:nvPr/>
          </p:nvGrpSpPr>
          <p:grpSpPr>
            <a:xfrm>
              <a:off x="375003" y="3666627"/>
              <a:ext cx="6515970" cy="213360"/>
              <a:chOff x="375003" y="3673641"/>
              <a:chExt cx="6515970" cy="213360"/>
            </a:xfrm>
          </p:grpSpPr>
          <p:sp>
            <p:nvSpPr>
              <p:cNvPr id="48" name="Rectangle 21">
                <a:extLst>
                  <a:ext uri="{FF2B5EF4-FFF2-40B4-BE49-F238E27FC236}">
                    <a16:creationId xmlns:a16="http://schemas.microsoft.com/office/drawing/2014/main" id="{82D75644-1658-2232-BADC-EC4C1C289823}"/>
                  </a:ext>
                </a:extLst>
              </p:cNvPr>
              <p:cNvSpPr>
                <a:spLocks noChangeArrowheads="1"/>
              </p:cNvSpPr>
              <p:nvPr/>
            </p:nvSpPr>
            <p:spPr bwMode="auto">
              <a:xfrm>
                <a:off x="2714973" y="3703377"/>
                <a:ext cx="41760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ES" sz="1000" b="1" dirty="0">
                    <a:solidFill>
                      <a:srgbClr val="3B3838"/>
                    </a:solidFill>
                    <a:latin typeface="Montserrat"/>
                    <a:ea typeface="Calibri" panose="020F0502020204030204" pitchFamily="34" charset="0"/>
                    <a:cs typeface="Times New Roman"/>
                  </a:rPr>
                  <a:t>Universidad Tecnológica de Pereira</a:t>
                </a:r>
              </a:p>
            </p:txBody>
          </p:sp>
          <p:grpSp>
            <p:nvGrpSpPr>
              <p:cNvPr id="49" name="Grupo 48">
                <a:extLst>
                  <a:ext uri="{FF2B5EF4-FFF2-40B4-BE49-F238E27FC236}">
                    <a16:creationId xmlns:a16="http://schemas.microsoft.com/office/drawing/2014/main" id="{7857B819-3616-5BBB-5821-FD9B0C28A2F7}"/>
                  </a:ext>
                </a:extLst>
              </p:cNvPr>
              <p:cNvGrpSpPr/>
              <p:nvPr/>
            </p:nvGrpSpPr>
            <p:grpSpPr>
              <a:xfrm>
                <a:off x="375003" y="3673641"/>
                <a:ext cx="213360" cy="213360"/>
                <a:chOff x="441612" y="2938387"/>
                <a:chExt cx="213360" cy="213360"/>
              </a:xfrm>
            </p:grpSpPr>
            <p:sp>
              <p:nvSpPr>
                <p:cNvPr id="51" name="Elipse 50">
                  <a:extLst>
                    <a:ext uri="{FF2B5EF4-FFF2-40B4-BE49-F238E27FC236}">
                      <a16:creationId xmlns:a16="http://schemas.microsoft.com/office/drawing/2014/main" id="{FDBFF645-B752-003B-586B-B3BB5006B521}"/>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2" name="Gráfico 51">
                  <a:extLst>
                    <a:ext uri="{FF2B5EF4-FFF2-40B4-BE49-F238E27FC236}">
                      <a16:creationId xmlns:a16="http://schemas.microsoft.com/office/drawing/2014/main" id="{C72D2E54-C755-7A7B-DBA7-430ED9BF29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3670" y="2970041"/>
                  <a:ext cx="152808" cy="151235"/>
                </a:xfrm>
                <a:prstGeom prst="rect">
                  <a:avLst/>
                </a:prstGeom>
              </p:spPr>
            </p:pic>
          </p:grpSp>
          <p:sp>
            <p:nvSpPr>
              <p:cNvPr id="50" name="Rectangle 11">
                <a:extLst>
                  <a:ext uri="{FF2B5EF4-FFF2-40B4-BE49-F238E27FC236}">
                    <a16:creationId xmlns:a16="http://schemas.microsoft.com/office/drawing/2014/main" id="{A12EB73F-5A50-D490-A5D0-0AAE19B73ED4}"/>
                  </a:ext>
                </a:extLst>
              </p:cNvPr>
              <p:cNvSpPr>
                <a:spLocks noChangeArrowheads="1"/>
              </p:cNvSpPr>
              <p:nvPr/>
            </p:nvSpPr>
            <p:spPr bwMode="auto">
              <a:xfrm>
                <a:off x="694075" y="3710462"/>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p>
            </p:txBody>
          </p:sp>
        </p:grpSp>
        <p:grpSp>
          <p:nvGrpSpPr>
            <p:cNvPr id="9" name="Grupo 8">
              <a:extLst>
                <a:ext uri="{FF2B5EF4-FFF2-40B4-BE49-F238E27FC236}">
                  <a16:creationId xmlns:a16="http://schemas.microsoft.com/office/drawing/2014/main" id="{811E1E7D-5252-AF25-5B85-990508A518EA}"/>
                </a:ext>
              </a:extLst>
            </p:cNvPr>
            <p:cNvGrpSpPr/>
            <p:nvPr/>
          </p:nvGrpSpPr>
          <p:grpSpPr>
            <a:xfrm>
              <a:off x="375003" y="3966644"/>
              <a:ext cx="6515970" cy="237757"/>
              <a:chOff x="375003" y="4007591"/>
              <a:chExt cx="6515970" cy="237757"/>
            </a:xfrm>
          </p:grpSpPr>
          <p:sp>
            <p:nvSpPr>
              <p:cNvPr id="43" name="Rectangle 21">
                <a:extLst>
                  <a:ext uri="{FF2B5EF4-FFF2-40B4-BE49-F238E27FC236}">
                    <a16:creationId xmlns:a16="http://schemas.microsoft.com/office/drawing/2014/main" id="{CEC918DE-BADE-7D09-01CD-F8080F8089A4}"/>
                  </a:ext>
                </a:extLst>
              </p:cNvPr>
              <p:cNvSpPr>
                <a:spLocks noChangeArrowheads="1"/>
              </p:cNvSpPr>
              <p:nvPr/>
            </p:nvSpPr>
            <p:spPr bwMode="auto">
              <a:xfrm>
                <a:off x="2714973" y="4007591"/>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cs typeface="Times New Roman"/>
                  </a:rPr>
                  <a:t>Mayo 2025, 3 meses</a:t>
                </a:r>
                <a:endParaRPr lang="es-ES" dirty="0"/>
              </a:p>
            </p:txBody>
          </p:sp>
          <p:grpSp>
            <p:nvGrpSpPr>
              <p:cNvPr id="44" name="Grupo 43">
                <a:extLst>
                  <a:ext uri="{FF2B5EF4-FFF2-40B4-BE49-F238E27FC236}">
                    <a16:creationId xmlns:a16="http://schemas.microsoft.com/office/drawing/2014/main" id="{F6BB78FB-6C06-5ABB-3408-401C61AC2B8B}"/>
                  </a:ext>
                </a:extLst>
              </p:cNvPr>
              <p:cNvGrpSpPr/>
              <p:nvPr/>
            </p:nvGrpSpPr>
            <p:grpSpPr>
              <a:xfrm>
                <a:off x="375003" y="4019789"/>
                <a:ext cx="213360" cy="213360"/>
                <a:chOff x="448292" y="3196185"/>
                <a:chExt cx="213360" cy="213360"/>
              </a:xfrm>
            </p:grpSpPr>
            <p:sp>
              <p:nvSpPr>
                <p:cNvPr id="46" name="Elipse 45">
                  <a:extLst>
                    <a:ext uri="{FF2B5EF4-FFF2-40B4-BE49-F238E27FC236}">
                      <a16:creationId xmlns:a16="http://schemas.microsoft.com/office/drawing/2014/main" id="{744724CA-7717-BE41-5255-C8ECDD8C372A}"/>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7" name="Gráfico 46">
                  <a:extLst>
                    <a:ext uri="{FF2B5EF4-FFF2-40B4-BE49-F238E27FC236}">
                      <a16:creationId xmlns:a16="http://schemas.microsoft.com/office/drawing/2014/main" id="{84415CF3-7E62-E7EB-DBD2-3AE0945627F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427" y="3241709"/>
                  <a:ext cx="155156" cy="128172"/>
                </a:xfrm>
                <a:prstGeom prst="rect">
                  <a:avLst/>
                </a:prstGeom>
              </p:spPr>
            </p:pic>
          </p:grpSp>
          <p:sp>
            <p:nvSpPr>
              <p:cNvPr id="45" name="Rectangle 11">
                <a:extLst>
                  <a:ext uri="{FF2B5EF4-FFF2-40B4-BE49-F238E27FC236}">
                    <a16:creationId xmlns:a16="http://schemas.microsoft.com/office/drawing/2014/main" id="{48105E28-BDB4-9706-9ED6-02383C544A10}"/>
                  </a:ext>
                </a:extLst>
              </p:cNvPr>
              <p:cNvSpPr>
                <a:spLocks noChangeArrowheads="1"/>
              </p:cNvSpPr>
              <p:nvPr/>
            </p:nvSpPr>
            <p:spPr bwMode="auto">
              <a:xfrm>
                <a:off x="694075" y="4056610"/>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p>
            </p:txBody>
          </p:sp>
        </p:grpSp>
        <p:grpSp>
          <p:nvGrpSpPr>
            <p:cNvPr id="10" name="Grupo 9">
              <a:extLst>
                <a:ext uri="{FF2B5EF4-FFF2-40B4-BE49-F238E27FC236}">
                  <a16:creationId xmlns:a16="http://schemas.microsoft.com/office/drawing/2014/main" id="{86A5371B-596F-B1EE-1156-56118F76235A}"/>
                </a:ext>
              </a:extLst>
            </p:cNvPr>
            <p:cNvGrpSpPr/>
            <p:nvPr/>
          </p:nvGrpSpPr>
          <p:grpSpPr>
            <a:xfrm>
              <a:off x="375003" y="4291058"/>
              <a:ext cx="6515970" cy="276999"/>
              <a:chOff x="375003" y="4300642"/>
              <a:chExt cx="6515970" cy="276999"/>
            </a:xfrm>
          </p:grpSpPr>
          <p:sp>
            <p:nvSpPr>
              <p:cNvPr id="34" name="Rectangle 11">
                <a:extLst>
                  <a:ext uri="{FF2B5EF4-FFF2-40B4-BE49-F238E27FC236}">
                    <a16:creationId xmlns:a16="http://schemas.microsoft.com/office/drawing/2014/main" id="{BE54FC37-C5AB-862E-269E-BDA14E39A923}"/>
                  </a:ext>
                </a:extLst>
              </p:cNvPr>
              <p:cNvSpPr>
                <a:spLocks noChangeArrowheads="1"/>
              </p:cNvSpPr>
              <p:nvPr/>
            </p:nvSpPr>
            <p:spPr bwMode="auto">
              <a:xfrm>
                <a:off x="2714973" y="4300642"/>
                <a:ext cx="41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ES" sz="900" dirty="0">
                    <a:solidFill>
                      <a:srgbClr val="3B3838"/>
                    </a:solidFill>
                    <a:latin typeface="Montserrat"/>
                    <a:ea typeface="Calibri" panose="020F0502020204030204" pitchFamily="34" charset="0"/>
                    <a:cs typeface="Times New Roman"/>
                  </a:rPr>
                  <a:t>Definición del régimen de sanciones aplicable a la norma de eficiencia para vehículos ligeros de Colombia</a:t>
                </a:r>
                <a:endParaRPr lang="es-ES" sz="900" dirty="0">
                  <a:cs typeface="Calibri" panose="020F0502020204030204"/>
                </a:endParaRPr>
              </a:p>
            </p:txBody>
          </p:sp>
          <p:grpSp>
            <p:nvGrpSpPr>
              <p:cNvPr id="35" name="Grupo 34">
                <a:extLst>
                  <a:ext uri="{FF2B5EF4-FFF2-40B4-BE49-F238E27FC236}">
                    <a16:creationId xmlns:a16="http://schemas.microsoft.com/office/drawing/2014/main" id="{9C8F0DB5-4702-1CC6-6C78-FA240F777618}"/>
                  </a:ext>
                </a:extLst>
              </p:cNvPr>
              <p:cNvGrpSpPr/>
              <p:nvPr/>
            </p:nvGrpSpPr>
            <p:grpSpPr>
              <a:xfrm>
                <a:off x="375003" y="4300642"/>
                <a:ext cx="1949752" cy="213360"/>
                <a:chOff x="375003" y="4300642"/>
                <a:chExt cx="1949752" cy="213360"/>
              </a:xfrm>
            </p:grpSpPr>
            <p:grpSp>
              <p:nvGrpSpPr>
                <p:cNvPr id="38" name="Grupo 37">
                  <a:extLst>
                    <a:ext uri="{FF2B5EF4-FFF2-40B4-BE49-F238E27FC236}">
                      <a16:creationId xmlns:a16="http://schemas.microsoft.com/office/drawing/2014/main" id="{2A41088E-8DB8-11FF-DD41-39CE156545C4}"/>
                    </a:ext>
                  </a:extLst>
                </p:cNvPr>
                <p:cNvGrpSpPr/>
                <p:nvPr/>
              </p:nvGrpSpPr>
              <p:grpSpPr>
                <a:xfrm>
                  <a:off x="375003" y="4300642"/>
                  <a:ext cx="213360" cy="213360"/>
                  <a:chOff x="448292" y="3451607"/>
                  <a:chExt cx="213360" cy="213360"/>
                </a:xfrm>
              </p:grpSpPr>
              <p:sp>
                <p:nvSpPr>
                  <p:cNvPr id="41" name="Elipse 40">
                    <a:extLst>
                      <a:ext uri="{FF2B5EF4-FFF2-40B4-BE49-F238E27FC236}">
                        <a16:creationId xmlns:a16="http://schemas.microsoft.com/office/drawing/2014/main" id="{2CBFC380-D501-AC9A-44FC-678AE282A68E}"/>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C5AF0918-69C4-7CE7-575C-D6BC8351E16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3670" y="3500378"/>
                    <a:ext cx="166487" cy="115817"/>
                  </a:xfrm>
                  <a:prstGeom prst="rect">
                    <a:avLst/>
                  </a:prstGeom>
                </p:spPr>
              </p:pic>
            </p:grpSp>
            <p:sp>
              <p:nvSpPr>
                <p:cNvPr id="40" name="Rectangle 11">
                  <a:extLst>
                    <a:ext uri="{FF2B5EF4-FFF2-40B4-BE49-F238E27FC236}">
                      <a16:creationId xmlns:a16="http://schemas.microsoft.com/office/drawing/2014/main" id="{58FC7FE9-C4C3-9D53-D8BC-703012894197}"/>
                    </a:ext>
                  </a:extLst>
                </p:cNvPr>
                <p:cNvSpPr>
                  <a:spLocks noChangeArrowheads="1"/>
                </p:cNvSpPr>
                <p:nvPr/>
              </p:nvSpPr>
              <p:spPr bwMode="auto">
                <a:xfrm>
                  <a:off x="694075" y="4336726"/>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grpSp>
          <p:nvGrpSpPr>
            <p:cNvPr id="11" name="Grupo 10">
              <a:extLst>
                <a:ext uri="{FF2B5EF4-FFF2-40B4-BE49-F238E27FC236}">
                  <a16:creationId xmlns:a16="http://schemas.microsoft.com/office/drawing/2014/main" id="{5D886AEE-0173-41E2-0B7E-2CA3A98FEB02}"/>
                </a:ext>
              </a:extLst>
            </p:cNvPr>
            <p:cNvGrpSpPr/>
            <p:nvPr/>
          </p:nvGrpSpPr>
          <p:grpSpPr>
            <a:xfrm>
              <a:off x="375003" y="4802895"/>
              <a:ext cx="6515970" cy="1178464"/>
              <a:chOff x="375003" y="4350228"/>
              <a:chExt cx="6515970" cy="1178464"/>
            </a:xfrm>
          </p:grpSpPr>
          <p:sp>
            <p:nvSpPr>
              <p:cNvPr id="28" name="Rectangle 11">
                <a:extLst>
                  <a:ext uri="{FF2B5EF4-FFF2-40B4-BE49-F238E27FC236}">
                    <a16:creationId xmlns:a16="http://schemas.microsoft.com/office/drawing/2014/main" id="{CF9C3859-7B9B-3CDD-24FF-1C96E70B8ED9}"/>
                  </a:ext>
                </a:extLst>
              </p:cNvPr>
              <p:cNvSpPr>
                <a:spLocks noChangeArrowheads="1"/>
              </p:cNvSpPr>
              <p:nvPr/>
            </p:nvSpPr>
            <p:spPr bwMode="auto">
              <a:xfrm>
                <a:off x="2714973" y="4350228"/>
                <a:ext cx="4176000" cy="117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Elaboración de una propuesta para el régimen de sanciones para los ensambladores, importadores o distribuidores de vehículos que no cumplan la norma de eficiencia energética para vehículos ligeros en Colombia, lo anterior, en marco de la actividad No. 2 del proyecto de investigación “Apoyo a la transición hacia flotas de vehículos de bajas y cero emisiones en Colombia”, contrato suscrito entre el Programa de las Naciones Unidas para el Medio Ambiente y la Universidad Tecnológica de Pereira.</a:t>
                </a:r>
                <a:endParaRPr lang="es-ES" dirty="0"/>
              </a:p>
            </p:txBody>
          </p:sp>
          <p:grpSp>
            <p:nvGrpSpPr>
              <p:cNvPr id="29" name="Grupo 28">
                <a:extLst>
                  <a:ext uri="{FF2B5EF4-FFF2-40B4-BE49-F238E27FC236}">
                    <a16:creationId xmlns:a16="http://schemas.microsoft.com/office/drawing/2014/main" id="{BF4E2982-63DF-58B0-77C6-7482FA4F96F0}"/>
                  </a:ext>
                </a:extLst>
              </p:cNvPr>
              <p:cNvGrpSpPr/>
              <p:nvPr/>
            </p:nvGrpSpPr>
            <p:grpSpPr>
              <a:xfrm>
                <a:off x="375003" y="4498410"/>
                <a:ext cx="1949752" cy="213360"/>
                <a:chOff x="375003" y="4694465"/>
                <a:chExt cx="1949752" cy="213360"/>
              </a:xfrm>
            </p:grpSpPr>
            <p:grpSp>
              <p:nvGrpSpPr>
                <p:cNvPr id="30" name="Grupo 29">
                  <a:extLst>
                    <a:ext uri="{FF2B5EF4-FFF2-40B4-BE49-F238E27FC236}">
                      <a16:creationId xmlns:a16="http://schemas.microsoft.com/office/drawing/2014/main" id="{28B5CFE4-9A99-9981-98AA-694BBC523CB4}"/>
                    </a:ext>
                  </a:extLst>
                </p:cNvPr>
                <p:cNvGrpSpPr/>
                <p:nvPr/>
              </p:nvGrpSpPr>
              <p:grpSpPr>
                <a:xfrm>
                  <a:off x="375003" y="4694465"/>
                  <a:ext cx="213360" cy="213360"/>
                  <a:chOff x="451761" y="4176809"/>
                  <a:chExt cx="213360" cy="213360"/>
                </a:xfrm>
              </p:grpSpPr>
              <p:sp>
                <p:nvSpPr>
                  <p:cNvPr id="32" name="Elipse 31">
                    <a:extLst>
                      <a:ext uri="{FF2B5EF4-FFF2-40B4-BE49-F238E27FC236}">
                        <a16:creationId xmlns:a16="http://schemas.microsoft.com/office/drawing/2014/main" id="{581A21B3-D337-09BE-0E0A-5D40CD2EF216}"/>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3" name="Gráfico 32">
                    <a:extLst>
                      <a:ext uri="{FF2B5EF4-FFF2-40B4-BE49-F238E27FC236}">
                        <a16:creationId xmlns:a16="http://schemas.microsoft.com/office/drawing/2014/main" id="{A2581D54-498E-B1ED-539A-6B67822A249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1832" y="4210453"/>
                    <a:ext cx="139721" cy="146072"/>
                  </a:xfrm>
                  <a:prstGeom prst="rect">
                    <a:avLst/>
                  </a:prstGeom>
                </p:spPr>
              </p:pic>
            </p:grpSp>
            <p:sp>
              <p:nvSpPr>
                <p:cNvPr id="31" name="Rectangle 11">
                  <a:extLst>
                    <a:ext uri="{FF2B5EF4-FFF2-40B4-BE49-F238E27FC236}">
                      <a16:creationId xmlns:a16="http://schemas.microsoft.com/office/drawing/2014/main" id="{74EC841D-7ADB-9240-8CEF-3D041BF8152F}"/>
                    </a:ext>
                  </a:extLst>
                </p:cNvPr>
                <p:cNvSpPr>
                  <a:spLocks noChangeArrowheads="1"/>
                </p:cNvSpPr>
                <p:nvPr/>
              </p:nvSpPr>
              <p:spPr bwMode="auto">
                <a:xfrm>
                  <a:off x="694075" y="4730549"/>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grpSp>
          <p:nvGrpSpPr>
            <p:cNvPr id="12" name="Grupo 11">
              <a:extLst>
                <a:ext uri="{FF2B5EF4-FFF2-40B4-BE49-F238E27FC236}">
                  <a16:creationId xmlns:a16="http://schemas.microsoft.com/office/drawing/2014/main" id="{C69347B1-2AC8-6EC2-2750-145D5BF9B71C}"/>
                </a:ext>
              </a:extLst>
            </p:cNvPr>
            <p:cNvGrpSpPr/>
            <p:nvPr/>
          </p:nvGrpSpPr>
          <p:grpSpPr>
            <a:xfrm>
              <a:off x="375003" y="5982085"/>
              <a:ext cx="6858553" cy="408471"/>
              <a:chOff x="375003" y="5098057"/>
              <a:chExt cx="6858553" cy="408471"/>
            </a:xfrm>
          </p:grpSpPr>
          <p:sp>
            <p:nvSpPr>
              <p:cNvPr id="14" name="Rectangle 21">
                <a:extLst>
                  <a:ext uri="{FF2B5EF4-FFF2-40B4-BE49-F238E27FC236}">
                    <a16:creationId xmlns:a16="http://schemas.microsoft.com/office/drawing/2014/main" id="{E364D275-FCC9-A6F9-2282-3350EBF11C42}"/>
                  </a:ext>
                </a:extLst>
              </p:cNvPr>
              <p:cNvSpPr>
                <a:spLocks noChangeArrowheads="1"/>
              </p:cNvSpPr>
              <p:nvPr/>
            </p:nvSpPr>
            <p:spPr bwMode="auto">
              <a:xfrm>
                <a:off x="2714973" y="5098057"/>
                <a:ext cx="4518583"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latin typeface="Montserrat" panose="00000500000000000000" pitchFamily="2" charset="0"/>
                    <a:ea typeface="Calibri"/>
                  </a:rPr>
                  <a:t>Juliana Betancourt </a:t>
                </a:r>
                <a:r>
                  <a:rPr lang="es-ES" sz="900" dirty="0">
                    <a:solidFill>
                      <a:srgbClr val="3B3838"/>
                    </a:solidFill>
                    <a:latin typeface="Montserrat" panose="00000500000000000000" pitchFamily="2" charset="0"/>
                    <a:ea typeface="Calibri" panose="020F0502020204030204" pitchFamily="34" charset="0"/>
                    <a:cs typeface="Times New Roman"/>
                  </a:rPr>
                  <a:t>Sierra</a:t>
                </a:r>
                <a:r>
                  <a:rPr lang="es-ES" sz="900" dirty="0">
                    <a:latin typeface="Montserrat" panose="00000500000000000000" pitchFamily="2" charset="0"/>
                    <a:ea typeface="Calibri"/>
                  </a:rPr>
                  <a:t> - </a:t>
                </a:r>
                <a:r>
                  <a:rPr lang="es-ES" sz="900" dirty="0">
                    <a:latin typeface="Montserrat" panose="00000500000000000000" pitchFamily="2" charset="0"/>
                    <a:ea typeface="Calibri"/>
                    <a:hlinkClick r:id="rId15"/>
                  </a:rPr>
                  <a:t>j.betancourth@utp.edu.co</a:t>
                </a:r>
                <a:r>
                  <a:rPr lang="es-ES" sz="900" dirty="0">
                    <a:latin typeface="Montserrat" panose="00000500000000000000" pitchFamily="2" charset="0"/>
                    <a:ea typeface="Calibri"/>
                  </a:rPr>
                  <a:t>  </a:t>
                </a:r>
              </a:p>
            </p:txBody>
          </p:sp>
          <p:grpSp>
            <p:nvGrpSpPr>
              <p:cNvPr id="24" name="Grupo 23">
                <a:extLst>
                  <a:ext uri="{FF2B5EF4-FFF2-40B4-BE49-F238E27FC236}">
                    <a16:creationId xmlns:a16="http://schemas.microsoft.com/office/drawing/2014/main" id="{63753ED3-9B7F-9D25-D826-844048A4F7B7}"/>
                  </a:ext>
                </a:extLst>
              </p:cNvPr>
              <p:cNvGrpSpPr/>
              <p:nvPr/>
            </p:nvGrpSpPr>
            <p:grpSpPr>
              <a:xfrm>
                <a:off x="375003" y="5136024"/>
                <a:ext cx="213360" cy="370504"/>
                <a:chOff x="457709" y="5482853"/>
                <a:chExt cx="213360" cy="370504"/>
              </a:xfrm>
            </p:grpSpPr>
            <p:sp>
              <p:nvSpPr>
                <p:cNvPr id="26" name="Elipse 25">
                  <a:extLst>
                    <a:ext uri="{FF2B5EF4-FFF2-40B4-BE49-F238E27FC236}">
                      <a16:creationId xmlns:a16="http://schemas.microsoft.com/office/drawing/2014/main" id="{8C7A8F83-80AB-023E-5051-B0A452EEFC32}"/>
                    </a:ext>
                  </a:extLst>
                </p:cNvPr>
                <p:cNvSpPr/>
                <p:nvPr/>
              </p:nvSpPr>
              <p:spPr>
                <a:xfrm>
                  <a:off x="457709" y="5482853"/>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7" name="Gráfico 26">
                  <a:extLst>
                    <a:ext uri="{FF2B5EF4-FFF2-40B4-BE49-F238E27FC236}">
                      <a16:creationId xmlns:a16="http://schemas.microsoft.com/office/drawing/2014/main" id="{26700FFE-A891-6B50-439F-9092DA151E2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127" y="5728977"/>
                  <a:ext cx="154635" cy="124380"/>
                </a:xfrm>
                <a:prstGeom prst="rect">
                  <a:avLst/>
                </a:prstGeom>
              </p:spPr>
            </p:pic>
          </p:grpSp>
          <p:sp>
            <p:nvSpPr>
              <p:cNvPr id="25" name="Rectangle 11">
                <a:extLst>
                  <a:ext uri="{FF2B5EF4-FFF2-40B4-BE49-F238E27FC236}">
                    <a16:creationId xmlns:a16="http://schemas.microsoft.com/office/drawing/2014/main" id="{67FA2686-46A4-5E40-61A4-C76D6B4DA263}"/>
                  </a:ext>
                </a:extLst>
              </p:cNvPr>
              <p:cNvSpPr>
                <a:spLocks noChangeArrowheads="1"/>
              </p:cNvSpPr>
              <p:nvPr/>
            </p:nvSpPr>
            <p:spPr bwMode="auto">
              <a:xfrm>
                <a:off x="694075" y="5172845"/>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Datos de contacto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pic>
        <p:nvPicPr>
          <p:cNvPr id="2" name="Gráfico 1">
            <a:extLst>
              <a:ext uri="{FF2B5EF4-FFF2-40B4-BE49-F238E27FC236}">
                <a16:creationId xmlns:a16="http://schemas.microsoft.com/office/drawing/2014/main" id="{6692CB96-989E-C22C-1E4F-1E85AAFB0D2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72818" y="2998891"/>
            <a:ext cx="154635" cy="124380"/>
          </a:xfrm>
          <a:prstGeom prst="rect">
            <a:avLst/>
          </a:prstGeom>
        </p:spPr>
      </p:pic>
    </p:spTree>
    <p:extLst>
      <p:ext uri="{BB962C8B-B14F-4D97-AF65-F5344CB8AC3E}">
        <p14:creationId xmlns:p14="http://schemas.microsoft.com/office/powerpoint/2010/main" val="4104617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6E87E-21FC-F030-1155-046524606E63}"/>
            </a:ext>
          </a:extLst>
        </p:cNvPr>
        <p:cNvGrpSpPr/>
        <p:nvPr/>
      </p:nvGrpSpPr>
      <p:grpSpPr>
        <a:xfrm>
          <a:off x="0" y="0"/>
          <a:ext cx="0" cy="0"/>
          <a:chOff x="0" y="0"/>
          <a:chExt cx="0" cy="0"/>
        </a:xfrm>
      </p:grpSpPr>
      <p:cxnSp>
        <p:nvCxnSpPr>
          <p:cNvPr id="3" name="Connecteur droit 16">
            <a:extLst>
              <a:ext uri="{FF2B5EF4-FFF2-40B4-BE49-F238E27FC236}">
                <a16:creationId xmlns:a16="http://schemas.microsoft.com/office/drawing/2014/main" id="{3755A2AD-CCBD-85BB-9025-163DA17CA8CB}"/>
              </a:ext>
            </a:extLst>
          </p:cNvPr>
          <p:cNvCxnSpPr>
            <a:cxnSpLocks/>
          </p:cNvCxnSpPr>
          <p:nvPr/>
        </p:nvCxnSpPr>
        <p:spPr>
          <a:xfrm>
            <a:off x="593762" y="638279"/>
            <a:ext cx="5564944"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pic>
        <p:nvPicPr>
          <p:cNvPr id="7" name="Imagen 2" descr="Icono&#10;&#10;Descripción generada automáticamente">
            <a:extLst>
              <a:ext uri="{FF2B5EF4-FFF2-40B4-BE49-F238E27FC236}">
                <a16:creationId xmlns:a16="http://schemas.microsoft.com/office/drawing/2014/main" id="{0134EC03-097F-D859-A212-66BA8749729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126934" y="209174"/>
            <a:ext cx="588816" cy="579248"/>
          </a:xfrm>
          <a:prstGeom prst="rect">
            <a:avLst/>
          </a:prstGeom>
        </p:spPr>
      </p:pic>
      <p:sp>
        <p:nvSpPr>
          <p:cNvPr id="84" name="Rectangle 1036">
            <a:extLst>
              <a:ext uri="{FF2B5EF4-FFF2-40B4-BE49-F238E27FC236}">
                <a16:creationId xmlns:a16="http://schemas.microsoft.com/office/drawing/2014/main" id="{6B09CCB8-FFF0-472D-A6D8-5D04E55EF456}"/>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900" dirty="0">
                <a:latin typeface="Montserrat"/>
                <a:ea typeface="Times New Roman" panose="02020603050405020304" pitchFamily="18" charset="0"/>
                <a:cs typeface="Calibri"/>
              </a:rPr>
              <a:t>Hoja de Vida</a:t>
            </a:r>
            <a:r>
              <a:rPr lang="en-US" sz="900" dirty="0">
                <a:solidFill>
                  <a:srgbClr val="000000"/>
                </a:solidFill>
                <a:latin typeface="Montserrat"/>
                <a:ea typeface="Times New Roman" panose="02020603050405020304" pitchFamily="18" charset="0"/>
                <a:cs typeface="Calibri"/>
              </a:rPr>
              <a:t> </a:t>
            </a:r>
            <a:r>
              <a:rPr lang="es-CO" sz="900" b="1" dirty="0">
                <a:solidFill>
                  <a:srgbClr val="026EA4"/>
                </a:solidFill>
                <a:latin typeface="Montserrat"/>
                <a:ea typeface="Times New Roman" panose="02020603050405020304" pitchFamily="18" charset="0"/>
                <a:cs typeface="Calibri"/>
              </a:rPr>
              <a:t>empresarial</a:t>
            </a:r>
            <a:endParaRPr lang="es-CO" sz="900" dirty="0">
              <a:latin typeface="Montserrat"/>
              <a:ea typeface="Times New Roman" panose="02020603050405020304" pitchFamily="18" charset="0"/>
              <a:cs typeface="Calibri"/>
            </a:endParaRPr>
          </a:p>
        </p:txBody>
      </p:sp>
      <p:sp>
        <p:nvSpPr>
          <p:cNvPr id="4" name="Rectángulo 3">
            <a:extLst>
              <a:ext uri="{FF2B5EF4-FFF2-40B4-BE49-F238E27FC236}">
                <a16:creationId xmlns:a16="http://schemas.microsoft.com/office/drawing/2014/main" id="{7C19249D-A2F3-F040-6C88-175E54735B74}"/>
              </a:ext>
            </a:extLst>
          </p:cNvPr>
          <p:cNvSpPr/>
          <p:nvPr/>
        </p:nvSpPr>
        <p:spPr>
          <a:xfrm>
            <a:off x="2431330" y="6194419"/>
            <a:ext cx="46800" cy="2196000"/>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5" name="Rectángulo 4">
            <a:extLst>
              <a:ext uri="{FF2B5EF4-FFF2-40B4-BE49-F238E27FC236}">
                <a16:creationId xmlns:a16="http://schemas.microsoft.com/office/drawing/2014/main" id="{9C673C0D-CA0E-25A2-9E63-E971685AA404}"/>
              </a:ext>
            </a:extLst>
          </p:cNvPr>
          <p:cNvSpPr/>
          <p:nvPr/>
        </p:nvSpPr>
        <p:spPr>
          <a:xfrm flipH="1">
            <a:off x="2436226" y="3726714"/>
            <a:ext cx="46800" cy="2160000"/>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14" name="Grupo 13">
            <a:extLst>
              <a:ext uri="{FF2B5EF4-FFF2-40B4-BE49-F238E27FC236}">
                <a16:creationId xmlns:a16="http://schemas.microsoft.com/office/drawing/2014/main" id="{D4678F18-C32E-3AD3-B16D-CD790B669531}"/>
              </a:ext>
            </a:extLst>
          </p:cNvPr>
          <p:cNvGrpSpPr/>
          <p:nvPr/>
        </p:nvGrpSpPr>
        <p:grpSpPr>
          <a:xfrm>
            <a:off x="375003" y="3726714"/>
            <a:ext cx="6515971" cy="307777"/>
            <a:chOff x="375003" y="1709220"/>
            <a:chExt cx="6515971" cy="307777"/>
          </a:xfrm>
        </p:grpSpPr>
        <p:sp>
          <p:nvSpPr>
            <p:cNvPr id="15" name="Rectangle 21">
              <a:extLst>
                <a:ext uri="{FF2B5EF4-FFF2-40B4-BE49-F238E27FC236}">
                  <a16:creationId xmlns:a16="http://schemas.microsoft.com/office/drawing/2014/main" id="{2D1A4A69-DF75-CF4F-5FBB-BE8675B7261C}"/>
                </a:ext>
              </a:extLst>
            </p:cNvPr>
            <p:cNvSpPr>
              <a:spLocks noChangeArrowheads="1"/>
            </p:cNvSpPr>
            <p:nvPr/>
          </p:nvSpPr>
          <p:spPr bwMode="auto">
            <a:xfrm>
              <a:off x="2714974" y="1709220"/>
              <a:ext cx="4176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MX" sz="1000" b="1" dirty="0">
                  <a:solidFill>
                    <a:srgbClr val="3B3838"/>
                  </a:solidFill>
                  <a:latin typeface="Montserrat"/>
                  <a:ea typeface="Calibri" panose="020F0502020204030204" pitchFamily="34" charset="0"/>
                  <a:cs typeface="Times New Roman"/>
                </a:rPr>
                <a:t>Corporación para el Desarrollo de Políticas Energéticas para las Transiciones Justas - POLEN Transiciones Justas</a:t>
              </a:r>
              <a:endParaRPr lang="es-ES" dirty="0">
                <a:cs typeface="Calibri" panose="020F0502020204030204"/>
              </a:endParaRPr>
            </a:p>
          </p:txBody>
        </p:sp>
        <p:grpSp>
          <p:nvGrpSpPr>
            <p:cNvPr id="60" name="Grupo 59">
              <a:extLst>
                <a:ext uri="{FF2B5EF4-FFF2-40B4-BE49-F238E27FC236}">
                  <a16:creationId xmlns:a16="http://schemas.microsoft.com/office/drawing/2014/main" id="{6CEA6085-0EE0-C17D-AA98-864E3EC6F3C8}"/>
                </a:ext>
              </a:extLst>
            </p:cNvPr>
            <p:cNvGrpSpPr/>
            <p:nvPr/>
          </p:nvGrpSpPr>
          <p:grpSpPr>
            <a:xfrm>
              <a:off x="375003" y="1709220"/>
              <a:ext cx="1949752" cy="213360"/>
              <a:chOff x="375003" y="1663212"/>
              <a:chExt cx="1949752" cy="213360"/>
            </a:xfrm>
          </p:grpSpPr>
          <p:sp>
            <p:nvSpPr>
              <p:cNvPr id="104" name="Rectangle 11">
                <a:extLst>
                  <a:ext uri="{FF2B5EF4-FFF2-40B4-BE49-F238E27FC236}">
                    <a16:creationId xmlns:a16="http://schemas.microsoft.com/office/drawing/2014/main" id="{D4081279-F380-C145-620A-1C839ABC3FC3}"/>
                  </a:ext>
                </a:extLst>
              </p:cNvPr>
              <p:cNvSpPr>
                <a:spLocks noChangeArrowheads="1"/>
              </p:cNvSpPr>
              <p:nvPr/>
            </p:nvSpPr>
            <p:spPr bwMode="auto">
              <a:xfrm>
                <a:off x="694075" y="1700033"/>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p>
            </p:txBody>
          </p:sp>
          <p:grpSp>
            <p:nvGrpSpPr>
              <p:cNvPr id="82" name="Grupo 81">
                <a:extLst>
                  <a:ext uri="{FF2B5EF4-FFF2-40B4-BE49-F238E27FC236}">
                    <a16:creationId xmlns:a16="http://schemas.microsoft.com/office/drawing/2014/main" id="{9DF8D62B-EFB4-82D4-D6C5-0A4D369CAD86}"/>
                  </a:ext>
                </a:extLst>
              </p:cNvPr>
              <p:cNvGrpSpPr/>
              <p:nvPr/>
            </p:nvGrpSpPr>
            <p:grpSpPr>
              <a:xfrm>
                <a:off x="375003" y="1663212"/>
                <a:ext cx="213360" cy="213360"/>
                <a:chOff x="457709" y="6309719"/>
                <a:chExt cx="213360" cy="213360"/>
              </a:xfrm>
            </p:grpSpPr>
            <p:sp>
              <p:nvSpPr>
                <p:cNvPr id="85" name="Elipse 84">
                  <a:extLst>
                    <a:ext uri="{FF2B5EF4-FFF2-40B4-BE49-F238E27FC236}">
                      <a16:creationId xmlns:a16="http://schemas.microsoft.com/office/drawing/2014/main" id="{03E3E314-FD71-BB1D-1B1D-A0353FEDE506}"/>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6" name="Gráfico 85">
                  <a:extLst>
                    <a:ext uri="{FF2B5EF4-FFF2-40B4-BE49-F238E27FC236}">
                      <a16:creationId xmlns:a16="http://schemas.microsoft.com/office/drawing/2014/main" id="{E95BBE35-2863-7193-F0B9-A272746BE2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9645" y="6339995"/>
                  <a:ext cx="152808" cy="152808"/>
                </a:xfrm>
                <a:prstGeom prst="rect">
                  <a:avLst/>
                </a:prstGeom>
              </p:spPr>
            </p:pic>
          </p:grpSp>
        </p:grpSp>
      </p:grpSp>
      <p:grpSp>
        <p:nvGrpSpPr>
          <p:cNvPr id="87" name="Grupo 86">
            <a:extLst>
              <a:ext uri="{FF2B5EF4-FFF2-40B4-BE49-F238E27FC236}">
                <a16:creationId xmlns:a16="http://schemas.microsoft.com/office/drawing/2014/main" id="{A0FFEC1F-92BF-C2DE-5215-039FD34384B2}"/>
              </a:ext>
            </a:extLst>
          </p:cNvPr>
          <p:cNvGrpSpPr/>
          <p:nvPr/>
        </p:nvGrpSpPr>
        <p:grpSpPr>
          <a:xfrm>
            <a:off x="375003" y="4131063"/>
            <a:ext cx="6515971" cy="237757"/>
            <a:chOff x="375003" y="2199298"/>
            <a:chExt cx="6515971" cy="237757"/>
          </a:xfrm>
        </p:grpSpPr>
        <p:sp>
          <p:nvSpPr>
            <p:cNvPr id="88" name="Rectangle 21">
              <a:extLst>
                <a:ext uri="{FF2B5EF4-FFF2-40B4-BE49-F238E27FC236}">
                  <a16:creationId xmlns:a16="http://schemas.microsoft.com/office/drawing/2014/main" id="{3B745A09-9591-2757-CBE1-42750E4BD75D}"/>
                </a:ext>
              </a:extLst>
            </p:cNvPr>
            <p:cNvSpPr>
              <a:spLocks noChangeArrowheads="1"/>
            </p:cNvSpPr>
            <p:nvPr/>
          </p:nvSpPr>
          <p:spPr bwMode="auto">
            <a:xfrm>
              <a:off x="2714974" y="2199298"/>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cs typeface="Times New Roman"/>
                </a:rPr>
                <a:t>Noviembre 2024, 8 meses </a:t>
              </a:r>
              <a:endParaRPr lang="es-ES" dirty="0"/>
            </a:p>
          </p:txBody>
        </p:sp>
        <p:grpSp>
          <p:nvGrpSpPr>
            <p:cNvPr id="89" name="Grupo 88">
              <a:extLst>
                <a:ext uri="{FF2B5EF4-FFF2-40B4-BE49-F238E27FC236}">
                  <a16:creationId xmlns:a16="http://schemas.microsoft.com/office/drawing/2014/main" id="{F76AC82A-61D2-34E9-E7FA-C0713BCDA47C}"/>
                </a:ext>
              </a:extLst>
            </p:cNvPr>
            <p:cNvGrpSpPr/>
            <p:nvPr/>
          </p:nvGrpSpPr>
          <p:grpSpPr>
            <a:xfrm>
              <a:off x="375003" y="2211496"/>
              <a:ext cx="1949752" cy="213360"/>
              <a:chOff x="375003" y="2248524"/>
              <a:chExt cx="1949752" cy="213360"/>
            </a:xfrm>
          </p:grpSpPr>
          <p:grpSp>
            <p:nvGrpSpPr>
              <p:cNvPr id="90" name="Grupo 89">
                <a:extLst>
                  <a:ext uri="{FF2B5EF4-FFF2-40B4-BE49-F238E27FC236}">
                    <a16:creationId xmlns:a16="http://schemas.microsoft.com/office/drawing/2014/main" id="{6942398D-65EB-5BC8-F11E-8141E49A9B3D}"/>
                  </a:ext>
                </a:extLst>
              </p:cNvPr>
              <p:cNvGrpSpPr/>
              <p:nvPr/>
            </p:nvGrpSpPr>
            <p:grpSpPr>
              <a:xfrm>
                <a:off x="375003" y="2248524"/>
                <a:ext cx="213360" cy="213360"/>
                <a:chOff x="455013" y="6565141"/>
                <a:chExt cx="213360" cy="213360"/>
              </a:xfrm>
            </p:grpSpPr>
            <p:sp>
              <p:nvSpPr>
                <p:cNvPr id="121" name="Elipse 120">
                  <a:extLst>
                    <a:ext uri="{FF2B5EF4-FFF2-40B4-BE49-F238E27FC236}">
                      <a16:creationId xmlns:a16="http://schemas.microsoft.com/office/drawing/2014/main" id="{600FFD0F-2383-957E-102D-E19F5E76F363}"/>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22" name="Gráfico 121">
                  <a:extLst>
                    <a:ext uri="{FF2B5EF4-FFF2-40B4-BE49-F238E27FC236}">
                      <a16:creationId xmlns:a16="http://schemas.microsoft.com/office/drawing/2014/main" id="{3C687B73-6B2C-BCD5-8F34-B4D5063D5A8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5001" y="6612603"/>
                  <a:ext cx="155156" cy="128172"/>
                </a:xfrm>
                <a:prstGeom prst="rect">
                  <a:avLst/>
                </a:prstGeom>
              </p:spPr>
            </p:pic>
          </p:grpSp>
          <p:sp>
            <p:nvSpPr>
              <p:cNvPr id="120" name="Rectangle 11">
                <a:extLst>
                  <a:ext uri="{FF2B5EF4-FFF2-40B4-BE49-F238E27FC236}">
                    <a16:creationId xmlns:a16="http://schemas.microsoft.com/office/drawing/2014/main" id="{5CD09053-0B5C-C1E6-FF0B-95A6994D7D06}"/>
                  </a:ext>
                </a:extLst>
              </p:cNvPr>
              <p:cNvSpPr>
                <a:spLocks noChangeArrowheads="1"/>
              </p:cNvSpPr>
              <p:nvPr/>
            </p:nvSpPr>
            <p:spPr bwMode="auto">
              <a:xfrm>
                <a:off x="694075" y="2285345"/>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p>
            </p:txBody>
          </p:sp>
        </p:grpSp>
      </p:grpSp>
      <p:grpSp>
        <p:nvGrpSpPr>
          <p:cNvPr id="123" name="Grupo 122">
            <a:extLst>
              <a:ext uri="{FF2B5EF4-FFF2-40B4-BE49-F238E27FC236}">
                <a16:creationId xmlns:a16="http://schemas.microsoft.com/office/drawing/2014/main" id="{9DFAE2EA-45CC-E30F-BACC-9FA97A5DFABD}"/>
              </a:ext>
            </a:extLst>
          </p:cNvPr>
          <p:cNvGrpSpPr/>
          <p:nvPr/>
        </p:nvGrpSpPr>
        <p:grpSpPr>
          <a:xfrm>
            <a:off x="375003" y="5681830"/>
            <a:ext cx="6515971" cy="236283"/>
            <a:chOff x="375003" y="3822461"/>
            <a:chExt cx="6515971" cy="236283"/>
          </a:xfrm>
        </p:grpSpPr>
        <p:sp>
          <p:nvSpPr>
            <p:cNvPr id="124" name="Rectangle 21">
              <a:extLst>
                <a:ext uri="{FF2B5EF4-FFF2-40B4-BE49-F238E27FC236}">
                  <a16:creationId xmlns:a16="http://schemas.microsoft.com/office/drawing/2014/main" id="{43A78D5D-B515-DE24-8829-37E7CE07E49C}"/>
                </a:ext>
              </a:extLst>
            </p:cNvPr>
            <p:cNvSpPr>
              <a:spLocks noChangeArrowheads="1"/>
            </p:cNvSpPr>
            <p:nvPr/>
          </p:nvSpPr>
          <p:spPr bwMode="auto">
            <a:xfrm>
              <a:off x="2714974" y="3822461"/>
              <a:ext cx="4176000" cy="236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MX" sz="900" dirty="0">
                  <a:solidFill>
                    <a:srgbClr val="3B3838"/>
                  </a:solidFill>
                  <a:latin typeface="Montserrat"/>
                  <a:ea typeface="Calibri"/>
                  <a:cs typeface="Times New Roman"/>
                </a:rPr>
                <a:t>María Elena Huertas - </a:t>
              </a:r>
              <a:r>
                <a:rPr lang="es-MX" sz="900" dirty="0">
                  <a:solidFill>
                    <a:srgbClr val="3B3838"/>
                  </a:solidFill>
                  <a:latin typeface="Montserrat"/>
                  <a:ea typeface="Calibri"/>
                  <a:cs typeface="Times New Roman"/>
                  <a:hlinkClick r:id="rId7"/>
                </a:rPr>
                <a:t>maria.huertas@polentj.org</a:t>
              </a:r>
              <a:endParaRPr lang="fi-FI" sz="900" dirty="0">
                <a:solidFill>
                  <a:srgbClr val="3B3838"/>
                </a:solidFill>
                <a:latin typeface="Montserrat"/>
                <a:ea typeface="Calibri"/>
                <a:cs typeface="Times New Roman"/>
              </a:endParaRPr>
            </a:p>
          </p:txBody>
        </p:sp>
        <p:grpSp>
          <p:nvGrpSpPr>
            <p:cNvPr id="125" name="Grupo 124">
              <a:extLst>
                <a:ext uri="{FF2B5EF4-FFF2-40B4-BE49-F238E27FC236}">
                  <a16:creationId xmlns:a16="http://schemas.microsoft.com/office/drawing/2014/main" id="{DFA572DC-E5D7-AEF4-378E-E078D5D1CE54}"/>
                </a:ext>
              </a:extLst>
            </p:cNvPr>
            <p:cNvGrpSpPr/>
            <p:nvPr/>
          </p:nvGrpSpPr>
          <p:grpSpPr>
            <a:xfrm>
              <a:off x="375003" y="3833922"/>
              <a:ext cx="213360" cy="213360"/>
              <a:chOff x="455013" y="8593499"/>
              <a:chExt cx="213360" cy="213360"/>
            </a:xfrm>
          </p:grpSpPr>
          <p:sp>
            <p:nvSpPr>
              <p:cNvPr id="127" name="Elipse 126">
                <a:extLst>
                  <a:ext uri="{FF2B5EF4-FFF2-40B4-BE49-F238E27FC236}">
                    <a16:creationId xmlns:a16="http://schemas.microsoft.com/office/drawing/2014/main" id="{ECC38F25-C26D-C7C4-A8E5-9C05CDFCB296}"/>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28" name="Gráfico 127">
                <a:extLst>
                  <a:ext uri="{FF2B5EF4-FFF2-40B4-BE49-F238E27FC236}">
                    <a16:creationId xmlns:a16="http://schemas.microsoft.com/office/drawing/2014/main" id="{FC0CBDE1-D63C-610F-7FBD-B51137C4DBC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4374" y="8623889"/>
                <a:ext cx="154635" cy="124380"/>
              </a:xfrm>
              <a:prstGeom prst="rect">
                <a:avLst/>
              </a:prstGeom>
            </p:spPr>
          </p:pic>
        </p:grpSp>
        <p:sp>
          <p:nvSpPr>
            <p:cNvPr id="126" name="Rectangle 11">
              <a:extLst>
                <a:ext uri="{FF2B5EF4-FFF2-40B4-BE49-F238E27FC236}">
                  <a16:creationId xmlns:a16="http://schemas.microsoft.com/office/drawing/2014/main" id="{3529DD6D-D895-4644-B9D2-16620D42EF5B}"/>
                </a:ext>
              </a:extLst>
            </p:cNvPr>
            <p:cNvSpPr>
              <a:spLocks noChangeArrowheads="1"/>
            </p:cNvSpPr>
            <p:nvPr/>
          </p:nvSpPr>
          <p:spPr bwMode="auto">
            <a:xfrm>
              <a:off x="694075" y="3870743"/>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p:txBody>
        </p:sp>
      </p:grpSp>
      <p:grpSp>
        <p:nvGrpSpPr>
          <p:cNvPr id="129" name="Grupo 128">
            <a:extLst>
              <a:ext uri="{FF2B5EF4-FFF2-40B4-BE49-F238E27FC236}">
                <a16:creationId xmlns:a16="http://schemas.microsoft.com/office/drawing/2014/main" id="{A3239654-B6EC-0138-629A-FCFB05186169}"/>
              </a:ext>
            </a:extLst>
          </p:cNvPr>
          <p:cNvGrpSpPr/>
          <p:nvPr/>
        </p:nvGrpSpPr>
        <p:grpSpPr>
          <a:xfrm>
            <a:off x="375003" y="4851339"/>
            <a:ext cx="6515971" cy="733919"/>
            <a:chOff x="375003" y="2958346"/>
            <a:chExt cx="6515971" cy="733919"/>
          </a:xfrm>
        </p:grpSpPr>
        <p:sp>
          <p:nvSpPr>
            <p:cNvPr id="130" name="Rectangle 11">
              <a:extLst>
                <a:ext uri="{FF2B5EF4-FFF2-40B4-BE49-F238E27FC236}">
                  <a16:creationId xmlns:a16="http://schemas.microsoft.com/office/drawing/2014/main" id="{6B6AB556-D63E-C261-A500-E91057855C9C}"/>
                </a:ext>
              </a:extLst>
            </p:cNvPr>
            <p:cNvSpPr>
              <a:spLocks noChangeArrowheads="1"/>
            </p:cNvSpPr>
            <p:nvPr/>
          </p:nvSpPr>
          <p:spPr bwMode="auto">
            <a:xfrm>
              <a:off x="2714974" y="2958346"/>
              <a:ext cx="4176000" cy="733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pPr>
              <a:r>
                <a:rPr lang="es-MX" sz="900" dirty="0">
                  <a:solidFill>
                    <a:srgbClr val="3B3838"/>
                  </a:solidFill>
                  <a:latin typeface="Montserrat"/>
                  <a:ea typeface="Calibri" panose="020F0502020204030204" pitchFamily="34" charset="0"/>
                  <a:cs typeface="Times New Roman"/>
                </a:rPr>
                <a:t>Identificar medidas de mitigación de emisiones GEI para el sector de minería de carbón de Colombia con un enfoque de transición energética justa, desarrollar una curva de costos marginales de abatimiento con las medidas identificadas y proponer los lineamientos técnicos para mejorar el sistema </a:t>
              </a:r>
              <a:r>
                <a:rPr lang="es-MX" sz="900" dirty="0" err="1">
                  <a:solidFill>
                    <a:srgbClr val="3B3838"/>
                  </a:solidFill>
                  <a:latin typeface="Montserrat"/>
                  <a:ea typeface="Calibri" panose="020F0502020204030204" pitchFamily="34" charset="0"/>
                  <a:cs typeface="Times New Roman"/>
                </a:rPr>
                <a:t>MRVme</a:t>
              </a:r>
              <a:r>
                <a:rPr lang="es-MX" sz="900" dirty="0">
                  <a:solidFill>
                    <a:srgbClr val="3B3838"/>
                  </a:solidFill>
                  <a:latin typeface="Montserrat"/>
                  <a:ea typeface="Calibri" panose="020F0502020204030204" pitchFamily="34" charset="0"/>
                  <a:cs typeface="Times New Roman"/>
                </a:rPr>
                <a:t> de minería del carbón de Colombia</a:t>
              </a:r>
              <a:endParaRPr lang="es-ES" dirty="0"/>
            </a:p>
          </p:txBody>
        </p:sp>
        <p:grpSp>
          <p:nvGrpSpPr>
            <p:cNvPr id="131" name="Grupo 130">
              <a:extLst>
                <a:ext uri="{FF2B5EF4-FFF2-40B4-BE49-F238E27FC236}">
                  <a16:creationId xmlns:a16="http://schemas.microsoft.com/office/drawing/2014/main" id="{D7288951-0D0E-6FDE-BBBF-062AF72EB8E3}"/>
                </a:ext>
              </a:extLst>
            </p:cNvPr>
            <p:cNvGrpSpPr/>
            <p:nvPr/>
          </p:nvGrpSpPr>
          <p:grpSpPr>
            <a:xfrm>
              <a:off x="375003" y="2958346"/>
              <a:ext cx="1949752" cy="213360"/>
              <a:chOff x="375003" y="3011244"/>
              <a:chExt cx="1949752" cy="213360"/>
            </a:xfrm>
          </p:grpSpPr>
          <p:grpSp>
            <p:nvGrpSpPr>
              <p:cNvPr id="132" name="Grupo 131">
                <a:extLst>
                  <a:ext uri="{FF2B5EF4-FFF2-40B4-BE49-F238E27FC236}">
                    <a16:creationId xmlns:a16="http://schemas.microsoft.com/office/drawing/2014/main" id="{8FCB89D9-2C15-E01D-5386-455A3A54B243}"/>
                  </a:ext>
                </a:extLst>
              </p:cNvPr>
              <p:cNvGrpSpPr/>
              <p:nvPr/>
            </p:nvGrpSpPr>
            <p:grpSpPr>
              <a:xfrm>
                <a:off x="375003" y="3011244"/>
                <a:ext cx="213360" cy="213360"/>
                <a:chOff x="445596" y="7332405"/>
                <a:chExt cx="213360" cy="213360"/>
              </a:xfrm>
            </p:grpSpPr>
            <p:sp>
              <p:nvSpPr>
                <p:cNvPr id="134" name="Elipse 133">
                  <a:extLst>
                    <a:ext uri="{FF2B5EF4-FFF2-40B4-BE49-F238E27FC236}">
                      <a16:creationId xmlns:a16="http://schemas.microsoft.com/office/drawing/2014/main" id="{FCA44CA6-80A8-6A29-A34E-F2DC4BA555FA}"/>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35" name="Gráfico 134">
                  <a:extLst>
                    <a:ext uri="{FF2B5EF4-FFF2-40B4-BE49-F238E27FC236}">
                      <a16:creationId xmlns:a16="http://schemas.microsoft.com/office/drawing/2014/main" id="{AC8CEFC0-14E4-2423-7EF7-DECC5634868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7365743"/>
                  <a:ext cx="139721" cy="146072"/>
                </a:xfrm>
                <a:prstGeom prst="rect">
                  <a:avLst/>
                </a:prstGeom>
              </p:spPr>
            </p:pic>
          </p:grpSp>
          <p:sp>
            <p:nvSpPr>
              <p:cNvPr id="133" name="Rectangle 11">
                <a:extLst>
                  <a:ext uri="{FF2B5EF4-FFF2-40B4-BE49-F238E27FC236}">
                    <a16:creationId xmlns:a16="http://schemas.microsoft.com/office/drawing/2014/main" id="{259D738D-B084-7DF8-AC4B-39B7B0F9F49C}"/>
                  </a:ext>
                </a:extLst>
              </p:cNvPr>
              <p:cNvSpPr>
                <a:spLocks noChangeArrowheads="1"/>
              </p:cNvSpPr>
              <p:nvPr/>
            </p:nvSpPr>
            <p:spPr bwMode="auto">
              <a:xfrm>
                <a:off x="694075" y="3047328"/>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grpSp>
      <p:grpSp>
        <p:nvGrpSpPr>
          <p:cNvPr id="136" name="Grupo 135">
            <a:extLst>
              <a:ext uri="{FF2B5EF4-FFF2-40B4-BE49-F238E27FC236}">
                <a16:creationId xmlns:a16="http://schemas.microsoft.com/office/drawing/2014/main" id="{C5145033-CBFC-4C31-CA42-E7A169E5B00D}"/>
              </a:ext>
            </a:extLst>
          </p:cNvPr>
          <p:cNvGrpSpPr/>
          <p:nvPr/>
        </p:nvGrpSpPr>
        <p:grpSpPr>
          <a:xfrm>
            <a:off x="375003" y="4465392"/>
            <a:ext cx="6515971" cy="289375"/>
            <a:chOff x="375003" y="2512273"/>
            <a:chExt cx="6515971" cy="289375"/>
          </a:xfrm>
        </p:grpSpPr>
        <p:sp>
          <p:nvSpPr>
            <p:cNvPr id="137" name="Rectangle 11">
              <a:extLst>
                <a:ext uri="{FF2B5EF4-FFF2-40B4-BE49-F238E27FC236}">
                  <a16:creationId xmlns:a16="http://schemas.microsoft.com/office/drawing/2014/main" id="{6C7AA41E-694C-2DC1-C989-DCDAD4878F52}"/>
                </a:ext>
              </a:extLst>
            </p:cNvPr>
            <p:cNvSpPr>
              <a:spLocks noChangeArrowheads="1"/>
            </p:cNvSpPr>
            <p:nvPr/>
          </p:nvSpPr>
          <p:spPr bwMode="auto">
            <a:xfrm>
              <a:off x="2714974" y="2512273"/>
              <a:ext cx="4176000" cy="2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MX" sz="900" dirty="0">
                  <a:solidFill>
                    <a:srgbClr val="3B3838"/>
                  </a:solidFill>
                  <a:latin typeface="Montserrat"/>
                  <a:ea typeface="Calibri" panose="020F0502020204030204" pitchFamily="34" charset="0"/>
                  <a:cs typeface="Times New Roman"/>
                </a:rPr>
                <a:t>Fortalecimiento del sistema de monitoreo, reporte y verificación (MRV) del sector minero-energético en Colombia</a:t>
              </a:r>
              <a:endParaRPr lang="es-ES" dirty="0"/>
            </a:p>
          </p:txBody>
        </p:sp>
        <p:grpSp>
          <p:nvGrpSpPr>
            <p:cNvPr id="138" name="Grupo 137">
              <a:extLst>
                <a:ext uri="{FF2B5EF4-FFF2-40B4-BE49-F238E27FC236}">
                  <a16:creationId xmlns:a16="http://schemas.microsoft.com/office/drawing/2014/main" id="{1AFAC508-5355-3AC8-F57C-12BC88CE4259}"/>
                </a:ext>
              </a:extLst>
            </p:cNvPr>
            <p:cNvGrpSpPr/>
            <p:nvPr/>
          </p:nvGrpSpPr>
          <p:grpSpPr>
            <a:xfrm>
              <a:off x="375003" y="2512273"/>
              <a:ext cx="1949752" cy="213360"/>
              <a:chOff x="375003" y="2512273"/>
              <a:chExt cx="1949752" cy="213360"/>
            </a:xfrm>
          </p:grpSpPr>
          <p:sp>
            <p:nvSpPr>
              <p:cNvPr id="139" name="Rectangle 11">
                <a:extLst>
                  <a:ext uri="{FF2B5EF4-FFF2-40B4-BE49-F238E27FC236}">
                    <a16:creationId xmlns:a16="http://schemas.microsoft.com/office/drawing/2014/main" id="{134ACAB7-BF25-C682-1F55-F994FF74687B}"/>
                  </a:ext>
                </a:extLst>
              </p:cNvPr>
              <p:cNvSpPr>
                <a:spLocks noChangeArrowheads="1"/>
              </p:cNvSpPr>
              <p:nvPr/>
            </p:nvSpPr>
            <p:spPr bwMode="auto">
              <a:xfrm>
                <a:off x="694075" y="2548357"/>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nvGrpSpPr>
              <p:cNvPr id="140" name="Grupo 139">
                <a:extLst>
                  <a:ext uri="{FF2B5EF4-FFF2-40B4-BE49-F238E27FC236}">
                    <a16:creationId xmlns:a16="http://schemas.microsoft.com/office/drawing/2014/main" id="{AA9AD70F-53FB-8E68-7323-09544CA18885}"/>
                  </a:ext>
                </a:extLst>
              </p:cNvPr>
              <p:cNvGrpSpPr/>
              <p:nvPr/>
            </p:nvGrpSpPr>
            <p:grpSpPr>
              <a:xfrm>
                <a:off x="375003" y="2512273"/>
                <a:ext cx="213360" cy="213360"/>
                <a:chOff x="455013" y="6820563"/>
                <a:chExt cx="213360" cy="213360"/>
              </a:xfrm>
            </p:grpSpPr>
            <p:sp>
              <p:nvSpPr>
                <p:cNvPr id="141" name="Elipse 140">
                  <a:extLst>
                    <a:ext uri="{FF2B5EF4-FFF2-40B4-BE49-F238E27FC236}">
                      <a16:creationId xmlns:a16="http://schemas.microsoft.com/office/drawing/2014/main" id="{126AD0FF-C3D4-3366-9E30-BCB0DF5C5A18}"/>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42" name="Gráfico 141">
                  <a:extLst>
                    <a:ext uri="{FF2B5EF4-FFF2-40B4-BE49-F238E27FC236}">
                      <a16:creationId xmlns:a16="http://schemas.microsoft.com/office/drawing/2014/main" id="{6E1E7FB7-F25A-CD73-80B3-C3F6A1233C8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79346" y="6869833"/>
                  <a:ext cx="166487" cy="115817"/>
                </a:xfrm>
                <a:prstGeom prst="rect">
                  <a:avLst/>
                </a:prstGeom>
              </p:spPr>
            </p:pic>
          </p:grpSp>
        </p:grpSp>
      </p:grpSp>
      <p:grpSp>
        <p:nvGrpSpPr>
          <p:cNvPr id="143" name="Grupo 142">
            <a:extLst>
              <a:ext uri="{FF2B5EF4-FFF2-40B4-BE49-F238E27FC236}">
                <a16:creationId xmlns:a16="http://schemas.microsoft.com/office/drawing/2014/main" id="{7DF1FBE6-791D-03A2-0E1C-CB21F26930C2}"/>
              </a:ext>
            </a:extLst>
          </p:cNvPr>
          <p:cNvGrpSpPr/>
          <p:nvPr/>
        </p:nvGrpSpPr>
        <p:grpSpPr>
          <a:xfrm>
            <a:off x="375003" y="6148902"/>
            <a:ext cx="6515971" cy="307777"/>
            <a:chOff x="375003" y="5065958"/>
            <a:chExt cx="6515971" cy="307777"/>
          </a:xfrm>
        </p:grpSpPr>
        <p:sp>
          <p:nvSpPr>
            <p:cNvPr id="144" name="Rectangle 21">
              <a:extLst>
                <a:ext uri="{FF2B5EF4-FFF2-40B4-BE49-F238E27FC236}">
                  <a16:creationId xmlns:a16="http://schemas.microsoft.com/office/drawing/2014/main" id="{46CD0C65-E1C5-960A-FDBD-39295E983D01}"/>
                </a:ext>
              </a:extLst>
            </p:cNvPr>
            <p:cNvSpPr>
              <a:spLocks noChangeArrowheads="1"/>
            </p:cNvSpPr>
            <p:nvPr/>
          </p:nvSpPr>
          <p:spPr bwMode="auto">
            <a:xfrm>
              <a:off x="2714974" y="5065958"/>
              <a:ext cx="4176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ES" sz="1000" b="1" dirty="0" err="1">
                  <a:solidFill>
                    <a:srgbClr val="3B3838"/>
                  </a:solidFill>
                  <a:latin typeface="Montserrat"/>
                  <a:ea typeface="Calibri" panose="020F0502020204030204" pitchFamily="34" charset="0"/>
                  <a:cs typeface="Times New Roman"/>
                </a:rPr>
                <a:t>Clean</a:t>
              </a:r>
              <a:r>
                <a:rPr lang="es-ES" sz="1000" b="1" dirty="0">
                  <a:solidFill>
                    <a:srgbClr val="3B3838"/>
                  </a:solidFill>
                  <a:latin typeface="Montserrat"/>
                  <a:ea typeface="Calibri" panose="020F0502020204030204" pitchFamily="34" charset="0"/>
                  <a:cs typeface="Times New Roman"/>
                </a:rPr>
                <a:t> Air </a:t>
              </a:r>
              <a:r>
                <a:rPr lang="es-ES" sz="1000" b="1" dirty="0" err="1">
                  <a:solidFill>
                    <a:srgbClr val="3B3838"/>
                  </a:solidFill>
                  <a:latin typeface="Montserrat"/>
                  <a:ea typeface="Calibri" panose="020F0502020204030204" pitchFamily="34" charset="0"/>
                  <a:cs typeface="Times New Roman"/>
                </a:rPr>
                <a:t>Fund</a:t>
              </a:r>
              <a:r>
                <a:rPr lang="es-ES" sz="1000" b="1" dirty="0">
                  <a:solidFill>
                    <a:srgbClr val="3B3838"/>
                  </a:solidFill>
                  <a:latin typeface="Montserrat"/>
                  <a:ea typeface="Calibri" panose="020F0502020204030204" pitchFamily="34" charset="0"/>
                  <a:cs typeface="Times New Roman"/>
                </a:rPr>
                <a:t>, desarrollado en alianza con </a:t>
              </a:r>
              <a:r>
                <a:rPr lang="es-ES" sz="1000" b="1" dirty="0" err="1">
                  <a:solidFill>
                    <a:srgbClr val="3B3838"/>
                  </a:solidFill>
                  <a:latin typeface="Montserrat"/>
                  <a:ea typeface="Calibri" panose="020F0502020204030204" pitchFamily="34" charset="0"/>
                  <a:cs typeface="Times New Roman"/>
                </a:rPr>
                <a:t>Clean</a:t>
              </a:r>
              <a:r>
                <a:rPr lang="es-ES" sz="1000" b="1" dirty="0">
                  <a:solidFill>
                    <a:srgbClr val="3B3838"/>
                  </a:solidFill>
                  <a:latin typeface="Montserrat"/>
                  <a:ea typeface="Calibri" panose="020F0502020204030204" pitchFamily="34" charset="0"/>
                  <a:cs typeface="Times New Roman"/>
                </a:rPr>
                <a:t> Air </a:t>
              </a:r>
              <a:r>
                <a:rPr lang="es-ES" sz="1000" b="1" dirty="0" err="1">
                  <a:solidFill>
                    <a:srgbClr val="3B3838"/>
                  </a:solidFill>
                  <a:latin typeface="Montserrat"/>
                  <a:ea typeface="Calibri" panose="020F0502020204030204" pitchFamily="34" charset="0"/>
                  <a:cs typeface="Times New Roman"/>
                </a:rPr>
                <a:t>Institute</a:t>
              </a:r>
              <a:r>
                <a:rPr lang="es-ES" sz="1000" b="1" dirty="0">
                  <a:solidFill>
                    <a:srgbClr val="3B3838"/>
                  </a:solidFill>
                  <a:latin typeface="Montserrat"/>
                  <a:ea typeface="Calibri" panose="020F0502020204030204" pitchFamily="34" charset="0"/>
                  <a:cs typeface="Times New Roman"/>
                </a:rPr>
                <a:t> y </a:t>
              </a:r>
              <a:r>
                <a:rPr lang="es-ES" sz="1000" b="1" dirty="0" err="1">
                  <a:solidFill>
                    <a:srgbClr val="3B3838"/>
                  </a:solidFill>
                  <a:latin typeface="Montserrat"/>
                  <a:ea typeface="Calibri" panose="020F0502020204030204" pitchFamily="34" charset="0"/>
                  <a:cs typeface="Times New Roman"/>
                </a:rPr>
                <a:t>Clean</a:t>
              </a:r>
              <a:r>
                <a:rPr lang="es-ES" sz="1000" b="1" dirty="0">
                  <a:solidFill>
                    <a:srgbClr val="3B3838"/>
                  </a:solidFill>
                  <a:latin typeface="Montserrat"/>
                  <a:ea typeface="Calibri" panose="020F0502020204030204" pitchFamily="34" charset="0"/>
                  <a:cs typeface="Times New Roman"/>
                </a:rPr>
                <a:t> Air </a:t>
              </a:r>
              <a:r>
                <a:rPr lang="es-ES" sz="1000" b="1" dirty="0" err="1">
                  <a:solidFill>
                    <a:srgbClr val="3B3838"/>
                  </a:solidFill>
                  <a:latin typeface="Montserrat"/>
                  <a:ea typeface="Calibri" panose="020F0502020204030204" pitchFamily="34" charset="0"/>
                  <a:cs typeface="Times New Roman"/>
                </a:rPr>
                <a:t>Task</a:t>
              </a:r>
              <a:r>
                <a:rPr lang="es-ES" sz="1000" b="1" dirty="0">
                  <a:solidFill>
                    <a:srgbClr val="3B3838"/>
                  </a:solidFill>
                  <a:latin typeface="Montserrat"/>
                  <a:ea typeface="Calibri" panose="020F0502020204030204" pitchFamily="34" charset="0"/>
                  <a:cs typeface="Times New Roman"/>
                </a:rPr>
                <a:t> </a:t>
              </a:r>
              <a:r>
                <a:rPr lang="es-ES" sz="1000" b="1" dirty="0" err="1">
                  <a:solidFill>
                    <a:srgbClr val="3B3838"/>
                  </a:solidFill>
                  <a:latin typeface="Montserrat"/>
                  <a:ea typeface="Calibri" panose="020F0502020204030204" pitchFamily="34" charset="0"/>
                  <a:cs typeface="Times New Roman"/>
                </a:rPr>
                <a:t>Force</a:t>
              </a:r>
              <a:endParaRPr lang="es-ES" sz="1000" dirty="0">
                <a:cs typeface="Calibri" panose="020F0502020204030204"/>
              </a:endParaRPr>
            </a:p>
          </p:txBody>
        </p:sp>
        <p:grpSp>
          <p:nvGrpSpPr>
            <p:cNvPr id="145" name="Grupo 144">
              <a:extLst>
                <a:ext uri="{FF2B5EF4-FFF2-40B4-BE49-F238E27FC236}">
                  <a16:creationId xmlns:a16="http://schemas.microsoft.com/office/drawing/2014/main" id="{7DCDFF23-84E9-9104-2B9E-99A8D67BB3ED}"/>
                </a:ext>
              </a:extLst>
            </p:cNvPr>
            <p:cNvGrpSpPr/>
            <p:nvPr/>
          </p:nvGrpSpPr>
          <p:grpSpPr>
            <a:xfrm>
              <a:off x="375003" y="5113166"/>
              <a:ext cx="1949752" cy="213360"/>
              <a:chOff x="375003" y="5099908"/>
              <a:chExt cx="1949752" cy="213360"/>
            </a:xfrm>
          </p:grpSpPr>
          <p:grpSp>
            <p:nvGrpSpPr>
              <p:cNvPr id="146" name="Grupo 145">
                <a:extLst>
                  <a:ext uri="{FF2B5EF4-FFF2-40B4-BE49-F238E27FC236}">
                    <a16:creationId xmlns:a16="http://schemas.microsoft.com/office/drawing/2014/main" id="{62AFDF29-8CA6-4115-183D-A2A39AD9B2CB}"/>
                  </a:ext>
                </a:extLst>
              </p:cNvPr>
              <p:cNvGrpSpPr/>
              <p:nvPr/>
            </p:nvGrpSpPr>
            <p:grpSpPr>
              <a:xfrm>
                <a:off x="375003" y="5099908"/>
                <a:ext cx="213360" cy="213360"/>
                <a:chOff x="441612" y="2938387"/>
                <a:chExt cx="213360" cy="213360"/>
              </a:xfrm>
            </p:grpSpPr>
            <p:sp>
              <p:nvSpPr>
                <p:cNvPr id="148" name="Elipse 147">
                  <a:extLst>
                    <a:ext uri="{FF2B5EF4-FFF2-40B4-BE49-F238E27FC236}">
                      <a16:creationId xmlns:a16="http://schemas.microsoft.com/office/drawing/2014/main" id="{092F4342-86BB-DFC7-1E59-82D4EF65F85B}"/>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49" name="Gráfico 148">
                  <a:extLst>
                    <a:ext uri="{FF2B5EF4-FFF2-40B4-BE49-F238E27FC236}">
                      <a16:creationId xmlns:a16="http://schemas.microsoft.com/office/drawing/2014/main" id="{B5F72578-1A56-BE49-50AF-E0273DD333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3670" y="2970041"/>
                  <a:ext cx="152808" cy="151235"/>
                </a:xfrm>
                <a:prstGeom prst="rect">
                  <a:avLst/>
                </a:prstGeom>
              </p:spPr>
            </p:pic>
          </p:grpSp>
          <p:sp>
            <p:nvSpPr>
              <p:cNvPr id="147" name="Rectangle 11">
                <a:extLst>
                  <a:ext uri="{FF2B5EF4-FFF2-40B4-BE49-F238E27FC236}">
                    <a16:creationId xmlns:a16="http://schemas.microsoft.com/office/drawing/2014/main" id="{39AB99FB-9D1B-2DC9-69E7-C63C33CC1439}"/>
                  </a:ext>
                </a:extLst>
              </p:cNvPr>
              <p:cNvSpPr>
                <a:spLocks noChangeArrowheads="1"/>
              </p:cNvSpPr>
              <p:nvPr/>
            </p:nvSpPr>
            <p:spPr bwMode="auto">
              <a:xfrm>
                <a:off x="694075" y="5136729"/>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p>
            </p:txBody>
          </p:sp>
        </p:grpSp>
      </p:grpSp>
      <p:grpSp>
        <p:nvGrpSpPr>
          <p:cNvPr id="150" name="Grupo 149">
            <a:extLst>
              <a:ext uri="{FF2B5EF4-FFF2-40B4-BE49-F238E27FC236}">
                <a16:creationId xmlns:a16="http://schemas.microsoft.com/office/drawing/2014/main" id="{C3A40557-B9C3-B762-D1D9-BF14C8FF5969}"/>
              </a:ext>
            </a:extLst>
          </p:cNvPr>
          <p:cNvGrpSpPr/>
          <p:nvPr/>
        </p:nvGrpSpPr>
        <p:grpSpPr>
          <a:xfrm>
            <a:off x="375003" y="6840371"/>
            <a:ext cx="6515971" cy="289375"/>
            <a:chOff x="375003" y="5843649"/>
            <a:chExt cx="6515971" cy="289375"/>
          </a:xfrm>
        </p:grpSpPr>
        <p:sp>
          <p:nvSpPr>
            <p:cNvPr id="151" name="Rectangle 11">
              <a:extLst>
                <a:ext uri="{FF2B5EF4-FFF2-40B4-BE49-F238E27FC236}">
                  <a16:creationId xmlns:a16="http://schemas.microsoft.com/office/drawing/2014/main" id="{D57A7F24-A2CC-769F-D28D-5F36E6FFD12F}"/>
                </a:ext>
              </a:extLst>
            </p:cNvPr>
            <p:cNvSpPr>
              <a:spLocks noChangeArrowheads="1"/>
            </p:cNvSpPr>
            <p:nvPr/>
          </p:nvSpPr>
          <p:spPr bwMode="auto">
            <a:xfrm>
              <a:off x="2714974" y="5843649"/>
              <a:ext cx="4176000" cy="2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MX" sz="900" dirty="0">
                  <a:solidFill>
                    <a:srgbClr val="3B3838"/>
                  </a:solidFill>
                  <a:latin typeface="Montserrat"/>
                  <a:ea typeface="Calibri" panose="020F0502020204030204" pitchFamily="34" charset="0"/>
                  <a:cs typeface="Times New Roman"/>
                </a:rPr>
                <a:t>Construyendo el caso para actuar contra el </a:t>
              </a:r>
              <a:r>
                <a:rPr lang="es-MX" sz="900" dirty="0" err="1">
                  <a:solidFill>
                    <a:srgbClr val="3B3838"/>
                  </a:solidFill>
                  <a:latin typeface="Montserrat"/>
                  <a:ea typeface="Calibri" panose="020F0502020204030204" pitchFamily="34" charset="0"/>
                  <a:cs typeface="Times New Roman"/>
                </a:rPr>
                <a:t>supercontaminante</a:t>
              </a:r>
              <a:r>
                <a:rPr lang="es-MX" sz="900" dirty="0">
                  <a:solidFill>
                    <a:srgbClr val="3B3838"/>
                  </a:solidFill>
                  <a:latin typeface="Montserrat"/>
                  <a:ea typeface="Calibri" panose="020F0502020204030204" pitchFamily="34" charset="0"/>
                  <a:cs typeface="Times New Roman"/>
                </a:rPr>
                <a:t> ozono troposférico</a:t>
              </a:r>
              <a:endParaRPr lang="es-ES" sz="900" dirty="0"/>
            </a:p>
          </p:txBody>
        </p:sp>
        <p:grpSp>
          <p:nvGrpSpPr>
            <p:cNvPr id="152" name="Grupo 151">
              <a:extLst>
                <a:ext uri="{FF2B5EF4-FFF2-40B4-BE49-F238E27FC236}">
                  <a16:creationId xmlns:a16="http://schemas.microsoft.com/office/drawing/2014/main" id="{E3638C8D-D3BB-5709-F518-FB084CA515FF}"/>
                </a:ext>
              </a:extLst>
            </p:cNvPr>
            <p:cNvGrpSpPr/>
            <p:nvPr/>
          </p:nvGrpSpPr>
          <p:grpSpPr>
            <a:xfrm>
              <a:off x="375003" y="5843649"/>
              <a:ext cx="1949752" cy="213360"/>
              <a:chOff x="375003" y="5852430"/>
              <a:chExt cx="1949752" cy="213360"/>
            </a:xfrm>
          </p:grpSpPr>
          <p:grpSp>
            <p:nvGrpSpPr>
              <p:cNvPr id="153" name="Grupo 152">
                <a:extLst>
                  <a:ext uri="{FF2B5EF4-FFF2-40B4-BE49-F238E27FC236}">
                    <a16:creationId xmlns:a16="http://schemas.microsoft.com/office/drawing/2014/main" id="{1374DD3D-76B4-9DAD-5476-77BF63E99D42}"/>
                  </a:ext>
                </a:extLst>
              </p:cNvPr>
              <p:cNvGrpSpPr/>
              <p:nvPr/>
            </p:nvGrpSpPr>
            <p:grpSpPr>
              <a:xfrm>
                <a:off x="375003" y="5852430"/>
                <a:ext cx="213360" cy="213360"/>
                <a:chOff x="448292" y="3451607"/>
                <a:chExt cx="213360" cy="213360"/>
              </a:xfrm>
            </p:grpSpPr>
            <p:sp>
              <p:nvSpPr>
                <p:cNvPr id="155" name="Elipse 154">
                  <a:extLst>
                    <a:ext uri="{FF2B5EF4-FFF2-40B4-BE49-F238E27FC236}">
                      <a16:creationId xmlns:a16="http://schemas.microsoft.com/office/drawing/2014/main" id="{6FD2CA59-C867-D861-1202-BE83A55E4FCA}"/>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56" name="Gráfico 155">
                  <a:extLst>
                    <a:ext uri="{FF2B5EF4-FFF2-40B4-BE49-F238E27FC236}">
                      <a16:creationId xmlns:a16="http://schemas.microsoft.com/office/drawing/2014/main" id="{A05045EC-DDE2-E582-165D-A6DEF96CBDD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73670" y="3500378"/>
                  <a:ext cx="166487" cy="115817"/>
                </a:xfrm>
                <a:prstGeom prst="rect">
                  <a:avLst/>
                </a:prstGeom>
              </p:spPr>
            </p:pic>
          </p:grpSp>
          <p:sp>
            <p:nvSpPr>
              <p:cNvPr id="154" name="Rectangle 11">
                <a:extLst>
                  <a:ext uri="{FF2B5EF4-FFF2-40B4-BE49-F238E27FC236}">
                    <a16:creationId xmlns:a16="http://schemas.microsoft.com/office/drawing/2014/main" id="{0951354C-4C8A-3960-68B1-5C44E81A10E5}"/>
                  </a:ext>
                </a:extLst>
              </p:cNvPr>
              <p:cNvSpPr>
                <a:spLocks noChangeArrowheads="1"/>
              </p:cNvSpPr>
              <p:nvPr/>
            </p:nvSpPr>
            <p:spPr bwMode="auto">
              <a:xfrm>
                <a:off x="694075" y="5888514"/>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grpSp>
        <p:nvGrpSpPr>
          <p:cNvPr id="157" name="Grupo 156">
            <a:extLst>
              <a:ext uri="{FF2B5EF4-FFF2-40B4-BE49-F238E27FC236}">
                <a16:creationId xmlns:a16="http://schemas.microsoft.com/office/drawing/2014/main" id="{996FD763-4DBE-5611-B623-D41B51E1A283}"/>
              </a:ext>
            </a:extLst>
          </p:cNvPr>
          <p:cNvGrpSpPr/>
          <p:nvPr/>
        </p:nvGrpSpPr>
        <p:grpSpPr>
          <a:xfrm>
            <a:off x="375003" y="6506042"/>
            <a:ext cx="6515971" cy="237757"/>
            <a:chOff x="375003" y="5510265"/>
            <a:chExt cx="6515971" cy="237757"/>
          </a:xfrm>
        </p:grpSpPr>
        <p:sp>
          <p:nvSpPr>
            <p:cNvPr id="158" name="Rectangle 21">
              <a:extLst>
                <a:ext uri="{FF2B5EF4-FFF2-40B4-BE49-F238E27FC236}">
                  <a16:creationId xmlns:a16="http://schemas.microsoft.com/office/drawing/2014/main" id="{75B024D6-9BFB-C671-C639-FCF09DAE58E6}"/>
                </a:ext>
              </a:extLst>
            </p:cNvPr>
            <p:cNvSpPr>
              <a:spLocks noChangeArrowheads="1"/>
            </p:cNvSpPr>
            <p:nvPr/>
          </p:nvSpPr>
          <p:spPr bwMode="auto">
            <a:xfrm>
              <a:off x="2714974" y="5510265"/>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cs typeface="Times New Roman"/>
                </a:rPr>
                <a:t>Octubre 2024, 6 meses</a:t>
              </a:r>
              <a:endParaRPr lang="es-ES" sz="900" dirty="0"/>
            </a:p>
          </p:txBody>
        </p:sp>
        <p:grpSp>
          <p:nvGrpSpPr>
            <p:cNvPr id="159" name="Grupo 158">
              <a:extLst>
                <a:ext uri="{FF2B5EF4-FFF2-40B4-BE49-F238E27FC236}">
                  <a16:creationId xmlns:a16="http://schemas.microsoft.com/office/drawing/2014/main" id="{9AB4BB5D-7034-AB3F-DE1B-5EEC9CB21168}"/>
                </a:ext>
              </a:extLst>
            </p:cNvPr>
            <p:cNvGrpSpPr/>
            <p:nvPr/>
          </p:nvGrpSpPr>
          <p:grpSpPr>
            <a:xfrm>
              <a:off x="375003" y="5522463"/>
              <a:ext cx="1949752" cy="213360"/>
              <a:chOff x="375003" y="5572088"/>
              <a:chExt cx="1949752" cy="213360"/>
            </a:xfrm>
          </p:grpSpPr>
          <p:grpSp>
            <p:nvGrpSpPr>
              <p:cNvPr id="160" name="Grupo 159">
                <a:extLst>
                  <a:ext uri="{FF2B5EF4-FFF2-40B4-BE49-F238E27FC236}">
                    <a16:creationId xmlns:a16="http://schemas.microsoft.com/office/drawing/2014/main" id="{8E89CA56-048E-082D-1263-831EE0EC1A03}"/>
                  </a:ext>
                </a:extLst>
              </p:cNvPr>
              <p:cNvGrpSpPr/>
              <p:nvPr/>
            </p:nvGrpSpPr>
            <p:grpSpPr>
              <a:xfrm>
                <a:off x="375003" y="5572088"/>
                <a:ext cx="213360" cy="213360"/>
                <a:chOff x="448292" y="3196185"/>
                <a:chExt cx="213360" cy="213360"/>
              </a:xfrm>
            </p:grpSpPr>
            <p:sp>
              <p:nvSpPr>
                <p:cNvPr id="162" name="Elipse 161">
                  <a:extLst>
                    <a:ext uri="{FF2B5EF4-FFF2-40B4-BE49-F238E27FC236}">
                      <a16:creationId xmlns:a16="http://schemas.microsoft.com/office/drawing/2014/main" id="{814A6836-6BCA-9CB2-0D27-7C10D4940325}"/>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63" name="Gráfico 162">
                  <a:extLst>
                    <a:ext uri="{FF2B5EF4-FFF2-40B4-BE49-F238E27FC236}">
                      <a16:creationId xmlns:a16="http://schemas.microsoft.com/office/drawing/2014/main" id="{8D1B2895-FE03-C1CA-497A-78C7EF008F8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427" y="3241709"/>
                  <a:ext cx="155156" cy="128172"/>
                </a:xfrm>
                <a:prstGeom prst="rect">
                  <a:avLst/>
                </a:prstGeom>
              </p:spPr>
            </p:pic>
          </p:grpSp>
          <p:sp>
            <p:nvSpPr>
              <p:cNvPr id="161" name="Rectangle 11">
                <a:extLst>
                  <a:ext uri="{FF2B5EF4-FFF2-40B4-BE49-F238E27FC236}">
                    <a16:creationId xmlns:a16="http://schemas.microsoft.com/office/drawing/2014/main" id="{116E1132-926A-EC73-434A-FFE70071B333}"/>
                  </a:ext>
                </a:extLst>
              </p:cNvPr>
              <p:cNvSpPr>
                <a:spLocks noChangeArrowheads="1"/>
              </p:cNvSpPr>
              <p:nvPr/>
            </p:nvSpPr>
            <p:spPr bwMode="auto">
              <a:xfrm>
                <a:off x="694075" y="5608909"/>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p>
            </p:txBody>
          </p:sp>
        </p:grpSp>
      </p:grpSp>
      <p:grpSp>
        <p:nvGrpSpPr>
          <p:cNvPr id="164" name="Grupo 163">
            <a:extLst>
              <a:ext uri="{FF2B5EF4-FFF2-40B4-BE49-F238E27FC236}">
                <a16:creationId xmlns:a16="http://schemas.microsoft.com/office/drawing/2014/main" id="{F26D3284-6E74-45D7-A72D-A68EE6D6F611}"/>
              </a:ext>
            </a:extLst>
          </p:cNvPr>
          <p:cNvGrpSpPr/>
          <p:nvPr/>
        </p:nvGrpSpPr>
        <p:grpSpPr>
          <a:xfrm>
            <a:off x="375003" y="8204995"/>
            <a:ext cx="6515971" cy="237757"/>
            <a:chOff x="375003" y="6985799"/>
            <a:chExt cx="6515971" cy="237757"/>
          </a:xfrm>
        </p:grpSpPr>
        <p:sp>
          <p:nvSpPr>
            <p:cNvPr id="165" name="Rectangle 21">
              <a:extLst>
                <a:ext uri="{FF2B5EF4-FFF2-40B4-BE49-F238E27FC236}">
                  <a16:creationId xmlns:a16="http://schemas.microsoft.com/office/drawing/2014/main" id="{74F1D447-72B1-CBF5-7B9D-540C975833AC}"/>
                </a:ext>
              </a:extLst>
            </p:cNvPr>
            <p:cNvSpPr>
              <a:spLocks noChangeArrowheads="1"/>
            </p:cNvSpPr>
            <p:nvPr/>
          </p:nvSpPr>
          <p:spPr bwMode="auto">
            <a:xfrm>
              <a:off x="2714974" y="6985799"/>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fi-FI" sz="900" dirty="0">
                  <a:solidFill>
                    <a:srgbClr val="3B3838"/>
                  </a:solidFill>
                  <a:latin typeface="Montserrat"/>
                  <a:ea typeface="Calibri"/>
                  <a:cs typeface="Times New Roman"/>
                </a:rPr>
                <a:t>Juliana Klakamp - </a:t>
              </a:r>
              <a:r>
                <a:rPr lang="fi-FI" sz="900" dirty="0">
                  <a:solidFill>
                    <a:srgbClr val="3B3838"/>
                  </a:solidFill>
                  <a:latin typeface="Montserrat"/>
                  <a:ea typeface="Calibri"/>
                  <a:cs typeface="Times New Roman"/>
                  <a:hlinkClick r:id="rId14"/>
                </a:rPr>
                <a:t>JKlakamp@cleanairinstitute.org</a:t>
              </a:r>
              <a:endParaRPr lang="es-ES" dirty="0">
                <a:ea typeface="Calibri"/>
              </a:endParaRPr>
            </a:p>
          </p:txBody>
        </p:sp>
        <p:grpSp>
          <p:nvGrpSpPr>
            <p:cNvPr id="166" name="Grupo 165">
              <a:extLst>
                <a:ext uri="{FF2B5EF4-FFF2-40B4-BE49-F238E27FC236}">
                  <a16:creationId xmlns:a16="http://schemas.microsoft.com/office/drawing/2014/main" id="{3A83464B-A37F-C99C-5D07-D47078FD9707}"/>
                </a:ext>
              </a:extLst>
            </p:cNvPr>
            <p:cNvGrpSpPr/>
            <p:nvPr/>
          </p:nvGrpSpPr>
          <p:grpSpPr>
            <a:xfrm>
              <a:off x="375003" y="6997997"/>
              <a:ext cx="213360" cy="213360"/>
              <a:chOff x="457709" y="5691197"/>
              <a:chExt cx="213360" cy="213360"/>
            </a:xfrm>
          </p:grpSpPr>
          <p:sp>
            <p:nvSpPr>
              <p:cNvPr id="168" name="Elipse 167">
                <a:extLst>
                  <a:ext uri="{FF2B5EF4-FFF2-40B4-BE49-F238E27FC236}">
                    <a16:creationId xmlns:a16="http://schemas.microsoft.com/office/drawing/2014/main" id="{841859B2-330E-3D27-DE97-AB66BD0B6790}"/>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69" name="Gráfico 168">
                <a:extLst>
                  <a:ext uri="{FF2B5EF4-FFF2-40B4-BE49-F238E27FC236}">
                    <a16:creationId xmlns:a16="http://schemas.microsoft.com/office/drawing/2014/main" id="{3D05220F-F17F-A7DF-F557-28B87A1331D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5728977"/>
                <a:ext cx="154635" cy="124380"/>
              </a:xfrm>
              <a:prstGeom prst="rect">
                <a:avLst/>
              </a:prstGeom>
            </p:spPr>
          </p:pic>
        </p:grpSp>
        <p:sp>
          <p:nvSpPr>
            <p:cNvPr id="167" name="Rectangle 11">
              <a:extLst>
                <a:ext uri="{FF2B5EF4-FFF2-40B4-BE49-F238E27FC236}">
                  <a16:creationId xmlns:a16="http://schemas.microsoft.com/office/drawing/2014/main" id="{84CECE47-51E1-6E09-B6CF-FE260B80E1F5}"/>
                </a:ext>
              </a:extLst>
            </p:cNvPr>
            <p:cNvSpPr>
              <a:spLocks noChangeArrowheads="1"/>
            </p:cNvSpPr>
            <p:nvPr/>
          </p:nvSpPr>
          <p:spPr bwMode="auto">
            <a:xfrm>
              <a:off x="694075" y="7034818"/>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Datos de contacto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nvGrpSpPr>
          <p:cNvPr id="170" name="Grupo 169">
            <a:extLst>
              <a:ext uri="{FF2B5EF4-FFF2-40B4-BE49-F238E27FC236}">
                <a16:creationId xmlns:a16="http://schemas.microsoft.com/office/drawing/2014/main" id="{2C400B17-01C3-71C3-5E8C-7BEAE17E1F05}"/>
              </a:ext>
            </a:extLst>
          </p:cNvPr>
          <p:cNvGrpSpPr/>
          <p:nvPr/>
        </p:nvGrpSpPr>
        <p:grpSpPr>
          <a:xfrm>
            <a:off x="375003" y="7226318"/>
            <a:ext cx="6515971" cy="882101"/>
            <a:chOff x="375003" y="6189355"/>
            <a:chExt cx="6515971" cy="882101"/>
          </a:xfrm>
        </p:grpSpPr>
        <p:sp>
          <p:nvSpPr>
            <p:cNvPr id="171" name="Rectangle 11">
              <a:extLst>
                <a:ext uri="{FF2B5EF4-FFF2-40B4-BE49-F238E27FC236}">
                  <a16:creationId xmlns:a16="http://schemas.microsoft.com/office/drawing/2014/main" id="{C4C7A2EE-0ACF-4B06-9B2B-262CAD0547E7}"/>
                </a:ext>
              </a:extLst>
            </p:cNvPr>
            <p:cNvSpPr>
              <a:spLocks noChangeArrowheads="1"/>
            </p:cNvSpPr>
            <p:nvPr/>
          </p:nvSpPr>
          <p:spPr bwMode="auto">
            <a:xfrm>
              <a:off x="2714974" y="6189355"/>
              <a:ext cx="4176000" cy="88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MX" sz="900" dirty="0">
                  <a:solidFill>
                    <a:srgbClr val="3B3838"/>
                  </a:solidFill>
                  <a:latin typeface="Montserrat"/>
                  <a:ea typeface="Calibri" panose="020F0502020204030204" pitchFamily="34" charset="0"/>
                  <a:cs typeface="Times New Roman"/>
                </a:rPr>
                <a:t>Estructurar los argumentos a favor de la reducción del ozono troposférico como parte de la agenda global de cambio climático, elaborar un reporte técnico y un documento de política para su divulgación en la COP29 para posicionar al O</a:t>
              </a:r>
              <a:r>
                <a:rPr lang="es-MX" sz="900" baseline="-25000" dirty="0">
                  <a:solidFill>
                    <a:srgbClr val="3B3838"/>
                  </a:solidFill>
                  <a:latin typeface="Montserrat"/>
                  <a:ea typeface="Calibri" panose="020F0502020204030204" pitchFamily="34" charset="0"/>
                  <a:cs typeface="Times New Roman"/>
                </a:rPr>
                <a:t>3</a:t>
              </a:r>
              <a:r>
                <a:rPr lang="es-MX" sz="900" dirty="0">
                  <a:solidFill>
                    <a:srgbClr val="3B3838"/>
                  </a:solidFill>
                  <a:latin typeface="Montserrat"/>
                  <a:ea typeface="Calibri" panose="020F0502020204030204" pitchFamily="34" charset="0"/>
                  <a:cs typeface="Times New Roman"/>
                </a:rPr>
                <a:t> en las agendas globales, construir un plan de trabajo y una red de actores para continuar con el trabajo alrededor del O</a:t>
              </a:r>
              <a:r>
                <a:rPr lang="es-MX" sz="900" baseline="-25000" dirty="0">
                  <a:solidFill>
                    <a:srgbClr val="3B3838"/>
                  </a:solidFill>
                  <a:latin typeface="Montserrat"/>
                  <a:ea typeface="Calibri" panose="020F0502020204030204" pitchFamily="34" charset="0"/>
                  <a:cs typeface="Times New Roman"/>
                </a:rPr>
                <a:t>3</a:t>
              </a:r>
              <a:r>
                <a:rPr lang="es-MX" sz="900" dirty="0">
                  <a:solidFill>
                    <a:srgbClr val="3B3838"/>
                  </a:solidFill>
                  <a:latin typeface="Montserrat"/>
                  <a:ea typeface="Calibri" panose="020F0502020204030204" pitchFamily="34" charset="0"/>
                  <a:cs typeface="Times New Roman"/>
                </a:rPr>
                <a:t> hasta la COP30.</a:t>
              </a:r>
              <a:endParaRPr lang="es-ES" sz="900" dirty="0"/>
            </a:p>
          </p:txBody>
        </p:sp>
        <p:grpSp>
          <p:nvGrpSpPr>
            <p:cNvPr id="172" name="Grupo 171">
              <a:extLst>
                <a:ext uri="{FF2B5EF4-FFF2-40B4-BE49-F238E27FC236}">
                  <a16:creationId xmlns:a16="http://schemas.microsoft.com/office/drawing/2014/main" id="{CB9612AB-50B1-AD05-5D4D-74CAC7CC2A1D}"/>
                </a:ext>
              </a:extLst>
            </p:cNvPr>
            <p:cNvGrpSpPr/>
            <p:nvPr/>
          </p:nvGrpSpPr>
          <p:grpSpPr>
            <a:xfrm>
              <a:off x="375003" y="6189355"/>
              <a:ext cx="1949752" cy="213360"/>
              <a:chOff x="375003" y="6276472"/>
              <a:chExt cx="1949752" cy="213360"/>
            </a:xfrm>
          </p:grpSpPr>
          <p:grpSp>
            <p:nvGrpSpPr>
              <p:cNvPr id="173" name="Grupo 172">
                <a:extLst>
                  <a:ext uri="{FF2B5EF4-FFF2-40B4-BE49-F238E27FC236}">
                    <a16:creationId xmlns:a16="http://schemas.microsoft.com/office/drawing/2014/main" id="{6944D1C7-F056-84B9-4DC8-04032B337446}"/>
                  </a:ext>
                </a:extLst>
              </p:cNvPr>
              <p:cNvGrpSpPr/>
              <p:nvPr/>
            </p:nvGrpSpPr>
            <p:grpSpPr>
              <a:xfrm>
                <a:off x="375003" y="6276472"/>
                <a:ext cx="213360" cy="213360"/>
                <a:chOff x="451761" y="4176809"/>
                <a:chExt cx="213360" cy="213360"/>
              </a:xfrm>
            </p:grpSpPr>
            <p:sp>
              <p:nvSpPr>
                <p:cNvPr id="175" name="Elipse 174">
                  <a:extLst>
                    <a:ext uri="{FF2B5EF4-FFF2-40B4-BE49-F238E27FC236}">
                      <a16:creationId xmlns:a16="http://schemas.microsoft.com/office/drawing/2014/main" id="{9DDE1822-04D8-8EE7-2803-2122313A31F9}"/>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76" name="Gráfico 175">
                  <a:extLst>
                    <a:ext uri="{FF2B5EF4-FFF2-40B4-BE49-F238E27FC236}">
                      <a16:creationId xmlns:a16="http://schemas.microsoft.com/office/drawing/2014/main" id="{EA8EDF55-91EF-1031-B116-AF1FC2EE9A9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91832" y="4210453"/>
                  <a:ext cx="139721" cy="146072"/>
                </a:xfrm>
                <a:prstGeom prst="rect">
                  <a:avLst/>
                </a:prstGeom>
              </p:spPr>
            </p:pic>
          </p:grpSp>
          <p:sp>
            <p:nvSpPr>
              <p:cNvPr id="174" name="Rectangle 11">
                <a:extLst>
                  <a:ext uri="{FF2B5EF4-FFF2-40B4-BE49-F238E27FC236}">
                    <a16:creationId xmlns:a16="http://schemas.microsoft.com/office/drawing/2014/main" id="{003DB181-86E9-67FA-4E9F-E2C6D3B57849}"/>
                  </a:ext>
                </a:extLst>
              </p:cNvPr>
              <p:cNvSpPr>
                <a:spLocks noChangeArrowheads="1"/>
              </p:cNvSpPr>
              <p:nvPr/>
            </p:nvSpPr>
            <p:spPr bwMode="auto">
              <a:xfrm>
                <a:off x="694075" y="6312556"/>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sp>
        <p:nvSpPr>
          <p:cNvPr id="177" name="Rectángulo 176">
            <a:extLst>
              <a:ext uri="{FF2B5EF4-FFF2-40B4-BE49-F238E27FC236}">
                <a16:creationId xmlns:a16="http://schemas.microsoft.com/office/drawing/2014/main" id="{73A5BE28-4FD4-695B-F06D-4E3A5542F5A5}"/>
              </a:ext>
            </a:extLst>
          </p:cNvPr>
          <p:cNvSpPr/>
          <p:nvPr/>
        </p:nvSpPr>
        <p:spPr>
          <a:xfrm>
            <a:off x="2425125" y="920213"/>
            <a:ext cx="46800" cy="2196000"/>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178" name="Grupo 177">
            <a:extLst>
              <a:ext uri="{FF2B5EF4-FFF2-40B4-BE49-F238E27FC236}">
                <a16:creationId xmlns:a16="http://schemas.microsoft.com/office/drawing/2014/main" id="{C373B85A-9CF1-6EED-00A0-EE120678C5C5}"/>
              </a:ext>
            </a:extLst>
          </p:cNvPr>
          <p:cNvGrpSpPr/>
          <p:nvPr/>
        </p:nvGrpSpPr>
        <p:grpSpPr>
          <a:xfrm>
            <a:off x="375003" y="918092"/>
            <a:ext cx="6515970" cy="213360"/>
            <a:chOff x="375003" y="3673641"/>
            <a:chExt cx="6515970" cy="213360"/>
          </a:xfrm>
        </p:grpSpPr>
        <p:sp>
          <p:nvSpPr>
            <p:cNvPr id="179" name="Rectangle 21">
              <a:extLst>
                <a:ext uri="{FF2B5EF4-FFF2-40B4-BE49-F238E27FC236}">
                  <a16:creationId xmlns:a16="http://schemas.microsoft.com/office/drawing/2014/main" id="{F5465126-8570-B15C-0687-2B3C59F357F2}"/>
                </a:ext>
              </a:extLst>
            </p:cNvPr>
            <p:cNvSpPr>
              <a:spLocks noChangeArrowheads="1"/>
            </p:cNvSpPr>
            <p:nvPr/>
          </p:nvSpPr>
          <p:spPr bwMode="auto">
            <a:xfrm>
              <a:off x="2714973" y="3703377"/>
              <a:ext cx="41760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ES" sz="1000" b="1" dirty="0">
                  <a:solidFill>
                    <a:srgbClr val="3B3838"/>
                  </a:solidFill>
                  <a:latin typeface="Montserrat"/>
                  <a:ea typeface="Calibri" panose="020F0502020204030204" pitchFamily="34" charset="0"/>
                  <a:cs typeface="Times New Roman"/>
                </a:rPr>
                <a:t>GIZ Colombia</a:t>
              </a:r>
              <a:endParaRPr lang="es-ES" sz="1000" dirty="0">
                <a:cs typeface="Calibri" panose="020F0502020204030204"/>
              </a:endParaRPr>
            </a:p>
          </p:txBody>
        </p:sp>
        <p:grpSp>
          <p:nvGrpSpPr>
            <p:cNvPr id="180" name="Grupo 179">
              <a:extLst>
                <a:ext uri="{FF2B5EF4-FFF2-40B4-BE49-F238E27FC236}">
                  <a16:creationId xmlns:a16="http://schemas.microsoft.com/office/drawing/2014/main" id="{7DB4974D-2A6E-EE23-E152-625BFBE1886A}"/>
                </a:ext>
              </a:extLst>
            </p:cNvPr>
            <p:cNvGrpSpPr/>
            <p:nvPr/>
          </p:nvGrpSpPr>
          <p:grpSpPr>
            <a:xfrm>
              <a:off x="375003" y="3673641"/>
              <a:ext cx="213360" cy="213360"/>
              <a:chOff x="441612" y="2938387"/>
              <a:chExt cx="213360" cy="213360"/>
            </a:xfrm>
          </p:grpSpPr>
          <p:sp>
            <p:nvSpPr>
              <p:cNvPr id="182" name="Elipse 181">
                <a:extLst>
                  <a:ext uri="{FF2B5EF4-FFF2-40B4-BE49-F238E27FC236}">
                    <a16:creationId xmlns:a16="http://schemas.microsoft.com/office/drawing/2014/main" id="{99FB04B1-F573-FE4A-6BCB-697D01D3B7B1}"/>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83" name="Gráfico 182">
                <a:extLst>
                  <a:ext uri="{FF2B5EF4-FFF2-40B4-BE49-F238E27FC236}">
                    <a16:creationId xmlns:a16="http://schemas.microsoft.com/office/drawing/2014/main" id="{C3F12F83-007B-02C6-5F31-A82983E743C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3670" y="2970041"/>
                <a:ext cx="152808" cy="151235"/>
              </a:xfrm>
              <a:prstGeom prst="rect">
                <a:avLst/>
              </a:prstGeom>
            </p:spPr>
          </p:pic>
        </p:grpSp>
        <p:sp>
          <p:nvSpPr>
            <p:cNvPr id="181" name="Rectangle 11">
              <a:extLst>
                <a:ext uri="{FF2B5EF4-FFF2-40B4-BE49-F238E27FC236}">
                  <a16:creationId xmlns:a16="http://schemas.microsoft.com/office/drawing/2014/main" id="{971E272A-BC46-04F2-EA33-29982F648692}"/>
                </a:ext>
              </a:extLst>
            </p:cNvPr>
            <p:cNvSpPr>
              <a:spLocks noChangeArrowheads="1"/>
            </p:cNvSpPr>
            <p:nvPr/>
          </p:nvSpPr>
          <p:spPr bwMode="auto">
            <a:xfrm>
              <a:off x="694075" y="3710462"/>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p>
          </p:txBody>
        </p:sp>
      </p:grpSp>
      <p:grpSp>
        <p:nvGrpSpPr>
          <p:cNvPr id="184" name="Grupo 183">
            <a:extLst>
              <a:ext uri="{FF2B5EF4-FFF2-40B4-BE49-F238E27FC236}">
                <a16:creationId xmlns:a16="http://schemas.microsoft.com/office/drawing/2014/main" id="{632FD4BE-F20A-07DF-4197-7C8D557D8F78}"/>
              </a:ext>
            </a:extLst>
          </p:cNvPr>
          <p:cNvGrpSpPr/>
          <p:nvPr/>
        </p:nvGrpSpPr>
        <p:grpSpPr>
          <a:xfrm>
            <a:off x="375003" y="1228024"/>
            <a:ext cx="6515970" cy="237757"/>
            <a:chOff x="375003" y="4007591"/>
            <a:chExt cx="6515970" cy="237757"/>
          </a:xfrm>
        </p:grpSpPr>
        <p:sp>
          <p:nvSpPr>
            <p:cNvPr id="185" name="Rectangle 21">
              <a:extLst>
                <a:ext uri="{FF2B5EF4-FFF2-40B4-BE49-F238E27FC236}">
                  <a16:creationId xmlns:a16="http://schemas.microsoft.com/office/drawing/2014/main" id="{0A3B2B3C-49FC-2FBA-504C-56CE83B9C580}"/>
                </a:ext>
              </a:extLst>
            </p:cNvPr>
            <p:cNvSpPr>
              <a:spLocks noChangeArrowheads="1"/>
            </p:cNvSpPr>
            <p:nvPr/>
          </p:nvSpPr>
          <p:spPr bwMode="auto">
            <a:xfrm>
              <a:off x="2714973" y="4007591"/>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cs typeface="Times New Roman"/>
                </a:rPr>
                <a:t>Diciembre 2024, 6 meses</a:t>
              </a:r>
              <a:endParaRPr lang="es-ES" dirty="0"/>
            </a:p>
          </p:txBody>
        </p:sp>
        <p:grpSp>
          <p:nvGrpSpPr>
            <p:cNvPr id="186" name="Grupo 185">
              <a:extLst>
                <a:ext uri="{FF2B5EF4-FFF2-40B4-BE49-F238E27FC236}">
                  <a16:creationId xmlns:a16="http://schemas.microsoft.com/office/drawing/2014/main" id="{C0AFE3EF-AF2C-D074-C5C7-6FB02A25B021}"/>
                </a:ext>
              </a:extLst>
            </p:cNvPr>
            <p:cNvGrpSpPr/>
            <p:nvPr/>
          </p:nvGrpSpPr>
          <p:grpSpPr>
            <a:xfrm>
              <a:off x="375003" y="4019789"/>
              <a:ext cx="213360" cy="213360"/>
              <a:chOff x="448292" y="3196185"/>
              <a:chExt cx="213360" cy="213360"/>
            </a:xfrm>
          </p:grpSpPr>
          <p:sp>
            <p:nvSpPr>
              <p:cNvPr id="188" name="Elipse 187">
                <a:extLst>
                  <a:ext uri="{FF2B5EF4-FFF2-40B4-BE49-F238E27FC236}">
                    <a16:creationId xmlns:a16="http://schemas.microsoft.com/office/drawing/2014/main" id="{AC83D551-1CE3-A9B9-3EB3-B766A6F64417}"/>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89" name="Gráfico 188">
                <a:extLst>
                  <a:ext uri="{FF2B5EF4-FFF2-40B4-BE49-F238E27FC236}">
                    <a16:creationId xmlns:a16="http://schemas.microsoft.com/office/drawing/2014/main" id="{90F37B51-53D1-5EC8-BAA8-AF012715E96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427" y="3241709"/>
                <a:ext cx="155156" cy="128172"/>
              </a:xfrm>
              <a:prstGeom prst="rect">
                <a:avLst/>
              </a:prstGeom>
            </p:spPr>
          </p:pic>
        </p:grpSp>
        <p:sp>
          <p:nvSpPr>
            <p:cNvPr id="187" name="Rectangle 11">
              <a:extLst>
                <a:ext uri="{FF2B5EF4-FFF2-40B4-BE49-F238E27FC236}">
                  <a16:creationId xmlns:a16="http://schemas.microsoft.com/office/drawing/2014/main" id="{C5E204E4-B833-F4A3-A4DF-5ECEA166AEB5}"/>
                </a:ext>
              </a:extLst>
            </p:cNvPr>
            <p:cNvSpPr>
              <a:spLocks noChangeArrowheads="1"/>
            </p:cNvSpPr>
            <p:nvPr/>
          </p:nvSpPr>
          <p:spPr bwMode="auto">
            <a:xfrm>
              <a:off x="694075" y="4056610"/>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p>
          </p:txBody>
        </p:sp>
      </p:grpSp>
      <p:grpSp>
        <p:nvGrpSpPr>
          <p:cNvPr id="190" name="Grupo 189">
            <a:extLst>
              <a:ext uri="{FF2B5EF4-FFF2-40B4-BE49-F238E27FC236}">
                <a16:creationId xmlns:a16="http://schemas.microsoft.com/office/drawing/2014/main" id="{7BF4943B-3A22-DA78-8675-ACFA0DEECD56}"/>
              </a:ext>
            </a:extLst>
          </p:cNvPr>
          <p:cNvGrpSpPr/>
          <p:nvPr/>
        </p:nvGrpSpPr>
        <p:grpSpPr>
          <a:xfrm>
            <a:off x="375003" y="1562353"/>
            <a:ext cx="6515970" cy="276999"/>
            <a:chOff x="375003" y="4300642"/>
            <a:chExt cx="6515970" cy="276999"/>
          </a:xfrm>
        </p:grpSpPr>
        <p:sp>
          <p:nvSpPr>
            <p:cNvPr id="191" name="Rectangle 11">
              <a:extLst>
                <a:ext uri="{FF2B5EF4-FFF2-40B4-BE49-F238E27FC236}">
                  <a16:creationId xmlns:a16="http://schemas.microsoft.com/office/drawing/2014/main" id="{17CC76A8-D090-6756-5F8A-B05FA4928F99}"/>
                </a:ext>
              </a:extLst>
            </p:cNvPr>
            <p:cNvSpPr>
              <a:spLocks noChangeArrowheads="1"/>
            </p:cNvSpPr>
            <p:nvPr/>
          </p:nvSpPr>
          <p:spPr bwMode="auto">
            <a:xfrm>
              <a:off x="2714973" y="4300642"/>
              <a:ext cx="41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MX" sz="900" dirty="0">
                  <a:solidFill>
                    <a:srgbClr val="3B3838"/>
                  </a:solidFill>
                  <a:latin typeface="Montserrat"/>
                  <a:ea typeface="Calibri" panose="020F0502020204030204" pitchFamily="34" charset="0"/>
                  <a:cs typeface="Times New Roman"/>
                </a:rPr>
                <a:t>Diseñar plan de fortalecimiento a las Cámaras de Comercio en la gestión de Cambio Climático, Biodiversidad y Género</a:t>
              </a:r>
              <a:endParaRPr lang="es-ES" sz="900" dirty="0">
                <a:cs typeface="Calibri" panose="020F0502020204030204"/>
              </a:endParaRPr>
            </a:p>
          </p:txBody>
        </p:sp>
        <p:grpSp>
          <p:nvGrpSpPr>
            <p:cNvPr id="192" name="Grupo 191">
              <a:extLst>
                <a:ext uri="{FF2B5EF4-FFF2-40B4-BE49-F238E27FC236}">
                  <a16:creationId xmlns:a16="http://schemas.microsoft.com/office/drawing/2014/main" id="{7022A111-3990-7494-3A6A-9CA2C56A8C8B}"/>
                </a:ext>
              </a:extLst>
            </p:cNvPr>
            <p:cNvGrpSpPr/>
            <p:nvPr/>
          </p:nvGrpSpPr>
          <p:grpSpPr>
            <a:xfrm>
              <a:off x="375003" y="4300642"/>
              <a:ext cx="1949752" cy="213360"/>
              <a:chOff x="375003" y="4300642"/>
              <a:chExt cx="1949752" cy="213360"/>
            </a:xfrm>
          </p:grpSpPr>
          <p:grpSp>
            <p:nvGrpSpPr>
              <p:cNvPr id="193" name="Grupo 192">
                <a:extLst>
                  <a:ext uri="{FF2B5EF4-FFF2-40B4-BE49-F238E27FC236}">
                    <a16:creationId xmlns:a16="http://schemas.microsoft.com/office/drawing/2014/main" id="{5AD030A9-0211-46F4-A968-454FB069B183}"/>
                  </a:ext>
                </a:extLst>
              </p:cNvPr>
              <p:cNvGrpSpPr/>
              <p:nvPr/>
            </p:nvGrpSpPr>
            <p:grpSpPr>
              <a:xfrm>
                <a:off x="375003" y="4300642"/>
                <a:ext cx="213360" cy="213360"/>
                <a:chOff x="448292" y="3451607"/>
                <a:chExt cx="213360" cy="213360"/>
              </a:xfrm>
            </p:grpSpPr>
            <p:sp>
              <p:nvSpPr>
                <p:cNvPr id="195" name="Elipse 194">
                  <a:extLst>
                    <a:ext uri="{FF2B5EF4-FFF2-40B4-BE49-F238E27FC236}">
                      <a16:creationId xmlns:a16="http://schemas.microsoft.com/office/drawing/2014/main" id="{495A63F1-63B1-6E8A-12EF-5B8A085ED057}"/>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96" name="Gráfico 195">
                  <a:extLst>
                    <a:ext uri="{FF2B5EF4-FFF2-40B4-BE49-F238E27FC236}">
                      <a16:creationId xmlns:a16="http://schemas.microsoft.com/office/drawing/2014/main" id="{917C43AA-633F-6105-808F-477DCC435CA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73670" y="3500378"/>
                  <a:ext cx="166487" cy="115817"/>
                </a:xfrm>
                <a:prstGeom prst="rect">
                  <a:avLst/>
                </a:prstGeom>
              </p:spPr>
            </p:pic>
          </p:grpSp>
          <p:sp>
            <p:nvSpPr>
              <p:cNvPr id="194" name="Rectangle 11">
                <a:extLst>
                  <a:ext uri="{FF2B5EF4-FFF2-40B4-BE49-F238E27FC236}">
                    <a16:creationId xmlns:a16="http://schemas.microsoft.com/office/drawing/2014/main" id="{32B51DC1-3DD2-0827-1C7D-454389CBA500}"/>
                  </a:ext>
                </a:extLst>
              </p:cNvPr>
              <p:cNvSpPr>
                <a:spLocks noChangeArrowheads="1"/>
              </p:cNvSpPr>
              <p:nvPr/>
            </p:nvSpPr>
            <p:spPr bwMode="auto">
              <a:xfrm>
                <a:off x="694075" y="4336726"/>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grpSp>
        <p:nvGrpSpPr>
          <p:cNvPr id="197" name="Grupo 196">
            <a:extLst>
              <a:ext uri="{FF2B5EF4-FFF2-40B4-BE49-F238E27FC236}">
                <a16:creationId xmlns:a16="http://schemas.microsoft.com/office/drawing/2014/main" id="{0888E3AF-65A8-38E6-BF19-442DA71D3302}"/>
              </a:ext>
            </a:extLst>
          </p:cNvPr>
          <p:cNvGrpSpPr/>
          <p:nvPr/>
        </p:nvGrpSpPr>
        <p:grpSpPr>
          <a:xfrm>
            <a:off x="375003" y="1935924"/>
            <a:ext cx="6515970" cy="1178464"/>
            <a:chOff x="375003" y="4350229"/>
            <a:chExt cx="6515970" cy="1178464"/>
          </a:xfrm>
        </p:grpSpPr>
        <p:sp>
          <p:nvSpPr>
            <p:cNvPr id="198" name="Rectangle 11">
              <a:extLst>
                <a:ext uri="{FF2B5EF4-FFF2-40B4-BE49-F238E27FC236}">
                  <a16:creationId xmlns:a16="http://schemas.microsoft.com/office/drawing/2014/main" id="{950D4406-CD50-D2F1-33B2-0F92ECC925C4}"/>
                </a:ext>
              </a:extLst>
            </p:cNvPr>
            <p:cNvSpPr>
              <a:spLocks noChangeArrowheads="1"/>
            </p:cNvSpPr>
            <p:nvPr/>
          </p:nvSpPr>
          <p:spPr bwMode="auto">
            <a:xfrm>
              <a:off x="2714973" y="4350229"/>
              <a:ext cx="4176000" cy="117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MX" sz="900" dirty="0">
                  <a:solidFill>
                    <a:srgbClr val="3B3838"/>
                  </a:solidFill>
                  <a:latin typeface="Montserrat"/>
                  <a:ea typeface="Calibri" panose="020F0502020204030204" pitchFamily="34" charset="0"/>
                  <a:cs typeface="Times New Roman"/>
                </a:rPr>
                <a:t>Diseñar un plan de fortalecimiento a las Cámaras de Comercio en la gestión de Cambio Climático, Biodiversidad y Género. El diseño del plan considera lecciones de experiencias nacionales e internacionales sobre fortalecimiento de capacidades, así como la forma en que las acciones de fortalecimiento de las Cámaras de Comercio integran las capacidades, herramientas y competencias para guiar a las empresas y actores estratégicos en su jurisdicción, y  necesidades de Cámaras de Comercio priorizadas.</a:t>
              </a:r>
              <a:endParaRPr lang="es-ES" dirty="0"/>
            </a:p>
          </p:txBody>
        </p:sp>
        <p:grpSp>
          <p:nvGrpSpPr>
            <p:cNvPr id="199" name="Grupo 198">
              <a:extLst>
                <a:ext uri="{FF2B5EF4-FFF2-40B4-BE49-F238E27FC236}">
                  <a16:creationId xmlns:a16="http://schemas.microsoft.com/office/drawing/2014/main" id="{490715E7-4051-A94F-180D-F87B11265235}"/>
                </a:ext>
              </a:extLst>
            </p:cNvPr>
            <p:cNvGrpSpPr/>
            <p:nvPr/>
          </p:nvGrpSpPr>
          <p:grpSpPr>
            <a:xfrm>
              <a:off x="375003" y="4498410"/>
              <a:ext cx="1949752" cy="213360"/>
              <a:chOff x="375003" y="4694465"/>
              <a:chExt cx="1949752" cy="213360"/>
            </a:xfrm>
          </p:grpSpPr>
          <p:grpSp>
            <p:nvGrpSpPr>
              <p:cNvPr id="200" name="Grupo 199">
                <a:extLst>
                  <a:ext uri="{FF2B5EF4-FFF2-40B4-BE49-F238E27FC236}">
                    <a16:creationId xmlns:a16="http://schemas.microsoft.com/office/drawing/2014/main" id="{CFD9478A-0138-6698-5AA3-E8F365A3E231}"/>
                  </a:ext>
                </a:extLst>
              </p:cNvPr>
              <p:cNvGrpSpPr/>
              <p:nvPr/>
            </p:nvGrpSpPr>
            <p:grpSpPr>
              <a:xfrm>
                <a:off x="375003" y="4694465"/>
                <a:ext cx="213360" cy="213360"/>
                <a:chOff x="451761" y="4176809"/>
                <a:chExt cx="213360" cy="213360"/>
              </a:xfrm>
            </p:grpSpPr>
            <p:sp>
              <p:nvSpPr>
                <p:cNvPr id="202" name="Elipse 201">
                  <a:extLst>
                    <a:ext uri="{FF2B5EF4-FFF2-40B4-BE49-F238E27FC236}">
                      <a16:creationId xmlns:a16="http://schemas.microsoft.com/office/drawing/2014/main" id="{4DBB6454-2664-01B6-67DA-C38D1120205D}"/>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03" name="Gráfico 202">
                  <a:extLst>
                    <a:ext uri="{FF2B5EF4-FFF2-40B4-BE49-F238E27FC236}">
                      <a16:creationId xmlns:a16="http://schemas.microsoft.com/office/drawing/2014/main" id="{EEABF3F4-2CE9-3721-B9D4-86DC2E0C6C4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91832" y="4210453"/>
                  <a:ext cx="139721" cy="146072"/>
                </a:xfrm>
                <a:prstGeom prst="rect">
                  <a:avLst/>
                </a:prstGeom>
              </p:spPr>
            </p:pic>
          </p:grpSp>
          <p:sp>
            <p:nvSpPr>
              <p:cNvPr id="201" name="Rectangle 11">
                <a:extLst>
                  <a:ext uri="{FF2B5EF4-FFF2-40B4-BE49-F238E27FC236}">
                    <a16:creationId xmlns:a16="http://schemas.microsoft.com/office/drawing/2014/main" id="{C56F6FEF-541E-3AC4-C9CF-53B03392A25B}"/>
                  </a:ext>
                </a:extLst>
              </p:cNvPr>
              <p:cNvSpPr>
                <a:spLocks noChangeArrowheads="1"/>
              </p:cNvSpPr>
              <p:nvPr/>
            </p:nvSpPr>
            <p:spPr bwMode="auto">
              <a:xfrm>
                <a:off x="694075" y="4730549"/>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grpSp>
        <p:nvGrpSpPr>
          <p:cNvPr id="204" name="Grupo 203">
            <a:extLst>
              <a:ext uri="{FF2B5EF4-FFF2-40B4-BE49-F238E27FC236}">
                <a16:creationId xmlns:a16="http://schemas.microsoft.com/office/drawing/2014/main" id="{2E93544D-7440-B2E3-F3FC-F68405E2126A}"/>
              </a:ext>
            </a:extLst>
          </p:cNvPr>
          <p:cNvGrpSpPr/>
          <p:nvPr/>
        </p:nvGrpSpPr>
        <p:grpSpPr>
          <a:xfrm>
            <a:off x="375003" y="3210960"/>
            <a:ext cx="6515970" cy="237757"/>
            <a:chOff x="375003" y="5332170"/>
            <a:chExt cx="6515970" cy="237757"/>
          </a:xfrm>
        </p:grpSpPr>
        <p:sp>
          <p:nvSpPr>
            <p:cNvPr id="205" name="Rectangle 21">
              <a:extLst>
                <a:ext uri="{FF2B5EF4-FFF2-40B4-BE49-F238E27FC236}">
                  <a16:creationId xmlns:a16="http://schemas.microsoft.com/office/drawing/2014/main" id="{869018ED-ED73-93ED-43AC-CE9A3C256680}"/>
                </a:ext>
              </a:extLst>
            </p:cNvPr>
            <p:cNvSpPr>
              <a:spLocks noChangeArrowheads="1"/>
            </p:cNvSpPr>
            <p:nvPr/>
          </p:nvSpPr>
          <p:spPr bwMode="auto">
            <a:xfrm>
              <a:off x="2714973" y="5332170"/>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it-IT" sz="900" dirty="0">
                  <a:solidFill>
                    <a:srgbClr val="3B3838"/>
                  </a:solidFill>
                  <a:latin typeface="Montserrat"/>
                  <a:ea typeface="Calibri"/>
                  <a:cs typeface="Times New Roman"/>
                </a:rPr>
                <a:t>Carolina Velez - </a:t>
              </a:r>
              <a:r>
                <a:rPr lang="it-IT" sz="900" dirty="0">
                  <a:solidFill>
                    <a:srgbClr val="3B3838"/>
                  </a:solidFill>
                  <a:latin typeface="Montserrat"/>
                  <a:ea typeface="Calibri"/>
                  <a:cs typeface="Times New Roman"/>
                  <a:hlinkClick r:id="rId15"/>
                </a:rPr>
                <a:t>maria.velez@giz.de</a:t>
              </a:r>
              <a:r>
                <a:rPr lang="it-IT" sz="900" dirty="0">
                  <a:solidFill>
                    <a:srgbClr val="3B3838"/>
                  </a:solidFill>
                  <a:latin typeface="Montserrat"/>
                  <a:ea typeface="Calibri"/>
                  <a:cs typeface="Times New Roman"/>
                </a:rPr>
                <a:t> </a:t>
              </a:r>
              <a:endParaRPr lang="es-ES" sz="900" dirty="0">
                <a:solidFill>
                  <a:srgbClr val="3B3838"/>
                </a:solidFill>
                <a:latin typeface="Montserrat"/>
                <a:ea typeface="Calibri"/>
                <a:cs typeface="Times New Roman"/>
              </a:endParaRPr>
            </a:p>
          </p:txBody>
        </p:sp>
        <p:grpSp>
          <p:nvGrpSpPr>
            <p:cNvPr id="206" name="Grupo 205">
              <a:extLst>
                <a:ext uri="{FF2B5EF4-FFF2-40B4-BE49-F238E27FC236}">
                  <a16:creationId xmlns:a16="http://schemas.microsoft.com/office/drawing/2014/main" id="{72AB6E00-A2DB-F24D-128B-3B89A757119F}"/>
                </a:ext>
              </a:extLst>
            </p:cNvPr>
            <p:cNvGrpSpPr/>
            <p:nvPr/>
          </p:nvGrpSpPr>
          <p:grpSpPr>
            <a:xfrm>
              <a:off x="375003" y="5344368"/>
              <a:ext cx="213360" cy="213360"/>
              <a:chOff x="457709" y="5691197"/>
              <a:chExt cx="213360" cy="213360"/>
            </a:xfrm>
          </p:grpSpPr>
          <p:sp>
            <p:nvSpPr>
              <p:cNvPr id="208" name="Elipse 207">
                <a:extLst>
                  <a:ext uri="{FF2B5EF4-FFF2-40B4-BE49-F238E27FC236}">
                    <a16:creationId xmlns:a16="http://schemas.microsoft.com/office/drawing/2014/main" id="{9610FEB1-CBAB-4FE6-33AB-8684C924C151}"/>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09" name="Gráfico 208">
                <a:extLst>
                  <a:ext uri="{FF2B5EF4-FFF2-40B4-BE49-F238E27FC236}">
                    <a16:creationId xmlns:a16="http://schemas.microsoft.com/office/drawing/2014/main" id="{3ED65C76-F938-D070-3BA7-58DC8950EAD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5728977"/>
                <a:ext cx="154635" cy="124380"/>
              </a:xfrm>
              <a:prstGeom prst="rect">
                <a:avLst/>
              </a:prstGeom>
            </p:spPr>
          </p:pic>
        </p:grpSp>
        <p:sp>
          <p:nvSpPr>
            <p:cNvPr id="207" name="Rectangle 11">
              <a:extLst>
                <a:ext uri="{FF2B5EF4-FFF2-40B4-BE49-F238E27FC236}">
                  <a16:creationId xmlns:a16="http://schemas.microsoft.com/office/drawing/2014/main" id="{84A4BC3A-71CC-8EA6-C277-9E0EC6BF4AEC}"/>
                </a:ext>
              </a:extLst>
            </p:cNvPr>
            <p:cNvSpPr>
              <a:spLocks noChangeArrowheads="1"/>
            </p:cNvSpPr>
            <p:nvPr/>
          </p:nvSpPr>
          <p:spPr bwMode="auto">
            <a:xfrm>
              <a:off x="694075" y="5381189"/>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Datos de contacto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701139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1E904-2884-589F-5111-65A2D93EABB8}"/>
            </a:ext>
          </a:extLst>
        </p:cNvPr>
        <p:cNvGrpSpPr/>
        <p:nvPr/>
      </p:nvGrpSpPr>
      <p:grpSpPr>
        <a:xfrm>
          <a:off x="0" y="0"/>
          <a:ext cx="0" cy="0"/>
          <a:chOff x="0" y="0"/>
          <a:chExt cx="0" cy="0"/>
        </a:xfrm>
      </p:grpSpPr>
      <p:cxnSp>
        <p:nvCxnSpPr>
          <p:cNvPr id="3" name="Connecteur droit 16">
            <a:extLst>
              <a:ext uri="{FF2B5EF4-FFF2-40B4-BE49-F238E27FC236}">
                <a16:creationId xmlns:a16="http://schemas.microsoft.com/office/drawing/2014/main" id="{EE3E814E-8FF0-A60D-95A8-17CB071E21FF}"/>
              </a:ext>
            </a:extLst>
          </p:cNvPr>
          <p:cNvCxnSpPr>
            <a:cxnSpLocks/>
          </p:cNvCxnSpPr>
          <p:nvPr/>
        </p:nvCxnSpPr>
        <p:spPr>
          <a:xfrm>
            <a:off x="593762" y="638279"/>
            <a:ext cx="5564944"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74" name="Rectángulo 73">
            <a:extLst>
              <a:ext uri="{FF2B5EF4-FFF2-40B4-BE49-F238E27FC236}">
                <a16:creationId xmlns:a16="http://schemas.microsoft.com/office/drawing/2014/main" id="{A13DFF06-A5D0-D658-111E-D0E2598C27ED}"/>
              </a:ext>
            </a:extLst>
          </p:cNvPr>
          <p:cNvSpPr/>
          <p:nvPr/>
        </p:nvSpPr>
        <p:spPr>
          <a:xfrm>
            <a:off x="2425125" y="3491041"/>
            <a:ext cx="46800" cy="2196000"/>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 name="Imagen 2" descr="Icono&#10;&#10;Descripción generada automáticamente">
            <a:extLst>
              <a:ext uri="{FF2B5EF4-FFF2-40B4-BE49-F238E27FC236}">
                <a16:creationId xmlns:a16="http://schemas.microsoft.com/office/drawing/2014/main" id="{759B9455-467A-91FD-01FD-4901F2CC0DA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126934" y="209174"/>
            <a:ext cx="588816" cy="579248"/>
          </a:xfrm>
          <a:prstGeom prst="rect">
            <a:avLst/>
          </a:prstGeom>
        </p:spPr>
      </p:pic>
      <p:sp>
        <p:nvSpPr>
          <p:cNvPr id="13" name="Rectángulo 12">
            <a:extLst>
              <a:ext uri="{FF2B5EF4-FFF2-40B4-BE49-F238E27FC236}">
                <a16:creationId xmlns:a16="http://schemas.microsoft.com/office/drawing/2014/main" id="{9240FBAA-1DED-1105-6907-9B2ED608C115}"/>
              </a:ext>
            </a:extLst>
          </p:cNvPr>
          <p:cNvSpPr/>
          <p:nvPr/>
        </p:nvSpPr>
        <p:spPr>
          <a:xfrm>
            <a:off x="2413554" y="6049429"/>
            <a:ext cx="46800" cy="2484000"/>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44" name="Rectángulo 43">
            <a:extLst>
              <a:ext uri="{FF2B5EF4-FFF2-40B4-BE49-F238E27FC236}">
                <a16:creationId xmlns:a16="http://schemas.microsoft.com/office/drawing/2014/main" id="{E42BE5AF-6A4F-A709-A286-260769E6E13E}"/>
              </a:ext>
            </a:extLst>
          </p:cNvPr>
          <p:cNvSpPr/>
          <p:nvPr/>
        </p:nvSpPr>
        <p:spPr>
          <a:xfrm flipH="1">
            <a:off x="2430021" y="1079262"/>
            <a:ext cx="46800" cy="2052000"/>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7" name="Grupo 46">
            <a:extLst>
              <a:ext uri="{FF2B5EF4-FFF2-40B4-BE49-F238E27FC236}">
                <a16:creationId xmlns:a16="http://schemas.microsoft.com/office/drawing/2014/main" id="{208680F4-FDD4-55B3-E5A2-3F6B65FFC962}"/>
              </a:ext>
            </a:extLst>
          </p:cNvPr>
          <p:cNvGrpSpPr/>
          <p:nvPr/>
        </p:nvGrpSpPr>
        <p:grpSpPr>
          <a:xfrm>
            <a:off x="375003" y="1076629"/>
            <a:ext cx="6515970" cy="213360"/>
            <a:chOff x="375003" y="953526"/>
            <a:chExt cx="6515970" cy="213360"/>
          </a:xfrm>
        </p:grpSpPr>
        <p:sp>
          <p:nvSpPr>
            <p:cNvPr id="43" name="Rectangle 21">
              <a:extLst>
                <a:ext uri="{FF2B5EF4-FFF2-40B4-BE49-F238E27FC236}">
                  <a16:creationId xmlns:a16="http://schemas.microsoft.com/office/drawing/2014/main" id="{21B7BD78-8A0A-89A2-2BE6-EF5F07900F46}"/>
                </a:ext>
              </a:extLst>
            </p:cNvPr>
            <p:cNvSpPr>
              <a:spLocks noChangeArrowheads="1"/>
            </p:cNvSpPr>
            <p:nvPr/>
          </p:nvSpPr>
          <p:spPr bwMode="auto">
            <a:xfrm>
              <a:off x="2714973" y="983262"/>
              <a:ext cx="41760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ES" sz="1000" b="1" dirty="0" err="1">
                  <a:solidFill>
                    <a:srgbClr val="3B3838"/>
                  </a:solidFill>
                  <a:latin typeface="Montserrat"/>
                  <a:ea typeface="Calibri" panose="020F0502020204030204" pitchFamily="34" charset="0"/>
                  <a:cs typeface="Times New Roman"/>
                </a:rPr>
                <a:t>The</a:t>
              </a:r>
              <a:r>
                <a:rPr lang="es-ES" sz="1000" b="1" dirty="0">
                  <a:solidFill>
                    <a:srgbClr val="3B3838"/>
                  </a:solidFill>
                  <a:latin typeface="Montserrat"/>
                  <a:ea typeface="Calibri" panose="020F0502020204030204" pitchFamily="34" charset="0"/>
                  <a:cs typeface="Times New Roman"/>
                </a:rPr>
                <a:t> Gold Standard </a:t>
              </a:r>
              <a:r>
                <a:rPr lang="es-ES" sz="1000" b="1" dirty="0" err="1">
                  <a:solidFill>
                    <a:srgbClr val="3B3838"/>
                  </a:solidFill>
                  <a:latin typeface="Montserrat"/>
                  <a:ea typeface="Calibri" panose="020F0502020204030204" pitchFamily="34" charset="0"/>
                  <a:cs typeface="Times New Roman"/>
                </a:rPr>
                <a:t>Foundation</a:t>
              </a:r>
              <a:endParaRPr lang="es-ES" dirty="0">
                <a:cs typeface="Calibri" panose="020F0502020204030204"/>
              </a:endParaRPr>
            </a:p>
          </p:txBody>
        </p:sp>
        <p:grpSp>
          <p:nvGrpSpPr>
            <p:cNvPr id="46" name="Grupo 45">
              <a:extLst>
                <a:ext uri="{FF2B5EF4-FFF2-40B4-BE49-F238E27FC236}">
                  <a16:creationId xmlns:a16="http://schemas.microsoft.com/office/drawing/2014/main" id="{A2A79BAB-2BAD-F987-B8CB-19C76B4D223F}"/>
                </a:ext>
              </a:extLst>
            </p:cNvPr>
            <p:cNvGrpSpPr/>
            <p:nvPr/>
          </p:nvGrpSpPr>
          <p:grpSpPr>
            <a:xfrm>
              <a:off x="375003" y="953526"/>
              <a:ext cx="1949752" cy="213360"/>
              <a:chOff x="375003" y="928628"/>
              <a:chExt cx="1949752" cy="213360"/>
            </a:xfrm>
          </p:grpSpPr>
          <p:grpSp>
            <p:nvGrpSpPr>
              <p:cNvPr id="111" name="Grupo 110">
                <a:extLst>
                  <a:ext uri="{FF2B5EF4-FFF2-40B4-BE49-F238E27FC236}">
                    <a16:creationId xmlns:a16="http://schemas.microsoft.com/office/drawing/2014/main" id="{C07E3350-20C5-DB35-C878-A2FA3F0C6134}"/>
                  </a:ext>
                </a:extLst>
              </p:cNvPr>
              <p:cNvGrpSpPr/>
              <p:nvPr/>
            </p:nvGrpSpPr>
            <p:grpSpPr>
              <a:xfrm>
                <a:off x="375003" y="928628"/>
                <a:ext cx="213360" cy="213360"/>
                <a:chOff x="457709" y="6309719"/>
                <a:chExt cx="213360" cy="213360"/>
              </a:xfrm>
            </p:grpSpPr>
            <p:sp>
              <p:nvSpPr>
                <p:cNvPr id="112" name="Elipse 111">
                  <a:extLst>
                    <a:ext uri="{FF2B5EF4-FFF2-40B4-BE49-F238E27FC236}">
                      <a16:creationId xmlns:a16="http://schemas.microsoft.com/office/drawing/2014/main" id="{BDBA06E8-0B59-2C55-0D46-9ED41510043C}"/>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3" name="Gráfico 112">
                  <a:extLst>
                    <a:ext uri="{FF2B5EF4-FFF2-40B4-BE49-F238E27FC236}">
                      <a16:creationId xmlns:a16="http://schemas.microsoft.com/office/drawing/2014/main" id="{2138A4A1-0CEB-7CC1-D274-2520468000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9645" y="6339995"/>
                  <a:ext cx="152808" cy="152808"/>
                </a:xfrm>
                <a:prstGeom prst="rect">
                  <a:avLst/>
                </a:prstGeom>
              </p:spPr>
            </p:pic>
          </p:grpSp>
          <p:sp>
            <p:nvSpPr>
              <p:cNvPr id="16" name="Rectangle 11">
                <a:extLst>
                  <a:ext uri="{FF2B5EF4-FFF2-40B4-BE49-F238E27FC236}">
                    <a16:creationId xmlns:a16="http://schemas.microsoft.com/office/drawing/2014/main" id="{62AE0685-0D6F-AD4F-C684-BFDAD6A6EA1D}"/>
                  </a:ext>
                </a:extLst>
              </p:cNvPr>
              <p:cNvSpPr>
                <a:spLocks noChangeArrowheads="1"/>
              </p:cNvSpPr>
              <p:nvPr/>
            </p:nvSpPr>
            <p:spPr bwMode="auto">
              <a:xfrm>
                <a:off x="694075" y="965449"/>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p>
            </p:txBody>
          </p:sp>
        </p:grpSp>
      </p:grpSp>
      <p:grpSp>
        <p:nvGrpSpPr>
          <p:cNvPr id="49" name="Grupo 48">
            <a:extLst>
              <a:ext uri="{FF2B5EF4-FFF2-40B4-BE49-F238E27FC236}">
                <a16:creationId xmlns:a16="http://schemas.microsoft.com/office/drawing/2014/main" id="{82AFEE9E-538D-2951-86E5-026BA35E75A4}"/>
              </a:ext>
            </a:extLst>
          </p:cNvPr>
          <p:cNvGrpSpPr/>
          <p:nvPr/>
        </p:nvGrpSpPr>
        <p:grpSpPr>
          <a:xfrm>
            <a:off x="375003" y="1396969"/>
            <a:ext cx="6515970" cy="237757"/>
            <a:chOff x="375003" y="1202700"/>
            <a:chExt cx="6515970" cy="237757"/>
          </a:xfrm>
        </p:grpSpPr>
        <p:sp>
          <p:nvSpPr>
            <p:cNvPr id="40" name="Rectangle 21">
              <a:extLst>
                <a:ext uri="{FF2B5EF4-FFF2-40B4-BE49-F238E27FC236}">
                  <a16:creationId xmlns:a16="http://schemas.microsoft.com/office/drawing/2014/main" id="{3794DEC4-AF40-02F5-35C7-FBFE731C9AD9}"/>
                </a:ext>
              </a:extLst>
            </p:cNvPr>
            <p:cNvSpPr>
              <a:spLocks noChangeArrowheads="1"/>
            </p:cNvSpPr>
            <p:nvPr/>
          </p:nvSpPr>
          <p:spPr bwMode="auto">
            <a:xfrm>
              <a:off x="2714973" y="1202700"/>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cs typeface="Times New Roman"/>
                </a:rPr>
                <a:t>Septiembre 2024, 9 meses</a:t>
              </a:r>
              <a:endParaRPr lang="es-ES" dirty="0"/>
            </a:p>
          </p:txBody>
        </p:sp>
        <p:grpSp>
          <p:nvGrpSpPr>
            <p:cNvPr id="48" name="Grupo 47">
              <a:extLst>
                <a:ext uri="{FF2B5EF4-FFF2-40B4-BE49-F238E27FC236}">
                  <a16:creationId xmlns:a16="http://schemas.microsoft.com/office/drawing/2014/main" id="{2A76C478-C9D1-41AE-0A20-A734EC00BA77}"/>
                </a:ext>
              </a:extLst>
            </p:cNvPr>
            <p:cNvGrpSpPr/>
            <p:nvPr/>
          </p:nvGrpSpPr>
          <p:grpSpPr>
            <a:xfrm>
              <a:off x="375003" y="1214898"/>
              <a:ext cx="1949752" cy="213360"/>
              <a:chOff x="375003" y="1181961"/>
              <a:chExt cx="1949752" cy="213360"/>
            </a:xfrm>
          </p:grpSpPr>
          <p:grpSp>
            <p:nvGrpSpPr>
              <p:cNvPr id="108" name="Grupo 107">
                <a:extLst>
                  <a:ext uri="{FF2B5EF4-FFF2-40B4-BE49-F238E27FC236}">
                    <a16:creationId xmlns:a16="http://schemas.microsoft.com/office/drawing/2014/main" id="{679C559C-8DF6-8175-B240-F22582ABE874}"/>
                  </a:ext>
                </a:extLst>
              </p:cNvPr>
              <p:cNvGrpSpPr/>
              <p:nvPr/>
            </p:nvGrpSpPr>
            <p:grpSpPr>
              <a:xfrm>
                <a:off x="375003" y="1181961"/>
                <a:ext cx="213360" cy="213360"/>
                <a:chOff x="455013" y="6565141"/>
                <a:chExt cx="213360" cy="213360"/>
              </a:xfrm>
            </p:grpSpPr>
            <p:sp>
              <p:nvSpPr>
                <p:cNvPr id="109" name="Elipse 108">
                  <a:extLst>
                    <a:ext uri="{FF2B5EF4-FFF2-40B4-BE49-F238E27FC236}">
                      <a16:creationId xmlns:a16="http://schemas.microsoft.com/office/drawing/2014/main" id="{B9A0D064-D471-C2E5-7F99-59FC3341F29D}"/>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0" name="Gráfico 109">
                  <a:extLst>
                    <a:ext uri="{FF2B5EF4-FFF2-40B4-BE49-F238E27FC236}">
                      <a16:creationId xmlns:a16="http://schemas.microsoft.com/office/drawing/2014/main" id="{837EF71F-1CBB-495F-E142-8B8C4A676AD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5001" y="6612603"/>
                  <a:ext cx="155156" cy="128172"/>
                </a:xfrm>
                <a:prstGeom prst="rect">
                  <a:avLst/>
                </a:prstGeom>
              </p:spPr>
            </p:pic>
          </p:grpSp>
          <p:sp>
            <p:nvSpPr>
              <p:cNvPr id="17" name="Rectangle 11">
                <a:extLst>
                  <a:ext uri="{FF2B5EF4-FFF2-40B4-BE49-F238E27FC236}">
                    <a16:creationId xmlns:a16="http://schemas.microsoft.com/office/drawing/2014/main" id="{A0868B3B-FDFD-0BF4-B743-17371DA4FAE1}"/>
                  </a:ext>
                </a:extLst>
              </p:cNvPr>
              <p:cNvSpPr>
                <a:spLocks noChangeArrowheads="1"/>
              </p:cNvSpPr>
              <p:nvPr/>
            </p:nvSpPr>
            <p:spPr bwMode="auto">
              <a:xfrm>
                <a:off x="694075" y="1218782"/>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p>
            </p:txBody>
          </p:sp>
        </p:grpSp>
      </p:grpSp>
      <p:grpSp>
        <p:nvGrpSpPr>
          <p:cNvPr id="51" name="Grupo 50">
            <a:extLst>
              <a:ext uri="{FF2B5EF4-FFF2-40B4-BE49-F238E27FC236}">
                <a16:creationId xmlns:a16="http://schemas.microsoft.com/office/drawing/2014/main" id="{DA60AFD9-E125-BD55-75DD-AD921AA6C15F}"/>
              </a:ext>
            </a:extLst>
          </p:cNvPr>
          <p:cNvGrpSpPr/>
          <p:nvPr/>
        </p:nvGrpSpPr>
        <p:grpSpPr>
          <a:xfrm>
            <a:off x="375003" y="1741706"/>
            <a:ext cx="6515970" cy="289375"/>
            <a:chOff x="375003" y="1435294"/>
            <a:chExt cx="6515970" cy="289375"/>
          </a:xfrm>
        </p:grpSpPr>
        <p:sp>
          <p:nvSpPr>
            <p:cNvPr id="38" name="Rectangle 11">
              <a:extLst>
                <a:ext uri="{FF2B5EF4-FFF2-40B4-BE49-F238E27FC236}">
                  <a16:creationId xmlns:a16="http://schemas.microsoft.com/office/drawing/2014/main" id="{4570A3A5-761D-E9E3-5456-1234BC046B73}"/>
                </a:ext>
              </a:extLst>
            </p:cNvPr>
            <p:cNvSpPr>
              <a:spLocks noChangeArrowheads="1"/>
            </p:cNvSpPr>
            <p:nvPr/>
          </p:nvSpPr>
          <p:spPr bwMode="auto">
            <a:xfrm>
              <a:off x="2714973" y="1435294"/>
              <a:ext cx="4176000" cy="2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MX" sz="900" dirty="0">
                  <a:solidFill>
                    <a:srgbClr val="3B3838"/>
                  </a:solidFill>
                  <a:latin typeface="Montserrat"/>
                  <a:ea typeface="Calibri" panose="020F0502020204030204" pitchFamily="34" charset="0"/>
                  <a:cs typeface="Times New Roman"/>
                </a:rPr>
                <a:t>Consultoría para implementar un proyecto piloto sobre taxonomías comunes y gobernanza en Ecuador</a:t>
              </a:r>
              <a:endParaRPr lang="es-ES" dirty="0"/>
            </a:p>
          </p:txBody>
        </p:sp>
        <p:grpSp>
          <p:nvGrpSpPr>
            <p:cNvPr id="50" name="Grupo 49">
              <a:extLst>
                <a:ext uri="{FF2B5EF4-FFF2-40B4-BE49-F238E27FC236}">
                  <a16:creationId xmlns:a16="http://schemas.microsoft.com/office/drawing/2014/main" id="{2E113D77-81DD-B827-2719-CFE041952D39}"/>
                </a:ext>
              </a:extLst>
            </p:cNvPr>
            <p:cNvGrpSpPr/>
            <p:nvPr/>
          </p:nvGrpSpPr>
          <p:grpSpPr>
            <a:xfrm>
              <a:off x="375003" y="1435294"/>
              <a:ext cx="1949752" cy="213360"/>
              <a:chOff x="375003" y="1435294"/>
              <a:chExt cx="1949752" cy="213360"/>
            </a:xfrm>
          </p:grpSpPr>
          <p:grpSp>
            <p:nvGrpSpPr>
              <p:cNvPr id="105" name="Grupo 104">
                <a:extLst>
                  <a:ext uri="{FF2B5EF4-FFF2-40B4-BE49-F238E27FC236}">
                    <a16:creationId xmlns:a16="http://schemas.microsoft.com/office/drawing/2014/main" id="{748E581B-AC2E-220C-0981-87415DE6545E}"/>
                  </a:ext>
                </a:extLst>
              </p:cNvPr>
              <p:cNvGrpSpPr/>
              <p:nvPr/>
            </p:nvGrpSpPr>
            <p:grpSpPr>
              <a:xfrm>
                <a:off x="375003" y="1435294"/>
                <a:ext cx="213360" cy="213360"/>
                <a:chOff x="455013" y="6820563"/>
                <a:chExt cx="213360" cy="213360"/>
              </a:xfrm>
            </p:grpSpPr>
            <p:sp>
              <p:nvSpPr>
                <p:cNvPr id="106" name="Elipse 105">
                  <a:extLst>
                    <a:ext uri="{FF2B5EF4-FFF2-40B4-BE49-F238E27FC236}">
                      <a16:creationId xmlns:a16="http://schemas.microsoft.com/office/drawing/2014/main" id="{DF877BFC-340A-AEAA-1B8F-D38A4CAC81C2}"/>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7" name="Gráfico 106">
                  <a:extLst>
                    <a:ext uri="{FF2B5EF4-FFF2-40B4-BE49-F238E27FC236}">
                      <a16:creationId xmlns:a16="http://schemas.microsoft.com/office/drawing/2014/main" id="{0B5FB8A1-5F8A-777A-61C6-93D16CF2F68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9346" y="6869833"/>
                  <a:ext cx="166487" cy="115817"/>
                </a:xfrm>
                <a:prstGeom prst="rect">
                  <a:avLst/>
                </a:prstGeom>
              </p:spPr>
            </p:pic>
          </p:grpSp>
          <p:sp>
            <p:nvSpPr>
              <p:cNvPr id="18" name="Rectangle 11">
                <a:extLst>
                  <a:ext uri="{FF2B5EF4-FFF2-40B4-BE49-F238E27FC236}">
                    <a16:creationId xmlns:a16="http://schemas.microsoft.com/office/drawing/2014/main" id="{65215AC2-AAD6-766C-88A0-C6FA98D0440A}"/>
                  </a:ext>
                </a:extLst>
              </p:cNvPr>
              <p:cNvSpPr>
                <a:spLocks noChangeArrowheads="1"/>
              </p:cNvSpPr>
              <p:nvPr/>
            </p:nvSpPr>
            <p:spPr bwMode="auto">
              <a:xfrm>
                <a:off x="694075" y="1471378"/>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grpSp>
      <p:grpSp>
        <p:nvGrpSpPr>
          <p:cNvPr id="53" name="Grupo 52">
            <a:extLst>
              <a:ext uri="{FF2B5EF4-FFF2-40B4-BE49-F238E27FC236}">
                <a16:creationId xmlns:a16="http://schemas.microsoft.com/office/drawing/2014/main" id="{F4E4F9ED-9989-0991-6F81-DCAF7FFF6355}"/>
              </a:ext>
            </a:extLst>
          </p:cNvPr>
          <p:cNvGrpSpPr/>
          <p:nvPr/>
        </p:nvGrpSpPr>
        <p:grpSpPr>
          <a:xfrm>
            <a:off x="375003" y="2138061"/>
            <a:ext cx="6515970" cy="585738"/>
            <a:chOff x="375003" y="1926990"/>
            <a:chExt cx="6515970" cy="585738"/>
          </a:xfrm>
        </p:grpSpPr>
        <p:sp>
          <p:nvSpPr>
            <p:cNvPr id="41" name="Rectangle 11">
              <a:extLst>
                <a:ext uri="{FF2B5EF4-FFF2-40B4-BE49-F238E27FC236}">
                  <a16:creationId xmlns:a16="http://schemas.microsoft.com/office/drawing/2014/main" id="{75D5F339-7535-99E3-CA06-21D27CFAC9E8}"/>
                </a:ext>
              </a:extLst>
            </p:cNvPr>
            <p:cNvSpPr>
              <a:spLocks noChangeArrowheads="1"/>
            </p:cNvSpPr>
            <p:nvPr/>
          </p:nvSpPr>
          <p:spPr bwMode="auto">
            <a:xfrm>
              <a:off x="2714973" y="1926990"/>
              <a:ext cx="4176000" cy="5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MX" sz="900" dirty="0">
                  <a:solidFill>
                    <a:srgbClr val="3B3838"/>
                  </a:solidFill>
                  <a:latin typeface="Montserrat"/>
                  <a:ea typeface="Calibri" panose="020F0502020204030204" pitchFamily="34" charset="0"/>
                  <a:cs typeface="Times New Roman"/>
                </a:rPr>
                <a:t>Apoyar a Ecuador en el proceso de alistamiento para la generación de su taxonomía climática y la hoja de ruta para su desarrollo. Lo anterior, considerando buenas prácticas y lecciones aprendidas de los países de la Alianza Pacífico que ya han avanzado en estos temas.</a:t>
              </a:r>
              <a:endParaRPr lang="es-ES" dirty="0"/>
            </a:p>
          </p:txBody>
        </p:sp>
        <p:grpSp>
          <p:nvGrpSpPr>
            <p:cNvPr id="52" name="Grupo 51">
              <a:extLst>
                <a:ext uri="{FF2B5EF4-FFF2-40B4-BE49-F238E27FC236}">
                  <a16:creationId xmlns:a16="http://schemas.microsoft.com/office/drawing/2014/main" id="{A358C660-44C2-F72F-7E24-3421B781A4D2}"/>
                </a:ext>
              </a:extLst>
            </p:cNvPr>
            <p:cNvGrpSpPr/>
            <p:nvPr/>
          </p:nvGrpSpPr>
          <p:grpSpPr>
            <a:xfrm>
              <a:off x="375003" y="1926990"/>
              <a:ext cx="1949752" cy="213360"/>
              <a:chOff x="375003" y="1926990"/>
              <a:chExt cx="1949752" cy="213360"/>
            </a:xfrm>
          </p:grpSpPr>
          <p:grpSp>
            <p:nvGrpSpPr>
              <p:cNvPr id="114" name="Grupo 113">
                <a:extLst>
                  <a:ext uri="{FF2B5EF4-FFF2-40B4-BE49-F238E27FC236}">
                    <a16:creationId xmlns:a16="http://schemas.microsoft.com/office/drawing/2014/main" id="{035BF07A-9EEC-8597-86F8-80F506E9072A}"/>
                  </a:ext>
                </a:extLst>
              </p:cNvPr>
              <p:cNvGrpSpPr/>
              <p:nvPr/>
            </p:nvGrpSpPr>
            <p:grpSpPr>
              <a:xfrm>
                <a:off x="375003" y="1926990"/>
                <a:ext cx="213360" cy="213360"/>
                <a:chOff x="445596" y="7332405"/>
                <a:chExt cx="213360" cy="213360"/>
              </a:xfrm>
            </p:grpSpPr>
            <p:sp>
              <p:nvSpPr>
                <p:cNvPr id="115" name="Elipse 114">
                  <a:extLst>
                    <a:ext uri="{FF2B5EF4-FFF2-40B4-BE49-F238E27FC236}">
                      <a16:creationId xmlns:a16="http://schemas.microsoft.com/office/drawing/2014/main" id="{FB905146-FFC9-B760-D4DD-176CCAD96A06}"/>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6" name="Gráfico 115">
                  <a:extLst>
                    <a:ext uri="{FF2B5EF4-FFF2-40B4-BE49-F238E27FC236}">
                      <a16:creationId xmlns:a16="http://schemas.microsoft.com/office/drawing/2014/main" id="{4340941A-2851-5545-5270-5BE03146070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8127" y="7365743"/>
                  <a:ext cx="139721" cy="146072"/>
                </a:xfrm>
                <a:prstGeom prst="rect">
                  <a:avLst/>
                </a:prstGeom>
              </p:spPr>
            </p:pic>
          </p:grpSp>
          <p:sp>
            <p:nvSpPr>
              <p:cNvPr id="19" name="Rectangle 11">
                <a:extLst>
                  <a:ext uri="{FF2B5EF4-FFF2-40B4-BE49-F238E27FC236}">
                    <a16:creationId xmlns:a16="http://schemas.microsoft.com/office/drawing/2014/main" id="{CAFA5A53-C35A-7168-B0AB-9662CBF29B69}"/>
                  </a:ext>
                </a:extLst>
              </p:cNvPr>
              <p:cNvSpPr>
                <a:spLocks noChangeArrowheads="1"/>
              </p:cNvSpPr>
              <p:nvPr/>
            </p:nvSpPr>
            <p:spPr bwMode="auto">
              <a:xfrm>
                <a:off x="694075" y="1963074"/>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grpSp>
      <p:grpSp>
        <p:nvGrpSpPr>
          <p:cNvPr id="54" name="Grupo 53">
            <a:extLst>
              <a:ext uri="{FF2B5EF4-FFF2-40B4-BE49-F238E27FC236}">
                <a16:creationId xmlns:a16="http://schemas.microsoft.com/office/drawing/2014/main" id="{DC2C9904-4998-CC0F-99A3-F5D34668AE54}"/>
              </a:ext>
            </a:extLst>
          </p:cNvPr>
          <p:cNvGrpSpPr/>
          <p:nvPr/>
        </p:nvGrpSpPr>
        <p:grpSpPr>
          <a:xfrm>
            <a:off x="375003" y="2830779"/>
            <a:ext cx="6515970" cy="237757"/>
            <a:chOff x="375003" y="2882487"/>
            <a:chExt cx="6515970" cy="237757"/>
          </a:xfrm>
        </p:grpSpPr>
        <p:sp>
          <p:nvSpPr>
            <p:cNvPr id="42" name="Rectangle 21">
              <a:extLst>
                <a:ext uri="{FF2B5EF4-FFF2-40B4-BE49-F238E27FC236}">
                  <a16:creationId xmlns:a16="http://schemas.microsoft.com/office/drawing/2014/main" id="{D7289FB6-A2F1-5696-A1A5-A12FCB9DE34F}"/>
                </a:ext>
              </a:extLst>
            </p:cNvPr>
            <p:cNvSpPr>
              <a:spLocks noChangeArrowheads="1"/>
            </p:cNvSpPr>
            <p:nvPr/>
          </p:nvSpPr>
          <p:spPr bwMode="auto">
            <a:xfrm>
              <a:off x="2714973" y="2882487"/>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ea typeface="Calibri"/>
                  <a:cs typeface="Times New Roman"/>
                </a:rPr>
                <a:t>Linda Sánchez - </a:t>
              </a:r>
              <a:r>
                <a:rPr lang="es-ES" sz="900" dirty="0">
                  <a:solidFill>
                    <a:srgbClr val="3B3838"/>
                  </a:solidFill>
                  <a:latin typeface="Montserrat"/>
                  <a:ea typeface="Calibri"/>
                  <a:cs typeface="Times New Roman"/>
                  <a:hlinkClick r:id="rId11"/>
                </a:rPr>
                <a:t>linda.sanchez@goldstandard.org</a:t>
              </a:r>
              <a:endParaRPr lang="es-ES" dirty="0">
                <a:ea typeface="Calibri"/>
              </a:endParaRPr>
            </a:p>
          </p:txBody>
        </p:sp>
        <p:grpSp>
          <p:nvGrpSpPr>
            <p:cNvPr id="117" name="Grupo 116">
              <a:extLst>
                <a:ext uri="{FF2B5EF4-FFF2-40B4-BE49-F238E27FC236}">
                  <a16:creationId xmlns:a16="http://schemas.microsoft.com/office/drawing/2014/main" id="{3130D1B4-A8C3-48DE-BFEF-07B11C1F1780}"/>
                </a:ext>
              </a:extLst>
            </p:cNvPr>
            <p:cNvGrpSpPr/>
            <p:nvPr/>
          </p:nvGrpSpPr>
          <p:grpSpPr>
            <a:xfrm>
              <a:off x="375003" y="2894685"/>
              <a:ext cx="213360" cy="213360"/>
              <a:chOff x="455013" y="8593499"/>
              <a:chExt cx="213360" cy="213360"/>
            </a:xfrm>
          </p:grpSpPr>
          <p:sp>
            <p:nvSpPr>
              <p:cNvPr id="118" name="Elipse 117">
                <a:extLst>
                  <a:ext uri="{FF2B5EF4-FFF2-40B4-BE49-F238E27FC236}">
                    <a16:creationId xmlns:a16="http://schemas.microsoft.com/office/drawing/2014/main" id="{D9CA914B-3432-2C1C-B9AC-652FD3850221}"/>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9" name="Gráfico 118">
                <a:extLst>
                  <a:ext uri="{FF2B5EF4-FFF2-40B4-BE49-F238E27FC236}">
                    <a16:creationId xmlns:a16="http://schemas.microsoft.com/office/drawing/2014/main" id="{19518077-39AD-23C3-6C12-A9D1E9E8647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20" name="Rectangle 11">
              <a:extLst>
                <a:ext uri="{FF2B5EF4-FFF2-40B4-BE49-F238E27FC236}">
                  <a16:creationId xmlns:a16="http://schemas.microsoft.com/office/drawing/2014/main" id="{C996C1F4-8B9E-F168-C04D-56A3034ED4F4}"/>
                </a:ext>
              </a:extLst>
            </p:cNvPr>
            <p:cNvSpPr>
              <a:spLocks noChangeArrowheads="1"/>
            </p:cNvSpPr>
            <p:nvPr/>
          </p:nvSpPr>
          <p:spPr bwMode="auto">
            <a:xfrm>
              <a:off x="694075" y="2931506"/>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p:txBody>
        </p:sp>
      </p:grpSp>
      <p:grpSp>
        <p:nvGrpSpPr>
          <p:cNvPr id="76" name="Grupo 75">
            <a:extLst>
              <a:ext uri="{FF2B5EF4-FFF2-40B4-BE49-F238E27FC236}">
                <a16:creationId xmlns:a16="http://schemas.microsoft.com/office/drawing/2014/main" id="{8F467B13-CFB2-08E3-0D0E-4205756BA61B}"/>
              </a:ext>
            </a:extLst>
          </p:cNvPr>
          <p:cNvGrpSpPr/>
          <p:nvPr/>
        </p:nvGrpSpPr>
        <p:grpSpPr>
          <a:xfrm>
            <a:off x="375003" y="6053060"/>
            <a:ext cx="6515970" cy="213360"/>
            <a:chOff x="375003" y="6219847"/>
            <a:chExt cx="6515970" cy="213360"/>
          </a:xfrm>
        </p:grpSpPr>
        <p:sp>
          <p:nvSpPr>
            <p:cNvPr id="92" name="Rectangle 21">
              <a:extLst>
                <a:ext uri="{FF2B5EF4-FFF2-40B4-BE49-F238E27FC236}">
                  <a16:creationId xmlns:a16="http://schemas.microsoft.com/office/drawing/2014/main" id="{1D7E172A-4C9B-5889-20AB-189EA66A47D9}"/>
                </a:ext>
              </a:extLst>
            </p:cNvPr>
            <p:cNvSpPr>
              <a:spLocks noChangeArrowheads="1"/>
            </p:cNvSpPr>
            <p:nvPr/>
          </p:nvSpPr>
          <p:spPr bwMode="auto">
            <a:xfrm>
              <a:off x="2714973" y="6249583"/>
              <a:ext cx="41760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MX" sz="1000" b="1" dirty="0">
                  <a:solidFill>
                    <a:srgbClr val="3B3838"/>
                  </a:solidFill>
                  <a:latin typeface="Montserrat"/>
                  <a:ea typeface="Calibri" panose="020F0502020204030204" pitchFamily="34" charset="0"/>
                  <a:cs typeface="Times New Roman"/>
                </a:rPr>
                <a:t>Universidad del Quindío</a:t>
              </a:r>
              <a:endParaRPr lang="es-ES" dirty="0">
                <a:cs typeface="Calibri" panose="020F0502020204030204"/>
              </a:endParaRPr>
            </a:p>
          </p:txBody>
        </p:sp>
        <p:grpSp>
          <p:nvGrpSpPr>
            <p:cNvPr id="95" name="Grupo 94">
              <a:extLst>
                <a:ext uri="{FF2B5EF4-FFF2-40B4-BE49-F238E27FC236}">
                  <a16:creationId xmlns:a16="http://schemas.microsoft.com/office/drawing/2014/main" id="{9E3BBF55-E458-307A-B7A1-C8B6A622F379}"/>
                </a:ext>
              </a:extLst>
            </p:cNvPr>
            <p:cNvGrpSpPr/>
            <p:nvPr/>
          </p:nvGrpSpPr>
          <p:grpSpPr>
            <a:xfrm>
              <a:off x="375003" y="6219847"/>
              <a:ext cx="213360" cy="213360"/>
              <a:chOff x="457709" y="6309719"/>
              <a:chExt cx="213360" cy="213360"/>
            </a:xfrm>
          </p:grpSpPr>
          <p:sp>
            <p:nvSpPr>
              <p:cNvPr id="96" name="Elipse 95">
                <a:extLst>
                  <a:ext uri="{FF2B5EF4-FFF2-40B4-BE49-F238E27FC236}">
                    <a16:creationId xmlns:a16="http://schemas.microsoft.com/office/drawing/2014/main" id="{CF5E830E-18DE-D387-DD4B-5ED774977DD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7" name="Gráfico 96">
                <a:extLst>
                  <a:ext uri="{FF2B5EF4-FFF2-40B4-BE49-F238E27FC236}">
                    <a16:creationId xmlns:a16="http://schemas.microsoft.com/office/drawing/2014/main" id="{83B5CEBE-58D6-39C8-2C33-8B11912729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9645" y="6339995"/>
                <a:ext cx="152808" cy="152808"/>
              </a:xfrm>
              <a:prstGeom prst="rect">
                <a:avLst/>
              </a:prstGeom>
            </p:spPr>
          </p:pic>
        </p:grpSp>
        <p:sp>
          <p:nvSpPr>
            <p:cNvPr id="22" name="Rectangle 11">
              <a:extLst>
                <a:ext uri="{FF2B5EF4-FFF2-40B4-BE49-F238E27FC236}">
                  <a16:creationId xmlns:a16="http://schemas.microsoft.com/office/drawing/2014/main" id="{26E97DDE-3B3D-176D-484F-6BDEFA73D52B}"/>
                </a:ext>
              </a:extLst>
            </p:cNvPr>
            <p:cNvSpPr>
              <a:spLocks noChangeArrowheads="1"/>
            </p:cNvSpPr>
            <p:nvPr/>
          </p:nvSpPr>
          <p:spPr bwMode="auto">
            <a:xfrm>
              <a:off x="694075" y="6256668"/>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p>
          </p:txBody>
        </p:sp>
      </p:grpSp>
      <p:grpSp>
        <p:nvGrpSpPr>
          <p:cNvPr id="77" name="Grupo 76">
            <a:extLst>
              <a:ext uri="{FF2B5EF4-FFF2-40B4-BE49-F238E27FC236}">
                <a16:creationId xmlns:a16="http://schemas.microsoft.com/office/drawing/2014/main" id="{1E594A70-55CD-209B-49AD-4C14133F97B8}"/>
              </a:ext>
            </a:extLst>
          </p:cNvPr>
          <p:cNvGrpSpPr/>
          <p:nvPr/>
        </p:nvGrpSpPr>
        <p:grpSpPr>
          <a:xfrm>
            <a:off x="375003" y="6373400"/>
            <a:ext cx="6515970" cy="237757"/>
            <a:chOff x="375003" y="6452858"/>
            <a:chExt cx="6515970" cy="237757"/>
          </a:xfrm>
        </p:grpSpPr>
        <p:sp>
          <p:nvSpPr>
            <p:cNvPr id="36" name="Rectangle 21">
              <a:extLst>
                <a:ext uri="{FF2B5EF4-FFF2-40B4-BE49-F238E27FC236}">
                  <a16:creationId xmlns:a16="http://schemas.microsoft.com/office/drawing/2014/main" id="{8CD7A788-D401-2404-8CC1-5264182DE315}"/>
                </a:ext>
              </a:extLst>
            </p:cNvPr>
            <p:cNvSpPr>
              <a:spLocks noChangeArrowheads="1"/>
            </p:cNvSpPr>
            <p:nvPr/>
          </p:nvSpPr>
          <p:spPr bwMode="auto">
            <a:xfrm>
              <a:off x="2714973" y="6452858"/>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cs typeface="Times New Roman"/>
                </a:rPr>
                <a:t>Junio 2024, 2 meses</a:t>
              </a:r>
              <a:endParaRPr lang="es-ES" dirty="0"/>
            </a:p>
          </p:txBody>
        </p:sp>
        <p:grpSp>
          <p:nvGrpSpPr>
            <p:cNvPr id="91" name="Grupo 90">
              <a:extLst>
                <a:ext uri="{FF2B5EF4-FFF2-40B4-BE49-F238E27FC236}">
                  <a16:creationId xmlns:a16="http://schemas.microsoft.com/office/drawing/2014/main" id="{F0F229FB-056D-D04A-396A-7BAD0106B4EE}"/>
                </a:ext>
              </a:extLst>
            </p:cNvPr>
            <p:cNvGrpSpPr/>
            <p:nvPr/>
          </p:nvGrpSpPr>
          <p:grpSpPr>
            <a:xfrm>
              <a:off x="375003" y="6465056"/>
              <a:ext cx="213360" cy="213360"/>
              <a:chOff x="455013" y="6565141"/>
              <a:chExt cx="213360" cy="213360"/>
            </a:xfrm>
          </p:grpSpPr>
          <p:sp>
            <p:nvSpPr>
              <p:cNvPr id="93" name="Elipse 92">
                <a:extLst>
                  <a:ext uri="{FF2B5EF4-FFF2-40B4-BE49-F238E27FC236}">
                    <a16:creationId xmlns:a16="http://schemas.microsoft.com/office/drawing/2014/main" id="{650789BB-25D1-C178-74B9-051F4F3EC24B}"/>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4" name="Gráfico 93">
                <a:extLst>
                  <a:ext uri="{FF2B5EF4-FFF2-40B4-BE49-F238E27FC236}">
                    <a16:creationId xmlns:a16="http://schemas.microsoft.com/office/drawing/2014/main" id="{AF17E9BE-5F87-2C9A-2C9D-CCF48EA8138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5001" y="6612603"/>
                <a:ext cx="155156" cy="128172"/>
              </a:xfrm>
              <a:prstGeom prst="rect">
                <a:avLst/>
              </a:prstGeom>
            </p:spPr>
          </p:pic>
        </p:grpSp>
        <p:sp>
          <p:nvSpPr>
            <p:cNvPr id="23" name="Rectangle 11">
              <a:extLst>
                <a:ext uri="{FF2B5EF4-FFF2-40B4-BE49-F238E27FC236}">
                  <a16:creationId xmlns:a16="http://schemas.microsoft.com/office/drawing/2014/main" id="{AFD8F266-18B3-B331-CCE6-DABCED926456}"/>
                </a:ext>
              </a:extLst>
            </p:cNvPr>
            <p:cNvSpPr>
              <a:spLocks noChangeArrowheads="1"/>
            </p:cNvSpPr>
            <p:nvPr/>
          </p:nvSpPr>
          <p:spPr bwMode="auto">
            <a:xfrm>
              <a:off x="694075" y="6501877"/>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p>
          </p:txBody>
        </p:sp>
      </p:grpSp>
      <p:grpSp>
        <p:nvGrpSpPr>
          <p:cNvPr id="79" name="Grupo 78">
            <a:extLst>
              <a:ext uri="{FF2B5EF4-FFF2-40B4-BE49-F238E27FC236}">
                <a16:creationId xmlns:a16="http://schemas.microsoft.com/office/drawing/2014/main" id="{4263A185-5F4C-A32D-17DA-79E49ECD3424}"/>
              </a:ext>
            </a:extLst>
          </p:cNvPr>
          <p:cNvGrpSpPr/>
          <p:nvPr/>
        </p:nvGrpSpPr>
        <p:grpSpPr>
          <a:xfrm>
            <a:off x="375003" y="6718137"/>
            <a:ext cx="6515970" cy="213360"/>
            <a:chOff x="375003" y="6756174"/>
            <a:chExt cx="6515970" cy="213360"/>
          </a:xfrm>
        </p:grpSpPr>
        <p:sp>
          <p:nvSpPr>
            <p:cNvPr id="21" name="Rectangle 11">
              <a:extLst>
                <a:ext uri="{FF2B5EF4-FFF2-40B4-BE49-F238E27FC236}">
                  <a16:creationId xmlns:a16="http://schemas.microsoft.com/office/drawing/2014/main" id="{DF9000C7-633E-FD17-F9DC-D3F9AC4A3D29}"/>
                </a:ext>
              </a:extLst>
            </p:cNvPr>
            <p:cNvSpPr>
              <a:spLocks noChangeArrowheads="1"/>
            </p:cNvSpPr>
            <p:nvPr/>
          </p:nvSpPr>
          <p:spPr bwMode="auto">
            <a:xfrm>
              <a:off x="2714973" y="6792995"/>
              <a:ext cx="417600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MX" sz="900" dirty="0">
                  <a:solidFill>
                    <a:srgbClr val="3B3838"/>
                  </a:solidFill>
                  <a:latin typeface="Montserrat"/>
                  <a:ea typeface="Calibri" panose="020F0502020204030204" pitchFamily="34" charset="0"/>
                  <a:cs typeface="Times New Roman"/>
                </a:rPr>
                <a:t>Evaluación del espacio público a nivel urbano en Armenia, Colombia</a:t>
              </a:r>
            </a:p>
          </p:txBody>
        </p:sp>
        <p:grpSp>
          <p:nvGrpSpPr>
            <p:cNvPr id="78" name="Grupo 77">
              <a:extLst>
                <a:ext uri="{FF2B5EF4-FFF2-40B4-BE49-F238E27FC236}">
                  <a16:creationId xmlns:a16="http://schemas.microsoft.com/office/drawing/2014/main" id="{EEA62F19-DCF8-23A1-5406-A96B1E71E8C3}"/>
                </a:ext>
              </a:extLst>
            </p:cNvPr>
            <p:cNvGrpSpPr/>
            <p:nvPr/>
          </p:nvGrpSpPr>
          <p:grpSpPr>
            <a:xfrm>
              <a:off x="375003" y="6756174"/>
              <a:ext cx="1949752" cy="213360"/>
              <a:chOff x="375003" y="6715223"/>
              <a:chExt cx="1949752" cy="213360"/>
            </a:xfrm>
          </p:grpSpPr>
          <p:grpSp>
            <p:nvGrpSpPr>
              <p:cNvPr id="71" name="Grupo 70">
                <a:extLst>
                  <a:ext uri="{FF2B5EF4-FFF2-40B4-BE49-F238E27FC236}">
                    <a16:creationId xmlns:a16="http://schemas.microsoft.com/office/drawing/2014/main" id="{15D06D62-CC86-00BE-50FF-250513F9F444}"/>
                  </a:ext>
                </a:extLst>
              </p:cNvPr>
              <p:cNvGrpSpPr/>
              <p:nvPr/>
            </p:nvGrpSpPr>
            <p:grpSpPr>
              <a:xfrm>
                <a:off x="375003" y="6715223"/>
                <a:ext cx="213360" cy="213360"/>
                <a:chOff x="455013" y="6820563"/>
                <a:chExt cx="213360" cy="213360"/>
              </a:xfrm>
            </p:grpSpPr>
            <p:sp>
              <p:nvSpPr>
                <p:cNvPr id="72" name="Elipse 71">
                  <a:extLst>
                    <a:ext uri="{FF2B5EF4-FFF2-40B4-BE49-F238E27FC236}">
                      <a16:creationId xmlns:a16="http://schemas.microsoft.com/office/drawing/2014/main" id="{F46C3004-9B5B-75B9-EB2C-06E9A119D486}"/>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D45CE64C-4690-02C6-024B-1317711FB21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9346" y="6869833"/>
                  <a:ext cx="166487" cy="115817"/>
                </a:xfrm>
                <a:prstGeom prst="rect">
                  <a:avLst/>
                </a:prstGeom>
              </p:spPr>
            </p:pic>
          </p:grpSp>
          <p:sp>
            <p:nvSpPr>
              <p:cNvPr id="24" name="Rectangle 11">
                <a:extLst>
                  <a:ext uri="{FF2B5EF4-FFF2-40B4-BE49-F238E27FC236}">
                    <a16:creationId xmlns:a16="http://schemas.microsoft.com/office/drawing/2014/main" id="{9E8EA193-61F1-5C68-BE58-036700E17473}"/>
                  </a:ext>
                </a:extLst>
              </p:cNvPr>
              <p:cNvSpPr>
                <a:spLocks noChangeArrowheads="1"/>
              </p:cNvSpPr>
              <p:nvPr/>
            </p:nvSpPr>
            <p:spPr bwMode="auto">
              <a:xfrm>
                <a:off x="694075" y="6751307"/>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grpSp>
      <p:grpSp>
        <p:nvGrpSpPr>
          <p:cNvPr id="81" name="Grupo 80">
            <a:extLst>
              <a:ext uri="{FF2B5EF4-FFF2-40B4-BE49-F238E27FC236}">
                <a16:creationId xmlns:a16="http://schemas.microsoft.com/office/drawing/2014/main" id="{61EFC6F8-977B-6CED-733D-6634C8F6A004}"/>
              </a:ext>
            </a:extLst>
          </p:cNvPr>
          <p:cNvGrpSpPr/>
          <p:nvPr/>
        </p:nvGrpSpPr>
        <p:grpSpPr>
          <a:xfrm>
            <a:off x="375003" y="7038477"/>
            <a:ext cx="6515970" cy="1178464"/>
            <a:chOff x="375003" y="7027196"/>
            <a:chExt cx="6515970" cy="1178464"/>
          </a:xfrm>
        </p:grpSpPr>
        <p:sp>
          <p:nvSpPr>
            <p:cNvPr id="37" name="Rectangle 11">
              <a:extLst>
                <a:ext uri="{FF2B5EF4-FFF2-40B4-BE49-F238E27FC236}">
                  <a16:creationId xmlns:a16="http://schemas.microsoft.com/office/drawing/2014/main" id="{20871217-918A-772C-A85C-1F0B462C8E77}"/>
                </a:ext>
              </a:extLst>
            </p:cNvPr>
            <p:cNvSpPr>
              <a:spLocks noChangeArrowheads="1"/>
            </p:cNvSpPr>
            <p:nvPr/>
          </p:nvSpPr>
          <p:spPr bwMode="auto">
            <a:xfrm>
              <a:off x="2714973" y="7027196"/>
              <a:ext cx="4176000" cy="117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MX" sz="900" dirty="0">
                  <a:solidFill>
                    <a:srgbClr val="3B3838"/>
                  </a:solidFill>
                  <a:latin typeface="Montserrat"/>
                  <a:ea typeface="Calibri" panose="020F0502020204030204" pitchFamily="34" charset="0"/>
                  <a:cs typeface="Times New Roman"/>
                </a:rPr>
                <a:t>Ejecutar la evaluación del espacio público a nivel urbano en Armenia (CWPSA, por las siglas en inglés de City-Wide </a:t>
              </a:r>
              <a:r>
                <a:rPr lang="es-MX" sz="900" dirty="0" err="1">
                  <a:solidFill>
                    <a:srgbClr val="3B3838"/>
                  </a:solidFill>
                  <a:latin typeface="Montserrat"/>
                  <a:ea typeface="Calibri" panose="020F0502020204030204" pitchFamily="34" charset="0"/>
                  <a:cs typeface="Times New Roman"/>
                </a:rPr>
                <a:t>Public</a:t>
              </a:r>
              <a:r>
                <a:rPr lang="es-MX" sz="900" dirty="0">
                  <a:solidFill>
                    <a:srgbClr val="3B3838"/>
                  </a:solidFill>
                  <a:latin typeface="Montserrat"/>
                  <a:ea typeface="Calibri" panose="020F0502020204030204" pitchFamily="34" charset="0"/>
                  <a:cs typeface="Times New Roman"/>
                </a:rPr>
                <a:t> </a:t>
              </a:r>
              <a:r>
                <a:rPr lang="es-MX" sz="900" dirty="0" err="1">
                  <a:solidFill>
                    <a:srgbClr val="3B3838"/>
                  </a:solidFill>
                  <a:latin typeface="Montserrat"/>
                  <a:ea typeface="Calibri" panose="020F0502020204030204" pitchFamily="34" charset="0"/>
                  <a:cs typeface="Times New Roman"/>
                </a:rPr>
                <a:t>Space</a:t>
              </a:r>
              <a:r>
                <a:rPr lang="es-MX" sz="900" dirty="0">
                  <a:solidFill>
                    <a:srgbClr val="3B3838"/>
                  </a:solidFill>
                  <a:latin typeface="Montserrat"/>
                  <a:ea typeface="Calibri" panose="020F0502020204030204" pitchFamily="34" charset="0"/>
                  <a:cs typeface="Times New Roman"/>
                </a:rPr>
                <a:t> </a:t>
              </a:r>
              <a:r>
                <a:rPr lang="es-MX" sz="900" dirty="0" err="1">
                  <a:solidFill>
                    <a:srgbClr val="3B3838"/>
                  </a:solidFill>
                  <a:latin typeface="Montserrat"/>
                  <a:ea typeface="Calibri" panose="020F0502020204030204" pitchFamily="34" charset="0"/>
                  <a:cs typeface="Times New Roman"/>
                </a:rPr>
                <a:t>Assessment</a:t>
              </a:r>
              <a:r>
                <a:rPr lang="es-MX" sz="900" dirty="0">
                  <a:solidFill>
                    <a:srgbClr val="3B3838"/>
                  </a:solidFill>
                  <a:latin typeface="Montserrat"/>
                  <a:ea typeface="Calibri" panose="020F0502020204030204" pitchFamily="34" charset="0"/>
                  <a:cs typeface="Times New Roman"/>
                </a:rPr>
                <a:t>), en el marco de la iniciativa Young </a:t>
              </a:r>
              <a:r>
                <a:rPr lang="es-MX" sz="900" dirty="0" err="1">
                  <a:solidFill>
                    <a:srgbClr val="3B3838"/>
                  </a:solidFill>
                  <a:latin typeface="Montserrat"/>
                  <a:ea typeface="Calibri" panose="020F0502020204030204" pitchFamily="34" charset="0"/>
                  <a:cs typeface="Times New Roman"/>
                </a:rPr>
                <a:t>Gamechangers</a:t>
              </a:r>
              <a:r>
                <a:rPr lang="es-MX" sz="900" dirty="0">
                  <a:solidFill>
                    <a:srgbClr val="3B3838"/>
                  </a:solidFill>
                  <a:latin typeface="Montserrat"/>
                  <a:ea typeface="Calibri" panose="020F0502020204030204" pitchFamily="34" charset="0"/>
                  <a:cs typeface="Times New Roman"/>
                </a:rPr>
                <a:t> (YGI).  La CWPSA es una herramienta que ayuda a los gobiernos locales a recopilar datos precisos sobre el estado de los espacios públicos, identificar áreas que podrían protegerse para la creación de nueva oferta urbana, y desarrollar planes y estrategias articuladas con las políticas locales de gestión del suelo.</a:t>
              </a:r>
              <a:endParaRPr lang="es-ES" dirty="0"/>
            </a:p>
          </p:txBody>
        </p:sp>
        <p:grpSp>
          <p:nvGrpSpPr>
            <p:cNvPr id="80" name="Grupo 79">
              <a:extLst>
                <a:ext uri="{FF2B5EF4-FFF2-40B4-BE49-F238E27FC236}">
                  <a16:creationId xmlns:a16="http://schemas.microsoft.com/office/drawing/2014/main" id="{8AD2E2F3-CF3C-0C94-811B-40D4A831A771}"/>
                </a:ext>
              </a:extLst>
            </p:cNvPr>
            <p:cNvGrpSpPr/>
            <p:nvPr/>
          </p:nvGrpSpPr>
          <p:grpSpPr>
            <a:xfrm>
              <a:off x="375003" y="7027196"/>
              <a:ext cx="1949752" cy="213360"/>
              <a:chOff x="375003" y="7189341"/>
              <a:chExt cx="1949752" cy="213360"/>
            </a:xfrm>
          </p:grpSpPr>
          <p:grpSp>
            <p:nvGrpSpPr>
              <p:cNvPr id="98" name="Grupo 97">
                <a:extLst>
                  <a:ext uri="{FF2B5EF4-FFF2-40B4-BE49-F238E27FC236}">
                    <a16:creationId xmlns:a16="http://schemas.microsoft.com/office/drawing/2014/main" id="{78B33F12-967E-50B7-0113-455DE56E2E20}"/>
                  </a:ext>
                </a:extLst>
              </p:cNvPr>
              <p:cNvGrpSpPr/>
              <p:nvPr/>
            </p:nvGrpSpPr>
            <p:grpSpPr>
              <a:xfrm>
                <a:off x="375003" y="7189341"/>
                <a:ext cx="213360" cy="213360"/>
                <a:chOff x="445596" y="7332405"/>
                <a:chExt cx="213360" cy="213360"/>
              </a:xfrm>
            </p:grpSpPr>
            <p:sp>
              <p:nvSpPr>
                <p:cNvPr id="99" name="Elipse 98">
                  <a:extLst>
                    <a:ext uri="{FF2B5EF4-FFF2-40B4-BE49-F238E27FC236}">
                      <a16:creationId xmlns:a16="http://schemas.microsoft.com/office/drawing/2014/main" id="{004361AB-37DE-9042-4FC0-C1EADFEA81E4}"/>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0" name="Gráfico 99">
                  <a:extLst>
                    <a:ext uri="{FF2B5EF4-FFF2-40B4-BE49-F238E27FC236}">
                      <a16:creationId xmlns:a16="http://schemas.microsoft.com/office/drawing/2014/main" id="{307EA717-861F-BB30-D56E-CDF455BB05F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8127" y="7365743"/>
                  <a:ext cx="139721" cy="146072"/>
                </a:xfrm>
                <a:prstGeom prst="rect">
                  <a:avLst/>
                </a:prstGeom>
              </p:spPr>
            </p:pic>
          </p:grpSp>
          <p:sp>
            <p:nvSpPr>
              <p:cNvPr id="25" name="Rectangle 11">
                <a:extLst>
                  <a:ext uri="{FF2B5EF4-FFF2-40B4-BE49-F238E27FC236}">
                    <a16:creationId xmlns:a16="http://schemas.microsoft.com/office/drawing/2014/main" id="{6FCA95BC-55B8-CCF4-26B1-C5E14A2842FE}"/>
                  </a:ext>
                </a:extLst>
              </p:cNvPr>
              <p:cNvSpPr>
                <a:spLocks noChangeArrowheads="1"/>
              </p:cNvSpPr>
              <p:nvPr/>
            </p:nvSpPr>
            <p:spPr bwMode="auto">
              <a:xfrm>
                <a:off x="694075" y="7225425"/>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grpSp>
      <p:grpSp>
        <p:nvGrpSpPr>
          <p:cNvPr id="83" name="Grupo 82">
            <a:extLst>
              <a:ext uri="{FF2B5EF4-FFF2-40B4-BE49-F238E27FC236}">
                <a16:creationId xmlns:a16="http://schemas.microsoft.com/office/drawing/2014/main" id="{D9D7F620-207E-4F8A-3EE8-68934ADA87E6}"/>
              </a:ext>
            </a:extLst>
          </p:cNvPr>
          <p:cNvGrpSpPr/>
          <p:nvPr/>
        </p:nvGrpSpPr>
        <p:grpSpPr>
          <a:xfrm>
            <a:off x="375003" y="8323927"/>
            <a:ext cx="6515970" cy="236283"/>
            <a:chOff x="375003" y="8192310"/>
            <a:chExt cx="6515970" cy="236283"/>
          </a:xfrm>
        </p:grpSpPr>
        <p:sp>
          <p:nvSpPr>
            <p:cNvPr id="39" name="Rectangle 21">
              <a:extLst>
                <a:ext uri="{FF2B5EF4-FFF2-40B4-BE49-F238E27FC236}">
                  <a16:creationId xmlns:a16="http://schemas.microsoft.com/office/drawing/2014/main" id="{86B3AFD0-27B5-0626-2B0E-3EF0D34EBECD}"/>
                </a:ext>
              </a:extLst>
            </p:cNvPr>
            <p:cNvSpPr>
              <a:spLocks noChangeArrowheads="1"/>
            </p:cNvSpPr>
            <p:nvPr/>
          </p:nvSpPr>
          <p:spPr bwMode="auto">
            <a:xfrm>
              <a:off x="2714973" y="8192310"/>
              <a:ext cx="4176000" cy="236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ea typeface="Calibri"/>
                  <a:cs typeface="Times New Roman"/>
                </a:rPr>
                <a:t>Johana Burbano - </a:t>
              </a:r>
              <a:r>
                <a:rPr lang="es-ES" sz="900" dirty="0">
                  <a:solidFill>
                    <a:srgbClr val="3B3838"/>
                  </a:solidFill>
                  <a:latin typeface="Montserrat"/>
                  <a:ea typeface="Calibri"/>
                  <a:cs typeface="Times New Roman"/>
                  <a:hlinkClick r:id="rId14"/>
                </a:rPr>
                <a:t>jburbano@uniquindio.edu.co</a:t>
              </a:r>
              <a:endParaRPr lang="es-ES" sz="900" dirty="0">
                <a:solidFill>
                  <a:srgbClr val="3B3838"/>
                </a:solidFill>
                <a:latin typeface="Montserrat"/>
                <a:ea typeface="Calibri"/>
                <a:cs typeface="Times New Roman"/>
              </a:endParaRPr>
            </a:p>
          </p:txBody>
        </p:sp>
        <p:grpSp>
          <p:nvGrpSpPr>
            <p:cNvPr id="101" name="Grupo 100">
              <a:extLst>
                <a:ext uri="{FF2B5EF4-FFF2-40B4-BE49-F238E27FC236}">
                  <a16:creationId xmlns:a16="http://schemas.microsoft.com/office/drawing/2014/main" id="{38F2DD72-214A-312C-3349-90BC7EB61515}"/>
                </a:ext>
              </a:extLst>
            </p:cNvPr>
            <p:cNvGrpSpPr/>
            <p:nvPr/>
          </p:nvGrpSpPr>
          <p:grpSpPr>
            <a:xfrm>
              <a:off x="375003" y="8203771"/>
              <a:ext cx="213360" cy="213360"/>
              <a:chOff x="455013" y="8593499"/>
              <a:chExt cx="213360" cy="213360"/>
            </a:xfrm>
          </p:grpSpPr>
          <p:sp>
            <p:nvSpPr>
              <p:cNvPr id="102" name="Elipse 101">
                <a:extLst>
                  <a:ext uri="{FF2B5EF4-FFF2-40B4-BE49-F238E27FC236}">
                    <a16:creationId xmlns:a16="http://schemas.microsoft.com/office/drawing/2014/main" id="{3C72DFFF-4DBC-19A5-C0D7-ECFA5891EB45}"/>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D0031ED1-2E06-E6FC-E7BA-4503E91F33E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26" name="Rectangle 11">
              <a:extLst>
                <a:ext uri="{FF2B5EF4-FFF2-40B4-BE49-F238E27FC236}">
                  <a16:creationId xmlns:a16="http://schemas.microsoft.com/office/drawing/2014/main" id="{19050CF2-6427-E1CD-1DCA-0A32875EBD90}"/>
                </a:ext>
              </a:extLst>
            </p:cNvPr>
            <p:cNvSpPr>
              <a:spLocks noChangeArrowheads="1"/>
            </p:cNvSpPr>
            <p:nvPr/>
          </p:nvSpPr>
          <p:spPr bwMode="auto">
            <a:xfrm>
              <a:off x="694075" y="8240592"/>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p:txBody>
        </p:sp>
      </p:grpSp>
      <p:grpSp>
        <p:nvGrpSpPr>
          <p:cNvPr id="55" name="Grupo 54">
            <a:extLst>
              <a:ext uri="{FF2B5EF4-FFF2-40B4-BE49-F238E27FC236}">
                <a16:creationId xmlns:a16="http://schemas.microsoft.com/office/drawing/2014/main" id="{78961AA2-B328-9FED-08D7-5E7DA986135C}"/>
              </a:ext>
            </a:extLst>
          </p:cNvPr>
          <p:cNvGrpSpPr/>
          <p:nvPr/>
        </p:nvGrpSpPr>
        <p:grpSpPr>
          <a:xfrm>
            <a:off x="375003" y="3437841"/>
            <a:ext cx="6515970" cy="213360"/>
            <a:chOff x="375003" y="3673641"/>
            <a:chExt cx="6515970" cy="213360"/>
          </a:xfrm>
        </p:grpSpPr>
        <p:sp>
          <p:nvSpPr>
            <p:cNvPr id="35" name="Rectangle 21">
              <a:extLst>
                <a:ext uri="{FF2B5EF4-FFF2-40B4-BE49-F238E27FC236}">
                  <a16:creationId xmlns:a16="http://schemas.microsoft.com/office/drawing/2014/main" id="{79B4A614-A66B-54BC-70C8-95618A97AA03}"/>
                </a:ext>
              </a:extLst>
            </p:cNvPr>
            <p:cNvSpPr>
              <a:spLocks noChangeArrowheads="1"/>
            </p:cNvSpPr>
            <p:nvPr/>
          </p:nvSpPr>
          <p:spPr bwMode="auto">
            <a:xfrm>
              <a:off x="2714973" y="3703377"/>
              <a:ext cx="41760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ES" sz="1000" b="1" dirty="0">
                  <a:solidFill>
                    <a:srgbClr val="3B3838"/>
                  </a:solidFill>
                  <a:latin typeface="Montserrat"/>
                  <a:ea typeface="Calibri" panose="020F0502020204030204" pitchFamily="34" charset="0"/>
                  <a:cs typeface="Times New Roman"/>
                </a:rPr>
                <a:t>Triple Line </a:t>
              </a:r>
              <a:r>
                <a:rPr lang="es-ES" sz="1000" b="1" dirty="0" err="1">
                  <a:solidFill>
                    <a:srgbClr val="3B3838"/>
                  </a:solidFill>
                  <a:latin typeface="Montserrat"/>
                  <a:ea typeface="Calibri" panose="020F0502020204030204" pitchFamily="34" charset="0"/>
                  <a:cs typeface="Times New Roman"/>
                </a:rPr>
                <a:t>Consulting</a:t>
              </a:r>
              <a:r>
                <a:rPr lang="es-ES" sz="1000" b="1" dirty="0">
                  <a:solidFill>
                    <a:srgbClr val="3B3838"/>
                  </a:solidFill>
                  <a:latin typeface="Montserrat"/>
                  <a:ea typeface="Calibri" panose="020F0502020204030204" pitchFamily="34" charset="0"/>
                  <a:cs typeface="Times New Roman"/>
                </a:rPr>
                <a:t> </a:t>
              </a:r>
              <a:r>
                <a:rPr lang="es-ES" sz="1000" b="1" dirty="0" err="1">
                  <a:solidFill>
                    <a:srgbClr val="3B3838"/>
                  </a:solidFill>
                  <a:latin typeface="Montserrat"/>
                  <a:ea typeface="Calibri" panose="020F0502020204030204" pitchFamily="34" charset="0"/>
                  <a:cs typeface="Times New Roman"/>
                </a:rPr>
                <a:t>Ltd</a:t>
              </a:r>
              <a:endParaRPr lang="es-ES" sz="1000" b="1" dirty="0">
                <a:solidFill>
                  <a:srgbClr val="3B3838"/>
                </a:solidFill>
                <a:latin typeface="Montserrat"/>
                <a:ea typeface="Calibri" panose="020F0502020204030204" pitchFamily="34" charset="0"/>
                <a:cs typeface="Times New Roman"/>
              </a:endParaRPr>
            </a:p>
          </p:txBody>
        </p:sp>
        <p:grpSp>
          <p:nvGrpSpPr>
            <p:cNvPr id="62" name="Grupo 61">
              <a:extLst>
                <a:ext uri="{FF2B5EF4-FFF2-40B4-BE49-F238E27FC236}">
                  <a16:creationId xmlns:a16="http://schemas.microsoft.com/office/drawing/2014/main" id="{D9D043DA-FE10-DE9F-11FB-5965EEDDB168}"/>
                </a:ext>
              </a:extLst>
            </p:cNvPr>
            <p:cNvGrpSpPr/>
            <p:nvPr/>
          </p:nvGrpSpPr>
          <p:grpSpPr>
            <a:xfrm>
              <a:off x="375003" y="3673641"/>
              <a:ext cx="213360" cy="213360"/>
              <a:chOff x="441612" y="2938387"/>
              <a:chExt cx="213360" cy="213360"/>
            </a:xfrm>
          </p:grpSpPr>
          <p:sp>
            <p:nvSpPr>
              <p:cNvPr id="63" name="Elipse 62">
                <a:extLst>
                  <a:ext uri="{FF2B5EF4-FFF2-40B4-BE49-F238E27FC236}">
                    <a16:creationId xmlns:a16="http://schemas.microsoft.com/office/drawing/2014/main" id="{AC1B824D-24C9-ACCA-F543-6BF33B58B9E4}"/>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64" name="Gráfico 63">
                <a:extLst>
                  <a:ext uri="{FF2B5EF4-FFF2-40B4-BE49-F238E27FC236}">
                    <a16:creationId xmlns:a16="http://schemas.microsoft.com/office/drawing/2014/main" id="{DAE7655E-F9CC-2889-97A5-FFF3FF433A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3670" y="2970041"/>
                <a:ext cx="152808" cy="151235"/>
              </a:xfrm>
              <a:prstGeom prst="rect">
                <a:avLst/>
              </a:prstGeom>
            </p:spPr>
          </p:pic>
        </p:grpSp>
        <p:sp>
          <p:nvSpPr>
            <p:cNvPr id="27" name="Rectangle 11">
              <a:extLst>
                <a:ext uri="{FF2B5EF4-FFF2-40B4-BE49-F238E27FC236}">
                  <a16:creationId xmlns:a16="http://schemas.microsoft.com/office/drawing/2014/main" id="{89E6E171-7211-D3AC-C3AF-0EEB8D3EA34A}"/>
                </a:ext>
              </a:extLst>
            </p:cNvPr>
            <p:cNvSpPr>
              <a:spLocks noChangeArrowheads="1"/>
            </p:cNvSpPr>
            <p:nvPr/>
          </p:nvSpPr>
          <p:spPr bwMode="auto">
            <a:xfrm>
              <a:off x="694075" y="3710462"/>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p>
          </p:txBody>
        </p:sp>
      </p:grpSp>
      <p:grpSp>
        <p:nvGrpSpPr>
          <p:cNvPr id="56" name="Grupo 55">
            <a:extLst>
              <a:ext uri="{FF2B5EF4-FFF2-40B4-BE49-F238E27FC236}">
                <a16:creationId xmlns:a16="http://schemas.microsoft.com/office/drawing/2014/main" id="{769EBD8E-C7E5-3F98-445B-C0E0CC593569}"/>
              </a:ext>
            </a:extLst>
          </p:cNvPr>
          <p:cNvGrpSpPr/>
          <p:nvPr/>
        </p:nvGrpSpPr>
        <p:grpSpPr>
          <a:xfrm>
            <a:off x="375003" y="3758181"/>
            <a:ext cx="6515970" cy="237757"/>
            <a:chOff x="375003" y="4007591"/>
            <a:chExt cx="6515970" cy="237757"/>
          </a:xfrm>
        </p:grpSpPr>
        <p:sp>
          <p:nvSpPr>
            <p:cNvPr id="32" name="Rectangle 21">
              <a:extLst>
                <a:ext uri="{FF2B5EF4-FFF2-40B4-BE49-F238E27FC236}">
                  <a16:creationId xmlns:a16="http://schemas.microsoft.com/office/drawing/2014/main" id="{C2B3FBCB-B6F2-0942-2D28-DE0EA3A0C877}"/>
                </a:ext>
              </a:extLst>
            </p:cNvPr>
            <p:cNvSpPr>
              <a:spLocks noChangeArrowheads="1"/>
            </p:cNvSpPr>
            <p:nvPr/>
          </p:nvSpPr>
          <p:spPr bwMode="auto">
            <a:xfrm>
              <a:off x="2714973" y="4007591"/>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es-ES" sz="900" dirty="0">
                  <a:solidFill>
                    <a:srgbClr val="3B3838"/>
                  </a:solidFill>
                  <a:latin typeface="Montserrat"/>
                  <a:cs typeface="Times New Roman"/>
                </a:rPr>
                <a:t>Agosto 2024, 2.5 meses </a:t>
              </a:r>
              <a:endParaRPr lang="es-ES" dirty="0"/>
            </a:p>
          </p:txBody>
        </p:sp>
        <p:grpSp>
          <p:nvGrpSpPr>
            <p:cNvPr id="11" name="Grupo 10">
              <a:extLst>
                <a:ext uri="{FF2B5EF4-FFF2-40B4-BE49-F238E27FC236}">
                  <a16:creationId xmlns:a16="http://schemas.microsoft.com/office/drawing/2014/main" id="{96D15677-0D92-3970-C30B-2701E2EEDB12}"/>
                </a:ext>
              </a:extLst>
            </p:cNvPr>
            <p:cNvGrpSpPr/>
            <p:nvPr/>
          </p:nvGrpSpPr>
          <p:grpSpPr>
            <a:xfrm>
              <a:off x="375003" y="4019789"/>
              <a:ext cx="213360" cy="213360"/>
              <a:chOff x="448292" y="3196185"/>
              <a:chExt cx="213360" cy="213360"/>
            </a:xfrm>
          </p:grpSpPr>
          <p:sp>
            <p:nvSpPr>
              <p:cNvPr id="12" name="Elipse 11">
                <a:extLst>
                  <a:ext uri="{FF2B5EF4-FFF2-40B4-BE49-F238E27FC236}">
                    <a16:creationId xmlns:a16="http://schemas.microsoft.com/office/drawing/2014/main" id="{2AED0B2A-2CFF-06AC-A626-733CD4A0C3B0}"/>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61" name="Gráfico 60">
                <a:extLst>
                  <a:ext uri="{FF2B5EF4-FFF2-40B4-BE49-F238E27FC236}">
                    <a16:creationId xmlns:a16="http://schemas.microsoft.com/office/drawing/2014/main" id="{3C761EA0-CB95-472E-277B-1F282CCF2F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427" y="3241709"/>
                <a:ext cx="155156" cy="128172"/>
              </a:xfrm>
              <a:prstGeom prst="rect">
                <a:avLst/>
              </a:prstGeom>
            </p:spPr>
          </p:pic>
        </p:grpSp>
        <p:sp>
          <p:nvSpPr>
            <p:cNvPr id="28" name="Rectangle 11">
              <a:extLst>
                <a:ext uri="{FF2B5EF4-FFF2-40B4-BE49-F238E27FC236}">
                  <a16:creationId xmlns:a16="http://schemas.microsoft.com/office/drawing/2014/main" id="{B9F9A355-8829-3860-97FF-DC146BF78FFF}"/>
                </a:ext>
              </a:extLst>
            </p:cNvPr>
            <p:cNvSpPr>
              <a:spLocks noChangeArrowheads="1"/>
            </p:cNvSpPr>
            <p:nvPr/>
          </p:nvSpPr>
          <p:spPr bwMode="auto">
            <a:xfrm>
              <a:off x="694075" y="4056610"/>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p>
          </p:txBody>
        </p:sp>
      </p:grpSp>
      <p:grpSp>
        <p:nvGrpSpPr>
          <p:cNvPr id="58" name="Grupo 57">
            <a:extLst>
              <a:ext uri="{FF2B5EF4-FFF2-40B4-BE49-F238E27FC236}">
                <a16:creationId xmlns:a16="http://schemas.microsoft.com/office/drawing/2014/main" id="{E94F6614-2124-9676-1F8B-9735ECB03A6A}"/>
              </a:ext>
            </a:extLst>
          </p:cNvPr>
          <p:cNvGrpSpPr/>
          <p:nvPr/>
        </p:nvGrpSpPr>
        <p:grpSpPr>
          <a:xfrm>
            <a:off x="375003" y="4102918"/>
            <a:ext cx="6515970" cy="276999"/>
            <a:chOff x="375003" y="4300642"/>
            <a:chExt cx="6515970" cy="276999"/>
          </a:xfrm>
        </p:grpSpPr>
        <p:sp>
          <p:nvSpPr>
            <p:cNvPr id="31" name="Rectangle 11">
              <a:extLst>
                <a:ext uri="{FF2B5EF4-FFF2-40B4-BE49-F238E27FC236}">
                  <a16:creationId xmlns:a16="http://schemas.microsoft.com/office/drawing/2014/main" id="{34C1C0D8-D47F-C077-563A-7AF4DBE1EB4C}"/>
                </a:ext>
              </a:extLst>
            </p:cNvPr>
            <p:cNvSpPr>
              <a:spLocks noChangeArrowheads="1"/>
            </p:cNvSpPr>
            <p:nvPr/>
          </p:nvSpPr>
          <p:spPr bwMode="auto">
            <a:xfrm>
              <a:off x="2714973" y="4300642"/>
              <a:ext cx="41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spcAft>
                  <a:spcPts val="800"/>
                </a:spcAft>
              </a:pPr>
              <a:r>
                <a:rPr lang="es-MX" sz="900" dirty="0">
                  <a:solidFill>
                    <a:srgbClr val="3B3838"/>
                  </a:solidFill>
                  <a:latin typeface="Montserrat"/>
                  <a:ea typeface="Calibri" panose="020F0502020204030204" pitchFamily="34" charset="0"/>
                  <a:cs typeface="Times New Roman"/>
                </a:rPr>
                <a:t>"</a:t>
              </a:r>
              <a:r>
                <a:rPr lang="es-MX" sz="900" dirty="0" err="1">
                  <a:solidFill>
                    <a:srgbClr val="3B3838"/>
                  </a:solidFill>
                  <a:latin typeface="Montserrat"/>
                  <a:ea typeface="Calibri" panose="020F0502020204030204" pitchFamily="34" charset="0"/>
                  <a:cs typeface="Times New Roman"/>
                </a:rPr>
                <a:t>Breathe</a:t>
              </a:r>
              <a:r>
                <a:rPr lang="es-MX" sz="900" dirty="0">
                  <a:solidFill>
                    <a:srgbClr val="3B3838"/>
                  </a:solidFill>
                  <a:latin typeface="Montserrat"/>
                  <a:ea typeface="Calibri" panose="020F0502020204030204" pitchFamily="34" charset="0"/>
                  <a:cs typeface="Times New Roman"/>
                </a:rPr>
                <a:t> </a:t>
              </a:r>
              <a:r>
                <a:rPr lang="es-MX" sz="900" dirty="0" err="1">
                  <a:solidFill>
                    <a:srgbClr val="3B3838"/>
                  </a:solidFill>
                  <a:latin typeface="Montserrat"/>
                  <a:ea typeface="Calibri" panose="020F0502020204030204" pitchFamily="34" charset="0"/>
                  <a:cs typeface="Times New Roman"/>
                </a:rPr>
                <a:t>Cities</a:t>
              </a:r>
              <a:r>
                <a:rPr lang="es-MX" sz="900" dirty="0">
                  <a:solidFill>
                    <a:srgbClr val="3B3838"/>
                  </a:solidFill>
                  <a:latin typeface="Montserrat"/>
                  <a:ea typeface="Calibri" panose="020F0502020204030204" pitchFamily="34" charset="0"/>
                  <a:cs typeface="Times New Roman"/>
                </a:rPr>
                <a:t>" - trabajo preparatorio para la estrategia a nivel de ciudad y concesión para Bogotá</a:t>
              </a:r>
              <a:endParaRPr lang="es-ES" sz="900" dirty="0">
                <a:cs typeface="Calibri" panose="020F0502020204030204"/>
              </a:endParaRPr>
            </a:p>
          </p:txBody>
        </p:sp>
        <p:grpSp>
          <p:nvGrpSpPr>
            <p:cNvPr id="57" name="Grupo 56">
              <a:extLst>
                <a:ext uri="{FF2B5EF4-FFF2-40B4-BE49-F238E27FC236}">
                  <a16:creationId xmlns:a16="http://schemas.microsoft.com/office/drawing/2014/main" id="{8BA728A1-C95F-317E-85E2-557AA6237B45}"/>
                </a:ext>
              </a:extLst>
            </p:cNvPr>
            <p:cNvGrpSpPr/>
            <p:nvPr/>
          </p:nvGrpSpPr>
          <p:grpSpPr>
            <a:xfrm>
              <a:off x="375003" y="4300642"/>
              <a:ext cx="1949752" cy="213360"/>
              <a:chOff x="375003" y="4300642"/>
              <a:chExt cx="1949752" cy="213360"/>
            </a:xfrm>
          </p:grpSpPr>
          <p:grpSp>
            <p:nvGrpSpPr>
              <p:cNvPr id="6" name="Grupo 5">
                <a:extLst>
                  <a:ext uri="{FF2B5EF4-FFF2-40B4-BE49-F238E27FC236}">
                    <a16:creationId xmlns:a16="http://schemas.microsoft.com/office/drawing/2014/main" id="{B326DBA0-1201-7DF4-58C3-78EAA116E8CB}"/>
                  </a:ext>
                </a:extLst>
              </p:cNvPr>
              <p:cNvGrpSpPr/>
              <p:nvPr/>
            </p:nvGrpSpPr>
            <p:grpSpPr>
              <a:xfrm>
                <a:off x="375003" y="4300642"/>
                <a:ext cx="213360" cy="213360"/>
                <a:chOff x="448292" y="3451607"/>
                <a:chExt cx="213360" cy="213360"/>
              </a:xfrm>
            </p:grpSpPr>
            <p:sp>
              <p:nvSpPr>
                <p:cNvPr id="9" name="Elipse 8">
                  <a:extLst>
                    <a:ext uri="{FF2B5EF4-FFF2-40B4-BE49-F238E27FC236}">
                      <a16:creationId xmlns:a16="http://schemas.microsoft.com/office/drawing/2014/main" id="{769B7449-6DC1-647A-B67E-7D2C674110AF}"/>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 name="Gráfico 9">
                  <a:extLst>
                    <a:ext uri="{FF2B5EF4-FFF2-40B4-BE49-F238E27FC236}">
                      <a16:creationId xmlns:a16="http://schemas.microsoft.com/office/drawing/2014/main" id="{C778391C-FFFA-AA91-6736-DE313A1AA7F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3670" y="3500378"/>
                  <a:ext cx="166487" cy="115817"/>
                </a:xfrm>
                <a:prstGeom prst="rect">
                  <a:avLst/>
                </a:prstGeom>
              </p:spPr>
            </p:pic>
          </p:grpSp>
          <p:sp>
            <p:nvSpPr>
              <p:cNvPr id="29" name="Rectangle 11">
                <a:extLst>
                  <a:ext uri="{FF2B5EF4-FFF2-40B4-BE49-F238E27FC236}">
                    <a16:creationId xmlns:a16="http://schemas.microsoft.com/office/drawing/2014/main" id="{A2253429-32FB-D3A9-2976-2C106CA935B6}"/>
                  </a:ext>
                </a:extLst>
              </p:cNvPr>
              <p:cNvSpPr>
                <a:spLocks noChangeArrowheads="1"/>
              </p:cNvSpPr>
              <p:nvPr/>
            </p:nvSpPr>
            <p:spPr bwMode="auto">
              <a:xfrm>
                <a:off x="694075" y="4336726"/>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grpSp>
        <p:nvGrpSpPr>
          <p:cNvPr id="2" name="Grupo 1">
            <a:extLst>
              <a:ext uri="{FF2B5EF4-FFF2-40B4-BE49-F238E27FC236}">
                <a16:creationId xmlns:a16="http://schemas.microsoft.com/office/drawing/2014/main" id="{7D3D1EAB-E136-FE20-FE5A-8CE9871A1F48}"/>
              </a:ext>
            </a:extLst>
          </p:cNvPr>
          <p:cNvGrpSpPr/>
          <p:nvPr/>
        </p:nvGrpSpPr>
        <p:grpSpPr>
          <a:xfrm>
            <a:off x="375003" y="4486897"/>
            <a:ext cx="6515970" cy="882101"/>
            <a:chOff x="375003" y="4498410"/>
            <a:chExt cx="6515970" cy="882101"/>
          </a:xfrm>
        </p:grpSpPr>
        <p:sp>
          <p:nvSpPr>
            <p:cNvPr id="33" name="Rectangle 11">
              <a:extLst>
                <a:ext uri="{FF2B5EF4-FFF2-40B4-BE49-F238E27FC236}">
                  <a16:creationId xmlns:a16="http://schemas.microsoft.com/office/drawing/2014/main" id="{4595D617-FB79-1298-D8C6-BEDEAFF29F3C}"/>
                </a:ext>
              </a:extLst>
            </p:cNvPr>
            <p:cNvSpPr>
              <a:spLocks noChangeArrowheads="1"/>
            </p:cNvSpPr>
            <p:nvPr/>
          </p:nvSpPr>
          <p:spPr bwMode="auto">
            <a:xfrm>
              <a:off x="2714973" y="4498410"/>
              <a:ext cx="4176000" cy="88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gn="just">
                <a:lnSpc>
                  <a:spcPct val="107000"/>
                </a:lnSpc>
                <a:spcAft>
                  <a:spcPts val="800"/>
                </a:spcAft>
              </a:pPr>
              <a:r>
                <a:rPr lang="es-MX" sz="900" dirty="0">
                  <a:solidFill>
                    <a:srgbClr val="3B3838"/>
                  </a:solidFill>
                  <a:latin typeface="Montserrat"/>
                  <a:ea typeface="Calibri" panose="020F0502020204030204" pitchFamily="34" charset="0"/>
                  <a:cs typeface="Times New Roman"/>
                </a:rPr>
                <a:t>Apoyar a Triple Line en la implementación de la metodología para definir el alcance del programa </a:t>
              </a:r>
              <a:r>
                <a:rPr lang="es-MX" sz="900" dirty="0" err="1">
                  <a:solidFill>
                    <a:srgbClr val="3B3838"/>
                  </a:solidFill>
                  <a:latin typeface="Montserrat"/>
                  <a:ea typeface="Calibri" panose="020F0502020204030204" pitchFamily="34" charset="0"/>
                  <a:cs typeface="Times New Roman"/>
                </a:rPr>
                <a:t>Breathe</a:t>
              </a:r>
              <a:r>
                <a:rPr lang="es-MX" sz="900" dirty="0">
                  <a:solidFill>
                    <a:srgbClr val="3B3838"/>
                  </a:solidFill>
                  <a:latin typeface="Montserrat"/>
                  <a:ea typeface="Calibri" panose="020F0502020204030204" pitchFamily="34" charset="0"/>
                  <a:cs typeface="Times New Roman"/>
                </a:rPr>
                <a:t> </a:t>
              </a:r>
              <a:r>
                <a:rPr lang="es-MX" sz="900" dirty="0" err="1">
                  <a:solidFill>
                    <a:srgbClr val="3B3838"/>
                  </a:solidFill>
                  <a:latin typeface="Montserrat"/>
                  <a:ea typeface="Calibri" panose="020F0502020204030204" pitchFamily="34" charset="0"/>
                  <a:cs typeface="Times New Roman"/>
                </a:rPr>
                <a:t>Cities</a:t>
              </a:r>
              <a:r>
                <a:rPr lang="es-MX" sz="900" dirty="0">
                  <a:solidFill>
                    <a:srgbClr val="3B3838"/>
                  </a:solidFill>
                  <a:latin typeface="Montserrat"/>
                  <a:ea typeface="Calibri" panose="020F0502020204030204" pitchFamily="34" charset="0"/>
                  <a:cs typeface="Times New Roman"/>
                </a:rPr>
                <a:t> en Bogotá para el periodo 2025 - 2026. Lo anterior, a partir del diligenciamiento del City </a:t>
              </a:r>
              <a:r>
                <a:rPr lang="es-MX" sz="900" dirty="0" err="1">
                  <a:solidFill>
                    <a:srgbClr val="3B3838"/>
                  </a:solidFill>
                  <a:latin typeface="Montserrat"/>
                  <a:ea typeface="Calibri" panose="020F0502020204030204" pitchFamily="34" charset="0"/>
                  <a:cs typeface="Times New Roman"/>
                </a:rPr>
                <a:t>Strategy</a:t>
              </a:r>
              <a:r>
                <a:rPr lang="es-MX" sz="900" dirty="0">
                  <a:solidFill>
                    <a:srgbClr val="3B3838"/>
                  </a:solidFill>
                  <a:latin typeface="Montserrat"/>
                  <a:ea typeface="Calibri" panose="020F0502020204030204" pitchFamily="34" charset="0"/>
                  <a:cs typeface="Times New Roman"/>
                </a:rPr>
                <a:t> </a:t>
              </a:r>
              <a:r>
                <a:rPr lang="es-MX" sz="900" dirty="0" err="1">
                  <a:solidFill>
                    <a:srgbClr val="3B3838"/>
                  </a:solidFill>
                  <a:latin typeface="Montserrat"/>
                  <a:ea typeface="Calibri" panose="020F0502020204030204" pitchFamily="34" charset="0"/>
                  <a:cs typeface="Times New Roman"/>
                </a:rPr>
                <a:t>Template</a:t>
              </a:r>
              <a:r>
                <a:rPr lang="es-MX" sz="900" dirty="0">
                  <a:solidFill>
                    <a:srgbClr val="3B3838"/>
                  </a:solidFill>
                  <a:latin typeface="Montserrat"/>
                  <a:ea typeface="Calibri" panose="020F0502020204030204" pitchFamily="34" charset="0"/>
                  <a:cs typeface="Times New Roman"/>
                </a:rPr>
                <a:t>, según las prioridades temáticas acordadas con </a:t>
              </a:r>
              <a:r>
                <a:rPr lang="es-MX" sz="900" dirty="0" err="1">
                  <a:solidFill>
                    <a:srgbClr val="3B3838"/>
                  </a:solidFill>
                  <a:latin typeface="Montserrat"/>
                  <a:ea typeface="Calibri" panose="020F0502020204030204" pitchFamily="34" charset="0"/>
                  <a:cs typeface="Times New Roman"/>
                </a:rPr>
                <a:t>Clean</a:t>
              </a:r>
              <a:r>
                <a:rPr lang="es-MX" sz="900" dirty="0">
                  <a:solidFill>
                    <a:srgbClr val="3B3838"/>
                  </a:solidFill>
                  <a:latin typeface="Montserrat"/>
                  <a:ea typeface="Calibri" panose="020F0502020204030204" pitchFamily="34" charset="0"/>
                  <a:cs typeface="Times New Roman"/>
                </a:rPr>
                <a:t> Air </a:t>
              </a:r>
              <a:r>
                <a:rPr lang="es-MX" sz="900" dirty="0" err="1">
                  <a:solidFill>
                    <a:srgbClr val="3B3838"/>
                  </a:solidFill>
                  <a:latin typeface="Montserrat"/>
                  <a:ea typeface="Calibri" panose="020F0502020204030204" pitchFamily="34" charset="0"/>
                  <a:cs typeface="Times New Roman"/>
                </a:rPr>
                <a:t>Fund</a:t>
              </a:r>
              <a:r>
                <a:rPr lang="es-MX" sz="900" dirty="0">
                  <a:solidFill>
                    <a:srgbClr val="3B3838"/>
                  </a:solidFill>
                  <a:latin typeface="Montserrat"/>
                  <a:ea typeface="Calibri" panose="020F0502020204030204" pitchFamily="34" charset="0"/>
                  <a:cs typeface="Times New Roman"/>
                </a:rPr>
                <a:t> y C40, y a partir de talleres de concertación y validación con la Secretaria de Ambiente de Bogotá y las demás entidades del distrito.</a:t>
              </a:r>
              <a:endParaRPr lang="es-ES" dirty="0"/>
            </a:p>
          </p:txBody>
        </p:sp>
        <p:grpSp>
          <p:nvGrpSpPr>
            <p:cNvPr id="59" name="Grupo 58">
              <a:extLst>
                <a:ext uri="{FF2B5EF4-FFF2-40B4-BE49-F238E27FC236}">
                  <a16:creationId xmlns:a16="http://schemas.microsoft.com/office/drawing/2014/main" id="{D1A407EB-B683-FC55-1F86-2EECA72FBF69}"/>
                </a:ext>
              </a:extLst>
            </p:cNvPr>
            <p:cNvGrpSpPr/>
            <p:nvPr/>
          </p:nvGrpSpPr>
          <p:grpSpPr>
            <a:xfrm>
              <a:off x="375003" y="4498410"/>
              <a:ext cx="1949752" cy="213360"/>
              <a:chOff x="375003" y="4694465"/>
              <a:chExt cx="1949752" cy="213360"/>
            </a:xfrm>
          </p:grpSpPr>
          <p:grpSp>
            <p:nvGrpSpPr>
              <p:cNvPr id="65" name="Grupo 64">
                <a:extLst>
                  <a:ext uri="{FF2B5EF4-FFF2-40B4-BE49-F238E27FC236}">
                    <a16:creationId xmlns:a16="http://schemas.microsoft.com/office/drawing/2014/main" id="{4D4A26BF-486C-93F7-7887-32E848BDE0A3}"/>
                  </a:ext>
                </a:extLst>
              </p:cNvPr>
              <p:cNvGrpSpPr/>
              <p:nvPr/>
            </p:nvGrpSpPr>
            <p:grpSpPr>
              <a:xfrm>
                <a:off x="375003" y="4694465"/>
                <a:ext cx="213360" cy="213360"/>
                <a:chOff x="451761" y="4176809"/>
                <a:chExt cx="213360" cy="213360"/>
              </a:xfrm>
            </p:grpSpPr>
            <p:sp>
              <p:nvSpPr>
                <p:cNvPr id="66" name="Elipse 65">
                  <a:extLst>
                    <a:ext uri="{FF2B5EF4-FFF2-40B4-BE49-F238E27FC236}">
                      <a16:creationId xmlns:a16="http://schemas.microsoft.com/office/drawing/2014/main" id="{67FDB917-8A8D-15E5-3C69-74AF29DA2F53}"/>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67" name="Gráfico 66">
                  <a:extLst>
                    <a:ext uri="{FF2B5EF4-FFF2-40B4-BE49-F238E27FC236}">
                      <a16:creationId xmlns:a16="http://schemas.microsoft.com/office/drawing/2014/main" id="{BA07916C-6D94-3E2A-7D9E-6E6B406E4F9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1832" y="4210453"/>
                  <a:ext cx="139721" cy="146072"/>
                </a:xfrm>
                <a:prstGeom prst="rect">
                  <a:avLst/>
                </a:prstGeom>
              </p:spPr>
            </p:pic>
          </p:grpSp>
          <p:sp>
            <p:nvSpPr>
              <p:cNvPr id="30" name="Rectangle 11">
                <a:extLst>
                  <a:ext uri="{FF2B5EF4-FFF2-40B4-BE49-F238E27FC236}">
                    <a16:creationId xmlns:a16="http://schemas.microsoft.com/office/drawing/2014/main" id="{E1E57A62-7DAE-DF75-0C93-7CCAF820A109}"/>
                  </a:ext>
                </a:extLst>
              </p:cNvPr>
              <p:cNvSpPr>
                <a:spLocks noChangeArrowheads="1"/>
              </p:cNvSpPr>
              <p:nvPr/>
            </p:nvSpPr>
            <p:spPr bwMode="auto">
              <a:xfrm>
                <a:off x="694075" y="4730549"/>
                <a:ext cx="1630680" cy="14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grpSp>
      <p:grpSp>
        <p:nvGrpSpPr>
          <p:cNvPr id="75" name="Grupo 74">
            <a:extLst>
              <a:ext uri="{FF2B5EF4-FFF2-40B4-BE49-F238E27FC236}">
                <a16:creationId xmlns:a16="http://schemas.microsoft.com/office/drawing/2014/main" id="{475BCE51-B5B6-C4ED-45CD-CD8A0BA18D79}"/>
              </a:ext>
            </a:extLst>
          </p:cNvPr>
          <p:cNvGrpSpPr/>
          <p:nvPr/>
        </p:nvGrpSpPr>
        <p:grpSpPr>
          <a:xfrm>
            <a:off x="375003" y="5475978"/>
            <a:ext cx="6515970" cy="237757"/>
            <a:chOff x="375003" y="5332170"/>
            <a:chExt cx="6515970" cy="237757"/>
          </a:xfrm>
        </p:grpSpPr>
        <p:sp>
          <p:nvSpPr>
            <p:cNvPr id="34" name="Rectangle 21">
              <a:extLst>
                <a:ext uri="{FF2B5EF4-FFF2-40B4-BE49-F238E27FC236}">
                  <a16:creationId xmlns:a16="http://schemas.microsoft.com/office/drawing/2014/main" id="{931F3C5A-827E-0A81-F8B3-63AC2F2C9AF6}"/>
                </a:ext>
              </a:extLst>
            </p:cNvPr>
            <p:cNvSpPr>
              <a:spLocks noChangeArrowheads="1"/>
            </p:cNvSpPr>
            <p:nvPr/>
          </p:nvSpPr>
          <p:spPr bwMode="auto">
            <a:xfrm>
              <a:off x="2714973" y="5332170"/>
              <a:ext cx="4176000"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a:lnSpc>
                  <a:spcPct val="200000"/>
                </a:lnSpc>
                <a:spcAft>
                  <a:spcPts val="800"/>
                </a:spcAft>
              </a:pPr>
              <a:r>
                <a:rPr lang="pt-BR" sz="900" dirty="0">
                  <a:solidFill>
                    <a:srgbClr val="3B3838"/>
                  </a:solidFill>
                  <a:latin typeface="Montserrat"/>
                  <a:ea typeface="Calibri"/>
                  <a:cs typeface="Times New Roman"/>
                </a:rPr>
                <a:t>Pepe </a:t>
              </a:r>
              <a:r>
                <a:rPr lang="pt-BR" sz="900" dirty="0" err="1">
                  <a:solidFill>
                    <a:srgbClr val="3B3838"/>
                  </a:solidFill>
                  <a:latin typeface="Montserrat"/>
                  <a:ea typeface="Calibri"/>
                  <a:cs typeface="Times New Roman"/>
                </a:rPr>
                <a:t>Monroy</a:t>
              </a:r>
              <a:r>
                <a:rPr lang="pt-BR" sz="900" dirty="0">
                  <a:solidFill>
                    <a:srgbClr val="3B3838"/>
                  </a:solidFill>
                  <a:latin typeface="Montserrat"/>
                  <a:ea typeface="Calibri"/>
                  <a:cs typeface="Times New Roman"/>
                </a:rPr>
                <a:t> - </a:t>
              </a:r>
              <a:r>
                <a:rPr lang="pt-BR" sz="900" dirty="0">
                  <a:solidFill>
                    <a:srgbClr val="3B3838"/>
                  </a:solidFill>
                  <a:latin typeface="Montserrat"/>
                  <a:ea typeface="Calibri"/>
                  <a:cs typeface="Times New Roman"/>
                  <a:hlinkClick r:id="rId15"/>
                </a:rPr>
                <a:t>pepe.monroy@tripleline.com</a:t>
              </a:r>
              <a:endParaRPr lang="es-ES" dirty="0">
                <a:ea typeface="Calibri"/>
              </a:endParaRPr>
            </a:p>
          </p:txBody>
        </p:sp>
        <p:grpSp>
          <p:nvGrpSpPr>
            <p:cNvPr id="68" name="Grupo 67">
              <a:extLst>
                <a:ext uri="{FF2B5EF4-FFF2-40B4-BE49-F238E27FC236}">
                  <a16:creationId xmlns:a16="http://schemas.microsoft.com/office/drawing/2014/main" id="{0572E11A-40E7-8833-D4B4-653104FECD40}"/>
                </a:ext>
              </a:extLst>
            </p:cNvPr>
            <p:cNvGrpSpPr/>
            <p:nvPr/>
          </p:nvGrpSpPr>
          <p:grpSpPr>
            <a:xfrm>
              <a:off x="375003" y="5344368"/>
              <a:ext cx="213360" cy="213360"/>
              <a:chOff x="457709" y="5691197"/>
              <a:chExt cx="213360" cy="213360"/>
            </a:xfrm>
          </p:grpSpPr>
          <p:sp>
            <p:nvSpPr>
              <p:cNvPr id="69" name="Elipse 68">
                <a:extLst>
                  <a:ext uri="{FF2B5EF4-FFF2-40B4-BE49-F238E27FC236}">
                    <a16:creationId xmlns:a16="http://schemas.microsoft.com/office/drawing/2014/main" id="{B7AF619E-98F8-AAB8-867A-8BFEFEF4C20D}"/>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73C9E643-1E91-F87C-FA4A-8D3F86DEB46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127" y="5728977"/>
                <a:ext cx="154635" cy="124380"/>
              </a:xfrm>
              <a:prstGeom prst="rect">
                <a:avLst/>
              </a:prstGeom>
            </p:spPr>
          </p:pic>
        </p:grpSp>
        <p:sp>
          <p:nvSpPr>
            <p:cNvPr id="45" name="Rectangle 11">
              <a:extLst>
                <a:ext uri="{FF2B5EF4-FFF2-40B4-BE49-F238E27FC236}">
                  <a16:creationId xmlns:a16="http://schemas.microsoft.com/office/drawing/2014/main" id="{F209E1AF-7663-BA2F-A863-DEFB0C1E306C}"/>
                </a:ext>
              </a:extLst>
            </p:cNvPr>
            <p:cNvSpPr>
              <a:spLocks noChangeArrowheads="1"/>
            </p:cNvSpPr>
            <p:nvPr/>
          </p:nvSpPr>
          <p:spPr bwMode="auto">
            <a:xfrm>
              <a:off x="694075" y="5381189"/>
              <a:ext cx="1630680" cy="1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Datos de contacto</a:t>
              </a:r>
              <a:endParaRPr lang="es-CO" sz="900" b="1" dirty="0">
                <a:solidFill>
                  <a:srgbClr val="0070C0"/>
                </a:solidFill>
                <a:latin typeface="Montserrat" pitchFamily="2" charset="0"/>
                <a:ea typeface="Calibri" panose="020F0502020204030204" pitchFamily="34" charset="0"/>
                <a:cs typeface="Calibri" panose="020F0502020204030204" pitchFamily="34" charset="0"/>
              </a:endParaRPr>
            </a:p>
          </p:txBody>
        </p:sp>
      </p:grpSp>
      <p:sp>
        <p:nvSpPr>
          <p:cNvPr id="84" name="Rectangle 1036">
            <a:extLst>
              <a:ext uri="{FF2B5EF4-FFF2-40B4-BE49-F238E27FC236}">
                <a16:creationId xmlns:a16="http://schemas.microsoft.com/office/drawing/2014/main" id="{00D6F02B-A7D5-DB43-E7A5-EC9FD1F7DFE3}"/>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900" dirty="0">
                <a:latin typeface="Montserrat"/>
                <a:ea typeface="Times New Roman" panose="02020603050405020304" pitchFamily="18" charset="0"/>
                <a:cs typeface="Calibri"/>
              </a:rPr>
              <a:t>Hoja de Vida</a:t>
            </a:r>
            <a:r>
              <a:rPr lang="en-US" sz="900" dirty="0">
                <a:solidFill>
                  <a:srgbClr val="000000"/>
                </a:solidFill>
                <a:latin typeface="Montserrat"/>
                <a:ea typeface="Times New Roman" panose="02020603050405020304" pitchFamily="18" charset="0"/>
                <a:cs typeface="Calibri"/>
              </a:rPr>
              <a:t> </a:t>
            </a:r>
            <a:r>
              <a:rPr lang="es-CO" sz="900" b="1" dirty="0">
                <a:solidFill>
                  <a:srgbClr val="026EA4"/>
                </a:solidFill>
                <a:latin typeface="Montserrat"/>
                <a:ea typeface="Times New Roman" panose="02020603050405020304" pitchFamily="18" charset="0"/>
                <a:cs typeface="Calibri"/>
              </a:rPr>
              <a:t>empresarial</a:t>
            </a:r>
            <a:endParaRPr lang="es-CO" sz="900" dirty="0">
              <a:latin typeface="Montserrat"/>
              <a:ea typeface="Times New Roman" panose="02020603050405020304" pitchFamily="18" charset="0"/>
              <a:cs typeface="Calibri"/>
            </a:endParaRPr>
          </a:p>
        </p:txBody>
      </p:sp>
    </p:spTree>
    <p:extLst>
      <p:ext uri="{BB962C8B-B14F-4D97-AF65-F5344CB8AC3E}">
        <p14:creationId xmlns:p14="http://schemas.microsoft.com/office/powerpoint/2010/main" val="1826456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E14EB-C48A-D23C-1180-0D03D0D58977}"/>
            </a:ext>
          </a:extLst>
        </p:cNvPr>
        <p:cNvGrpSpPr/>
        <p:nvPr/>
      </p:nvGrpSpPr>
      <p:grpSpPr>
        <a:xfrm>
          <a:off x="0" y="0"/>
          <a:ext cx="0" cy="0"/>
          <a:chOff x="0" y="0"/>
          <a:chExt cx="0" cy="0"/>
        </a:xfrm>
      </p:grpSpPr>
      <p:cxnSp>
        <p:nvCxnSpPr>
          <p:cNvPr id="3" name="Connecteur droit 16">
            <a:extLst>
              <a:ext uri="{FF2B5EF4-FFF2-40B4-BE49-F238E27FC236}">
                <a16:creationId xmlns:a16="http://schemas.microsoft.com/office/drawing/2014/main" id="{D5CE7513-FEA5-52FA-B384-B17AA1E31AE4}"/>
              </a:ext>
            </a:extLst>
          </p:cNvPr>
          <p:cNvCxnSpPr>
            <a:cxnSpLocks/>
          </p:cNvCxnSpPr>
          <p:nvPr/>
        </p:nvCxnSpPr>
        <p:spPr>
          <a:xfrm>
            <a:off x="593762" y="638279"/>
            <a:ext cx="5564944"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21" name="Rectangle 11">
            <a:extLst>
              <a:ext uri="{FF2B5EF4-FFF2-40B4-BE49-F238E27FC236}">
                <a16:creationId xmlns:a16="http://schemas.microsoft.com/office/drawing/2014/main" id="{421F5930-746A-6227-AACB-FBF8AA7408CD}"/>
              </a:ext>
            </a:extLst>
          </p:cNvPr>
          <p:cNvSpPr>
            <a:spLocks noChangeArrowheads="1"/>
          </p:cNvSpPr>
          <p:nvPr/>
        </p:nvSpPr>
        <p:spPr bwMode="auto">
          <a:xfrm>
            <a:off x="2723581" y="7042845"/>
            <a:ext cx="4166920" cy="3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Apoyo en la reducción de emisiones de metano en Colombia</a:t>
            </a:r>
            <a:endParaRPr lang="es-ES" dirty="0"/>
          </a:p>
        </p:txBody>
      </p:sp>
      <p:sp>
        <p:nvSpPr>
          <p:cNvPr id="36" name="Rectangle 21">
            <a:extLst>
              <a:ext uri="{FF2B5EF4-FFF2-40B4-BE49-F238E27FC236}">
                <a16:creationId xmlns:a16="http://schemas.microsoft.com/office/drawing/2014/main" id="{952ADC0D-1619-31AB-0DD6-40431612F00A}"/>
              </a:ext>
            </a:extLst>
          </p:cNvPr>
          <p:cNvSpPr>
            <a:spLocks noChangeArrowheads="1"/>
          </p:cNvSpPr>
          <p:nvPr/>
        </p:nvSpPr>
        <p:spPr bwMode="auto">
          <a:xfrm>
            <a:off x="2727743" y="6732137"/>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cs typeface="Times New Roman"/>
              </a:rPr>
              <a:t>Diciembre 2023, 8 meses</a:t>
            </a:r>
            <a:endParaRPr lang="es-ES" dirty="0"/>
          </a:p>
        </p:txBody>
      </p:sp>
      <p:sp>
        <p:nvSpPr>
          <p:cNvPr id="37" name="Rectangle 11">
            <a:extLst>
              <a:ext uri="{FF2B5EF4-FFF2-40B4-BE49-F238E27FC236}">
                <a16:creationId xmlns:a16="http://schemas.microsoft.com/office/drawing/2014/main" id="{0431EFC7-2CF1-732C-AE6A-DF775889F49E}"/>
              </a:ext>
            </a:extLst>
          </p:cNvPr>
          <p:cNvSpPr>
            <a:spLocks noChangeArrowheads="1"/>
          </p:cNvSpPr>
          <p:nvPr/>
        </p:nvSpPr>
        <p:spPr bwMode="auto">
          <a:xfrm>
            <a:off x="2731905" y="7442887"/>
            <a:ext cx="4175527" cy="112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Fortalecimiento de la información sobre emisiones de metano para la toma de decisiones y diálogos sectoriales para apoyar la reducción de emisiones de metano en Colombia.</a:t>
            </a:r>
            <a:endParaRPr lang="es-ES" dirty="0"/>
          </a:p>
        </p:txBody>
      </p:sp>
      <p:sp>
        <p:nvSpPr>
          <p:cNvPr id="39" name="Rectangle 21">
            <a:extLst>
              <a:ext uri="{FF2B5EF4-FFF2-40B4-BE49-F238E27FC236}">
                <a16:creationId xmlns:a16="http://schemas.microsoft.com/office/drawing/2014/main" id="{4E81F578-0D43-C4AC-5918-768E9A32CFC6}"/>
              </a:ext>
            </a:extLst>
          </p:cNvPr>
          <p:cNvSpPr>
            <a:spLocks noChangeArrowheads="1"/>
          </p:cNvSpPr>
          <p:nvPr/>
        </p:nvSpPr>
        <p:spPr bwMode="auto">
          <a:xfrm>
            <a:off x="2723581" y="7963025"/>
            <a:ext cx="3369056" cy="22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Mariana Rojas  Laserna - </a:t>
            </a:r>
            <a:r>
              <a:rPr lang="es-CO" sz="900" b="0" i="0" dirty="0">
                <a:solidFill>
                  <a:srgbClr val="424242"/>
                </a:solidFill>
                <a:effectLst/>
                <a:latin typeface="Segoe UI" panose="020B0502040204020203" pitchFamily="34" charset="0"/>
                <a:hlinkClick r:id="rId2"/>
              </a:rPr>
              <a:t>m.laserna@climatedialogues.eu</a:t>
            </a:r>
            <a:r>
              <a:rPr lang="es-CO" sz="900" b="0" i="0" dirty="0">
                <a:solidFill>
                  <a:srgbClr val="424242"/>
                </a:solidFill>
                <a:effectLst/>
                <a:latin typeface="Segoe UI" panose="020B0502040204020203" pitchFamily="34" charset="0"/>
              </a:rPr>
              <a:t> </a:t>
            </a:r>
            <a:r>
              <a:rPr lang="es-ES" sz="900" dirty="0">
                <a:solidFill>
                  <a:srgbClr val="3B3838"/>
                </a:solidFill>
                <a:latin typeface="Montserrat"/>
                <a:ea typeface="Calibri"/>
                <a:cs typeface="Times New Roman"/>
              </a:rPr>
              <a:t> </a:t>
            </a:r>
            <a:endParaRPr lang="es-ES" dirty="0">
              <a:ea typeface="Calibri"/>
            </a:endParaRPr>
          </a:p>
        </p:txBody>
      </p:sp>
      <p:sp>
        <p:nvSpPr>
          <p:cNvPr id="74" name="Rectángulo 73">
            <a:extLst>
              <a:ext uri="{FF2B5EF4-FFF2-40B4-BE49-F238E27FC236}">
                <a16:creationId xmlns:a16="http://schemas.microsoft.com/office/drawing/2014/main" id="{B7DD6842-C139-6263-44C1-DC489F1B3FF8}"/>
              </a:ext>
            </a:extLst>
          </p:cNvPr>
          <p:cNvSpPr/>
          <p:nvPr/>
        </p:nvSpPr>
        <p:spPr>
          <a:xfrm>
            <a:off x="2430021" y="3562609"/>
            <a:ext cx="46800" cy="1985512"/>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92" name="Rectangle 21">
            <a:extLst>
              <a:ext uri="{FF2B5EF4-FFF2-40B4-BE49-F238E27FC236}">
                <a16:creationId xmlns:a16="http://schemas.microsoft.com/office/drawing/2014/main" id="{C9FFE9CF-AA21-BC17-4DA7-4D1E05F4BD2B}"/>
              </a:ext>
            </a:extLst>
          </p:cNvPr>
          <p:cNvSpPr>
            <a:spLocks noChangeArrowheads="1"/>
          </p:cNvSpPr>
          <p:nvPr/>
        </p:nvSpPr>
        <p:spPr bwMode="auto">
          <a:xfrm>
            <a:off x="2723581" y="6445789"/>
            <a:ext cx="4133772" cy="370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Calibri" panose="020F0502020204030204" pitchFamily="34" charset="0"/>
                <a:cs typeface="Times New Roman"/>
              </a:rPr>
              <a:t>Diálogos Climáticos de la Unión Europea – EUCD y Agencia GIZ Bruselas</a:t>
            </a:r>
            <a:endParaRPr lang="es-ES" dirty="0">
              <a:cs typeface="Calibri" panose="020F0502020204030204"/>
            </a:endParaRPr>
          </a:p>
        </p:txBody>
      </p:sp>
      <p:pic>
        <p:nvPicPr>
          <p:cNvPr id="7" name="Imagen 2" descr="Icono&#10;&#10;Descripción generada automáticamente">
            <a:extLst>
              <a:ext uri="{FF2B5EF4-FFF2-40B4-BE49-F238E27FC236}">
                <a16:creationId xmlns:a16="http://schemas.microsoft.com/office/drawing/2014/main" id="{E75E0B34-9B3F-C27D-DD48-4C516CCE5E4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126934" y="209174"/>
            <a:ext cx="588816" cy="579248"/>
          </a:xfrm>
          <a:prstGeom prst="rect">
            <a:avLst/>
          </a:prstGeom>
        </p:spPr>
      </p:pic>
      <p:sp>
        <p:nvSpPr>
          <p:cNvPr id="13" name="Rectángulo 12">
            <a:extLst>
              <a:ext uri="{FF2B5EF4-FFF2-40B4-BE49-F238E27FC236}">
                <a16:creationId xmlns:a16="http://schemas.microsoft.com/office/drawing/2014/main" id="{2F65E8BB-EC56-BCBD-9239-8A80F10DF0C5}"/>
              </a:ext>
            </a:extLst>
          </p:cNvPr>
          <p:cNvSpPr/>
          <p:nvPr/>
        </p:nvSpPr>
        <p:spPr>
          <a:xfrm>
            <a:off x="2430021" y="6464250"/>
            <a:ext cx="46800" cy="1821867"/>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31" name="Rectangle 11">
            <a:extLst>
              <a:ext uri="{FF2B5EF4-FFF2-40B4-BE49-F238E27FC236}">
                <a16:creationId xmlns:a16="http://schemas.microsoft.com/office/drawing/2014/main" id="{BDFF6045-11E6-1365-4167-7779F2CF23B6}"/>
              </a:ext>
            </a:extLst>
          </p:cNvPr>
          <p:cNvSpPr>
            <a:spLocks noChangeArrowheads="1"/>
          </p:cNvSpPr>
          <p:nvPr/>
        </p:nvSpPr>
        <p:spPr bwMode="auto">
          <a:xfrm>
            <a:off x="2723581" y="4220362"/>
            <a:ext cx="4166920" cy="3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Estándar de Eficiencia Energética de vehículos livianos en Colombia</a:t>
            </a:r>
            <a:endParaRPr lang="es-ES" dirty="0"/>
          </a:p>
        </p:txBody>
      </p:sp>
      <p:sp>
        <p:nvSpPr>
          <p:cNvPr id="32" name="Rectangle 21">
            <a:extLst>
              <a:ext uri="{FF2B5EF4-FFF2-40B4-BE49-F238E27FC236}">
                <a16:creationId xmlns:a16="http://schemas.microsoft.com/office/drawing/2014/main" id="{84ED5EC0-C82B-093C-38E4-AA3FD754D4E2}"/>
              </a:ext>
            </a:extLst>
          </p:cNvPr>
          <p:cNvSpPr>
            <a:spLocks noChangeArrowheads="1"/>
          </p:cNvSpPr>
          <p:nvPr/>
        </p:nvSpPr>
        <p:spPr bwMode="auto">
          <a:xfrm>
            <a:off x="2731905" y="3881608"/>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cs typeface="Times New Roman"/>
              </a:rPr>
              <a:t>Febrero 2024, 12 meses</a:t>
            </a:r>
            <a:endParaRPr lang="es-ES" dirty="0"/>
          </a:p>
        </p:txBody>
      </p:sp>
      <p:sp>
        <p:nvSpPr>
          <p:cNvPr id="33" name="Rectangle 11">
            <a:extLst>
              <a:ext uri="{FF2B5EF4-FFF2-40B4-BE49-F238E27FC236}">
                <a16:creationId xmlns:a16="http://schemas.microsoft.com/office/drawing/2014/main" id="{83E57191-E06C-ADFF-8556-429B2B99EE2B}"/>
              </a:ext>
            </a:extLst>
          </p:cNvPr>
          <p:cNvSpPr>
            <a:spLocks noChangeArrowheads="1"/>
          </p:cNvSpPr>
          <p:nvPr/>
        </p:nvSpPr>
        <p:spPr bwMode="auto">
          <a:xfrm>
            <a:off x="2714974" y="4540107"/>
            <a:ext cx="4175527" cy="112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Este proyecto tiene como objetivo desarrollar la línea base de eficiencia energética de la flota liviana nueva y proponer los lineamientos técnicos para la definición de un estándar de eficiencia para flota liviana en Colombia. Adicionalmente, se están desarrollando análisis del impacto que tendría el estándar en las emisiones GEI del sector transporte en los próximos años y se están elaborando reportes técnicos de soporte que faciliten los análisis técnicos una vez la norma sea implementada. Este proyecto se está desarrollando para el Gobierno Nacional con el apoyo de la GIZ. </a:t>
            </a:r>
            <a:endParaRPr lang="es-ES" dirty="0"/>
          </a:p>
        </p:txBody>
      </p:sp>
      <p:sp>
        <p:nvSpPr>
          <p:cNvPr id="34" name="Rectangle 21">
            <a:extLst>
              <a:ext uri="{FF2B5EF4-FFF2-40B4-BE49-F238E27FC236}">
                <a16:creationId xmlns:a16="http://schemas.microsoft.com/office/drawing/2014/main" id="{AE992DB2-3965-FB2C-D02C-6DB825821043}"/>
              </a:ext>
            </a:extLst>
          </p:cNvPr>
          <p:cNvSpPr>
            <a:spLocks noChangeArrowheads="1"/>
          </p:cNvSpPr>
          <p:nvPr/>
        </p:nvSpPr>
        <p:spPr bwMode="auto">
          <a:xfrm>
            <a:off x="2714974" y="5887727"/>
            <a:ext cx="3369056" cy="22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err="1">
                <a:solidFill>
                  <a:srgbClr val="3B3838"/>
                </a:solidFill>
                <a:latin typeface="Montserrat"/>
                <a:ea typeface="Calibri"/>
                <a:cs typeface="Times New Roman"/>
              </a:rPr>
              <a:t>Nadja</a:t>
            </a:r>
            <a:r>
              <a:rPr lang="es-ES" sz="900" dirty="0">
                <a:solidFill>
                  <a:srgbClr val="3B3838"/>
                </a:solidFill>
                <a:latin typeface="Montserrat"/>
                <a:ea typeface="Calibri"/>
                <a:cs typeface="Times New Roman"/>
              </a:rPr>
              <a:t> </a:t>
            </a:r>
            <a:r>
              <a:rPr lang="es-ES" sz="900" dirty="0" err="1">
                <a:solidFill>
                  <a:srgbClr val="3B3838"/>
                </a:solidFill>
                <a:latin typeface="Montserrat"/>
                <a:ea typeface="Calibri"/>
                <a:cs typeface="Times New Roman"/>
              </a:rPr>
              <a:t>Taeger</a:t>
            </a:r>
            <a:r>
              <a:rPr lang="es-ES" sz="900" dirty="0">
                <a:solidFill>
                  <a:srgbClr val="3B3838"/>
                </a:solidFill>
                <a:latin typeface="Montserrat"/>
                <a:ea typeface="Calibri"/>
                <a:cs typeface="Times New Roman"/>
              </a:rPr>
              <a:t> - </a:t>
            </a:r>
            <a:r>
              <a:rPr lang="es-ES" sz="900" dirty="0" err="1">
                <a:solidFill>
                  <a:srgbClr val="3B3838"/>
                </a:solidFill>
                <a:latin typeface="Montserrat"/>
                <a:ea typeface="Calibri"/>
                <a:cs typeface="Times New Roman"/>
                <a:hlinkClick r:id="rId4"/>
              </a:rPr>
              <a:t>nadja.taeger@giz.de</a:t>
            </a:r>
            <a:r>
              <a:rPr lang="es-ES" sz="900" dirty="0">
                <a:solidFill>
                  <a:srgbClr val="3B3838"/>
                </a:solidFill>
                <a:latin typeface="Montserrat"/>
                <a:ea typeface="Calibri"/>
                <a:cs typeface="Times New Roman"/>
              </a:rPr>
              <a:t> </a:t>
            </a:r>
            <a:endParaRPr lang="es-ES" dirty="0">
              <a:ea typeface="Calibri"/>
            </a:endParaRPr>
          </a:p>
        </p:txBody>
      </p:sp>
      <p:sp>
        <p:nvSpPr>
          <p:cNvPr id="35" name="Rectangle 21">
            <a:extLst>
              <a:ext uri="{FF2B5EF4-FFF2-40B4-BE49-F238E27FC236}">
                <a16:creationId xmlns:a16="http://schemas.microsoft.com/office/drawing/2014/main" id="{7DA32D60-452D-CED2-8C85-B842B4A242CE}"/>
              </a:ext>
            </a:extLst>
          </p:cNvPr>
          <p:cNvSpPr>
            <a:spLocks noChangeArrowheads="1"/>
          </p:cNvSpPr>
          <p:nvPr/>
        </p:nvSpPr>
        <p:spPr bwMode="auto">
          <a:xfrm>
            <a:off x="2727743" y="3504993"/>
            <a:ext cx="4133772" cy="370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Calibri" panose="020F0502020204030204" pitchFamily="34" charset="0"/>
                <a:cs typeface="Times New Roman"/>
              </a:rPr>
              <a:t>GIZ Colombia</a:t>
            </a:r>
            <a:endParaRPr lang="es-ES" dirty="0">
              <a:cs typeface="Calibri" panose="020F0502020204030204"/>
            </a:endParaRPr>
          </a:p>
        </p:txBody>
      </p:sp>
      <p:sp>
        <p:nvSpPr>
          <p:cNvPr id="38" name="Rectangle 11">
            <a:extLst>
              <a:ext uri="{FF2B5EF4-FFF2-40B4-BE49-F238E27FC236}">
                <a16:creationId xmlns:a16="http://schemas.microsoft.com/office/drawing/2014/main" id="{0643970A-2281-A505-0EAB-0DBC366A23D7}"/>
              </a:ext>
            </a:extLst>
          </p:cNvPr>
          <p:cNvSpPr>
            <a:spLocks noChangeArrowheads="1"/>
          </p:cNvSpPr>
          <p:nvPr/>
        </p:nvSpPr>
        <p:spPr bwMode="auto">
          <a:xfrm>
            <a:off x="2758906" y="1593758"/>
            <a:ext cx="4166920" cy="3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Instrumentos de financiación de la flota del SITM-MIO</a:t>
            </a:r>
            <a:endParaRPr lang="es-ES" dirty="0"/>
          </a:p>
        </p:txBody>
      </p:sp>
      <p:sp>
        <p:nvSpPr>
          <p:cNvPr id="40" name="Rectangle 21">
            <a:extLst>
              <a:ext uri="{FF2B5EF4-FFF2-40B4-BE49-F238E27FC236}">
                <a16:creationId xmlns:a16="http://schemas.microsoft.com/office/drawing/2014/main" id="{F66633D3-83C8-22CD-40E4-CDF2B02732D5}"/>
              </a:ext>
            </a:extLst>
          </p:cNvPr>
          <p:cNvSpPr>
            <a:spLocks noChangeArrowheads="1"/>
          </p:cNvSpPr>
          <p:nvPr/>
        </p:nvSpPr>
        <p:spPr bwMode="auto">
          <a:xfrm>
            <a:off x="2763068" y="1244526"/>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cs typeface="Times New Roman"/>
              </a:rPr>
              <a:t>Mayo 2024, 6 meses</a:t>
            </a:r>
            <a:endParaRPr lang="es-ES" dirty="0"/>
          </a:p>
        </p:txBody>
      </p:sp>
      <p:sp>
        <p:nvSpPr>
          <p:cNvPr id="41" name="Rectangle 11">
            <a:extLst>
              <a:ext uri="{FF2B5EF4-FFF2-40B4-BE49-F238E27FC236}">
                <a16:creationId xmlns:a16="http://schemas.microsoft.com/office/drawing/2014/main" id="{EB6058B4-014C-E20C-1A96-18AAF8540538}"/>
              </a:ext>
            </a:extLst>
          </p:cNvPr>
          <p:cNvSpPr>
            <a:spLocks noChangeArrowheads="1"/>
          </p:cNvSpPr>
          <p:nvPr/>
        </p:nvSpPr>
        <p:spPr bwMode="auto">
          <a:xfrm>
            <a:off x="2750453" y="1898138"/>
            <a:ext cx="4073857" cy="93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Ponderar las alternativas  disponibles (de acuerdo con sus requisitos normativos, viabilidad financiera y presupuestal, y ajuste a los marcos de política nacional y local) para el fondeo de adquisición de material rodante de cero o bajas emisiones para el SITM-MIO. A partir de la selección se elaborará la hoja de ruta para dichas alternativas para el corto plazo para su implementación.</a:t>
            </a:r>
            <a:endParaRPr lang="es-ES" dirty="0"/>
          </a:p>
        </p:txBody>
      </p:sp>
      <p:sp>
        <p:nvSpPr>
          <p:cNvPr id="42" name="Rectangle 21">
            <a:extLst>
              <a:ext uri="{FF2B5EF4-FFF2-40B4-BE49-F238E27FC236}">
                <a16:creationId xmlns:a16="http://schemas.microsoft.com/office/drawing/2014/main" id="{1D7E97DE-40D4-96AF-D496-9AD9C445DE58}"/>
              </a:ext>
            </a:extLst>
          </p:cNvPr>
          <p:cNvSpPr>
            <a:spLocks noChangeArrowheads="1"/>
          </p:cNvSpPr>
          <p:nvPr/>
        </p:nvSpPr>
        <p:spPr bwMode="auto">
          <a:xfrm>
            <a:off x="2758906" y="2787554"/>
            <a:ext cx="3369056" cy="22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Natalia Ariza Donado - </a:t>
            </a:r>
            <a:r>
              <a:rPr lang="es-ES" sz="900" dirty="0">
                <a:solidFill>
                  <a:srgbClr val="3B3838"/>
                </a:solidFill>
                <a:latin typeface="Montserrat"/>
                <a:ea typeface="Calibri"/>
                <a:cs typeface="Times New Roman"/>
                <a:hlinkClick r:id="rId5"/>
              </a:rPr>
              <a:t>nariza@iadb.org</a:t>
            </a:r>
            <a:r>
              <a:rPr lang="es-ES" sz="900" dirty="0">
                <a:solidFill>
                  <a:srgbClr val="3B3838"/>
                </a:solidFill>
                <a:latin typeface="Montserrat"/>
                <a:ea typeface="Calibri"/>
                <a:cs typeface="Times New Roman"/>
              </a:rPr>
              <a:t>   </a:t>
            </a:r>
            <a:endParaRPr lang="es-ES" dirty="0">
              <a:ea typeface="Calibri"/>
            </a:endParaRPr>
          </a:p>
        </p:txBody>
      </p:sp>
      <p:sp>
        <p:nvSpPr>
          <p:cNvPr id="43" name="Rectangle 21">
            <a:extLst>
              <a:ext uri="{FF2B5EF4-FFF2-40B4-BE49-F238E27FC236}">
                <a16:creationId xmlns:a16="http://schemas.microsoft.com/office/drawing/2014/main" id="{C07F583A-71E3-AF93-DE7B-80294D9FAE18}"/>
              </a:ext>
            </a:extLst>
          </p:cNvPr>
          <p:cNvSpPr>
            <a:spLocks noChangeArrowheads="1"/>
          </p:cNvSpPr>
          <p:nvPr/>
        </p:nvSpPr>
        <p:spPr bwMode="auto">
          <a:xfrm>
            <a:off x="2731905" y="929839"/>
            <a:ext cx="4133772" cy="370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Calibri" panose="020F0502020204030204" pitchFamily="34" charset="0"/>
                <a:cs typeface="Times New Roman"/>
              </a:rPr>
              <a:t>Banco Interamericano de Desarrollo - BID</a:t>
            </a:r>
            <a:endParaRPr lang="es-ES" dirty="0">
              <a:cs typeface="Calibri" panose="020F0502020204030204"/>
            </a:endParaRPr>
          </a:p>
        </p:txBody>
      </p:sp>
      <p:sp>
        <p:nvSpPr>
          <p:cNvPr id="44" name="Rectángulo 43">
            <a:extLst>
              <a:ext uri="{FF2B5EF4-FFF2-40B4-BE49-F238E27FC236}">
                <a16:creationId xmlns:a16="http://schemas.microsoft.com/office/drawing/2014/main" id="{8D75ED76-E2B2-7A4E-17F7-F39C5852864F}"/>
              </a:ext>
            </a:extLst>
          </p:cNvPr>
          <p:cNvSpPr/>
          <p:nvPr/>
        </p:nvSpPr>
        <p:spPr>
          <a:xfrm flipH="1">
            <a:off x="2430021" y="956159"/>
            <a:ext cx="46800" cy="2276273"/>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4" name="Rectangle 11">
            <a:extLst>
              <a:ext uri="{FF2B5EF4-FFF2-40B4-BE49-F238E27FC236}">
                <a16:creationId xmlns:a16="http://schemas.microsoft.com/office/drawing/2014/main" id="{3D8F0D58-DE51-862B-2DC4-55BBB9119D5C}"/>
              </a:ext>
            </a:extLst>
          </p:cNvPr>
          <p:cNvSpPr>
            <a:spLocks noChangeArrowheads="1"/>
          </p:cNvSpPr>
          <p:nvPr/>
        </p:nvSpPr>
        <p:spPr bwMode="auto">
          <a:xfrm>
            <a:off x="748461" y="3571047"/>
            <a:ext cx="1645016" cy="241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2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Fecha de inicio y duración</a:t>
            </a:r>
            <a:endParaRPr lang="es-CO" sz="1100" dirty="0">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p>
          <a:p>
            <a:pPr>
              <a:lnSpc>
                <a:spcPct val="107000"/>
              </a:lnSpc>
              <a:spcAft>
                <a:spcPts val="800"/>
              </a:spcAft>
            </a:pPr>
            <a:endParaRPr lang="es-ES" sz="3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Datos de contacto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5" name="Rectangle 11">
            <a:extLst>
              <a:ext uri="{FF2B5EF4-FFF2-40B4-BE49-F238E27FC236}">
                <a16:creationId xmlns:a16="http://schemas.microsoft.com/office/drawing/2014/main" id="{3C468748-4DC7-E95B-DBBC-7893751F1D3D}"/>
              </a:ext>
            </a:extLst>
          </p:cNvPr>
          <p:cNvSpPr>
            <a:spLocks noChangeArrowheads="1"/>
          </p:cNvSpPr>
          <p:nvPr/>
        </p:nvSpPr>
        <p:spPr bwMode="auto">
          <a:xfrm>
            <a:off x="762344" y="6492597"/>
            <a:ext cx="1630680" cy="242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p>
          <a:p>
            <a:pPr>
              <a:lnSpc>
                <a:spcPct val="107000"/>
              </a:lnSpc>
              <a:spcAft>
                <a:spcPts val="800"/>
              </a:spcAft>
            </a:pPr>
            <a:endParaRPr lang="es-ES" sz="900" b="1" dirty="0">
              <a:solidFill>
                <a:srgbClr val="FF9900"/>
              </a:solidFill>
              <a:latin typeface="Montserrat"/>
              <a:ea typeface="Calibri"/>
              <a:cs typeface="Calibri"/>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nvGrpSpPr>
          <p:cNvPr id="6" name="Grupo 5">
            <a:extLst>
              <a:ext uri="{FF2B5EF4-FFF2-40B4-BE49-F238E27FC236}">
                <a16:creationId xmlns:a16="http://schemas.microsoft.com/office/drawing/2014/main" id="{541F1233-7E84-558F-1028-18D6AE1306E4}"/>
              </a:ext>
            </a:extLst>
          </p:cNvPr>
          <p:cNvGrpSpPr/>
          <p:nvPr/>
        </p:nvGrpSpPr>
        <p:grpSpPr>
          <a:xfrm>
            <a:off x="375003" y="4167321"/>
            <a:ext cx="213360" cy="213360"/>
            <a:chOff x="448292" y="3451607"/>
            <a:chExt cx="213360" cy="213360"/>
          </a:xfrm>
        </p:grpSpPr>
        <p:sp>
          <p:nvSpPr>
            <p:cNvPr id="9" name="Elipse 8">
              <a:extLst>
                <a:ext uri="{FF2B5EF4-FFF2-40B4-BE49-F238E27FC236}">
                  <a16:creationId xmlns:a16="http://schemas.microsoft.com/office/drawing/2014/main" id="{F9471FD0-27E0-203F-997F-C697B185AAAC}"/>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 name="Gráfico 9">
              <a:extLst>
                <a:ext uri="{FF2B5EF4-FFF2-40B4-BE49-F238E27FC236}">
                  <a16:creationId xmlns:a16="http://schemas.microsoft.com/office/drawing/2014/main" id="{4C788E99-9CBA-F0EE-4FD0-1D9B3564B77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3500378"/>
              <a:ext cx="166487" cy="115817"/>
            </a:xfrm>
            <a:prstGeom prst="rect">
              <a:avLst/>
            </a:prstGeom>
          </p:spPr>
        </p:pic>
      </p:grpSp>
      <p:grpSp>
        <p:nvGrpSpPr>
          <p:cNvPr id="11" name="Grupo 10">
            <a:extLst>
              <a:ext uri="{FF2B5EF4-FFF2-40B4-BE49-F238E27FC236}">
                <a16:creationId xmlns:a16="http://schemas.microsoft.com/office/drawing/2014/main" id="{622A77D5-2C5D-5C45-BBBA-E503521B5AA7}"/>
              </a:ext>
            </a:extLst>
          </p:cNvPr>
          <p:cNvGrpSpPr/>
          <p:nvPr/>
        </p:nvGrpSpPr>
        <p:grpSpPr>
          <a:xfrm>
            <a:off x="375003" y="3912416"/>
            <a:ext cx="213360" cy="213360"/>
            <a:chOff x="448292" y="3196185"/>
            <a:chExt cx="213360" cy="213360"/>
          </a:xfrm>
        </p:grpSpPr>
        <p:sp>
          <p:nvSpPr>
            <p:cNvPr id="12" name="Elipse 11">
              <a:extLst>
                <a:ext uri="{FF2B5EF4-FFF2-40B4-BE49-F238E27FC236}">
                  <a16:creationId xmlns:a16="http://schemas.microsoft.com/office/drawing/2014/main" id="{4461925A-AC78-8178-045E-7FB15B6E3A11}"/>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61" name="Gráfico 60">
              <a:extLst>
                <a:ext uri="{FF2B5EF4-FFF2-40B4-BE49-F238E27FC236}">
                  <a16:creationId xmlns:a16="http://schemas.microsoft.com/office/drawing/2014/main" id="{539B9D1D-2E29-74CE-B92F-C79A19A740D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7427" y="3241709"/>
              <a:ext cx="155156" cy="128172"/>
            </a:xfrm>
            <a:prstGeom prst="rect">
              <a:avLst/>
            </a:prstGeom>
          </p:spPr>
        </p:pic>
      </p:grpSp>
      <p:grpSp>
        <p:nvGrpSpPr>
          <p:cNvPr id="62" name="Grupo 61">
            <a:extLst>
              <a:ext uri="{FF2B5EF4-FFF2-40B4-BE49-F238E27FC236}">
                <a16:creationId xmlns:a16="http://schemas.microsoft.com/office/drawing/2014/main" id="{B71C2A2A-8C98-6850-8320-0BA0ACC2DAE8}"/>
              </a:ext>
            </a:extLst>
          </p:cNvPr>
          <p:cNvGrpSpPr/>
          <p:nvPr/>
        </p:nvGrpSpPr>
        <p:grpSpPr>
          <a:xfrm>
            <a:off x="375003" y="3527062"/>
            <a:ext cx="213360" cy="213360"/>
            <a:chOff x="441612" y="2938387"/>
            <a:chExt cx="213360" cy="213360"/>
          </a:xfrm>
        </p:grpSpPr>
        <p:sp>
          <p:nvSpPr>
            <p:cNvPr id="63" name="Elipse 62">
              <a:extLst>
                <a:ext uri="{FF2B5EF4-FFF2-40B4-BE49-F238E27FC236}">
                  <a16:creationId xmlns:a16="http://schemas.microsoft.com/office/drawing/2014/main" id="{2D5046CF-4806-02CF-B75A-52C150A94D6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64" name="Gráfico 63">
              <a:extLst>
                <a:ext uri="{FF2B5EF4-FFF2-40B4-BE49-F238E27FC236}">
                  <a16:creationId xmlns:a16="http://schemas.microsoft.com/office/drawing/2014/main" id="{D444548C-1731-DEFF-C447-DB4A102E662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3670" y="2970041"/>
              <a:ext cx="152808" cy="151235"/>
            </a:xfrm>
            <a:prstGeom prst="rect">
              <a:avLst/>
            </a:prstGeom>
          </p:spPr>
        </p:pic>
      </p:grpSp>
      <p:grpSp>
        <p:nvGrpSpPr>
          <p:cNvPr id="65" name="Grupo 64">
            <a:extLst>
              <a:ext uri="{FF2B5EF4-FFF2-40B4-BE49-F238E27FC236}">
                <a16:creationId xmlns:a16="http://schemas.microsoft.com/office/drawing/2014/main" id="{256EDA2D-768F-4E6D-C75C-6A6B26DDE289}"/>
              </a:ext>
            </a:extLst>
          </p:cNvPr>
          <p:cNvGrpSpPr/>
          <p:nvPr/>
        </p:nvGrpSpPr>
        <p:grpSpPr>
          <a:xfrm>
            <a:off x="375003" y="4561144"/>
            <a:ext cx="213360" cy="213360"/>
            <a:chOff x="451761" y="4176809"/>
            <a:chExt cx="213360" cy="213360"/>
          </a:xfrm>
        </p:grpSpPr>
        <p:sp>
          <p:nvSpPr>
            <p:cNvPr id="66" name="Elipse 65">
              <a:extLst>
                <a:ext uri="{FF2B5EF4-FFF2-40B4-BE49-F238E27FC236}">
                  <a16:creationId xmlns:a16="http://schemas.microsoft.com/office/drawing/2014/main" id="{3FD9BA15-C585-B519-227E-9EEBE0942AEA}"/>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67" name="Gráfico 66">
              <a:extLst>
                <a:ext uri="{FF2B5EF4-FFF2-40B4-BE49-F238E27FC236}">
                  <a16:creationId xmlns:a16="http://schemas.microsoft.com/office/drawing/2014/main" id="{5BA1BA37-BB1E-B77B-F1DE-49FB2D78045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91832" y="4210453"/>
              <a:ext cx="139721" cy="146072"/>
            </a:xfrm>
            <a:prstGeom prst="rect">
              <a:avLst/>
            </a:prstGeom>
          </p:spPr>
        </p:pic>
      </p:grpSp>
      <p:grpSp>
        <p:nvGrpSpPr>
          <p:cNvPr id="68" name="Grupo 67">
            <a:extLst>
              <a:ext uri="{FF2B5EF4-FFF2-40B4-BE49-F238E27FC236}">
                <a16:creationId xmlns:a16="http://schemas.microsoft.com/office/drawing/2014/main" id="{6C3A007F-372F-5591-7556-8B1D1CB44199}"/>
              </a:ext>
            </a:extLst>
          </p:cNvPr>
          <p:cNvGrpSpPr/>
          <p:nvPr/>
        </p:nvGrpSpPr>
        <p:grpSpPr>
          <a:xfrm>
            <a:off x="375003" y="5898647"/>
            <a:ext cx="213360" cy="213360"/>
            <a:chOff x="457709" y="5691197"/>
            <a:chExt cx="213360" cy="213360"/>
          </a:xfrm>
        </p:grpSpPr>
        <p:sp>
          <p:nvSpPr>
            <p:cNvPr id="69" name="Elipse 68">
              <a:extLst>
                <a:ext uri="{FF2B5EF4-FFF2-40B4-BE49-F238E27FC236}">
                  <a16:creationId xmlns:a16="http://schemas.microsoft.com/office/drawing/2014/main" id="{5A518D9B-A750-FDB8-EE2E-4AC1CDDDE3B5}"/>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01ABB8-2DF0-1D7E-C638-39BB4F8B8E3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88127" y="5728977"/>
              <a:ext cx="154635" cy="124380"/>
            </a:xfrm>
            <a:prstGeom prst="rect">
              <a:avLst/>
            </a:prstGeom>
          </p:spPr>
        </p:pic>
      </p:grpSp>
      <p:grpSp>
        <p:nvGrpSpPr>
          <p:cNvPr id="71" name="Grupo 70">
            <a:extLst>
              <a:ext uri="{FF2B5EF4-FFF2-40B4-BE49-F238E27FC236}">
                <a16:creationId xmlns:a16="http://schemas.microsoft.com/office/drawing/2014/main" id="{FC26F901-4880-C8C6-D23D-2145F2CD0112}"/>
              </a:ext>
            </a:extLst>
          </p:cNvPr>
          <p:cNvGrpSpPr/>
          <p:nvPr/>
        </p:nvGrpSpPr>
        <p:grpSpPr>
          <a:xfrm>
            <a:off x="375003" y="6954998"/>
            <a:ext cx="213360" cy="213360"/>
            <a:chOff x="455013" y="6820563"/>
            <a:chExt cx="213360" cy="213360"/>
          </a:xfrm>
        </p:grpSpPr>
        <p:sp>
          <p:nvSpPr>
            <p:cNvPr id="72" name="Elipse 71">
              <a:extLst>
                <a:ext uri="{FF2B5EF4-FFF2-40B4-BE49-F238E27FC236}">
                  <a16:creationId xmlns:a16="http://schemas.microsoft.com/office/drawing/2014/main" id="{B2F7D1F2-6B1C-F6A9-4961-E13E50ACC799}"/>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3EF680C1-A06A-4732-8EE9-9D739F6E4E0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9346" y="6869833"/>
              <a:ext cx="166487" cy="115817"/>
            </a:xfrm>
            <a:prstGeom prst="rect">
              <a:avLst/>
            </a:prstGeom>
          </p:spPr>
        </p:pic>
      </p:grpSp>
      <p:grpSp>
        <p:nvGrpSpPr>
          <p:cNvPr id="91" name="Grupo 90">
            <a:extLst>
              <a:ext uri="{FF2B5EF4-FFF2-40B4-BE49-F238E27FC236}">
                <a16:creationId xmlns:a16="http://schemas.microsoft.com/office/drawing/2014/main" id="{56756C9D-203D-EB4A-452C-91899E478D8F}"/>
              </a:ext>
            </a:extLst>
          </p:cNvPr>
          <p:cNvGrpSpPr/>
          <p:nvPr/>
        </p:nvGrpSpPr>
        <p:grpSpPr>
          <a:xfrm>
            <a:off x="375003" y="6705652"/>
            <a:ext cx="213360" cy="213360"/>
            <a:chOff x="455013" y="6565141"/>
            <a:chExt cx="213360" cy="213360"/>
          </a:xfrm>
        </p:grpSpPr>
        <p:sp>
          <p:nvSpPr>
            <p:cNvPr id="93" name="Elipse 92">
              <a:extLst>
                <a:ext uri="{FF2B5EF4-FFF2-40B4-BE49-F238E27FC236}">
                  <a16:creationId xmlns:a16="http://schemas.microsoft.com/office/drawing/2014/main" id="{CE3744B0-89CE-65D4-DF96-998EDBA14285}"/>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4" name="Gráfico 93">
              <a:extLst>
                <a:ext uri="{FF2B5EF4-FFF2-40B4-BE49-F238E27FC236}">
                  <a16:creationId xmlns:a16="http://schemas.microsoft.com/office/drawing/2014/main" id="{18FFC95B-58F0-BB6F-1C87-2617D2B77F0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001" y="6612603"/>
              <a:ext cx="155156" cy="128172"/>
            </a:xfrm>
            <a:prstGeom prst="rect">
              <a:avLst/>
            </a:prstGeom>
          </p:spPr>
        </p:pic>
      </p:grpSp>
      <p:grpSp>
        <p:nvGrpSpPr>
          <p:cNvPr id="95" name="Grupo 94">
            <a:extLst>
              <a:ext uri="{FF2B5EF4-FFF2-40B4-BE49-F238E27FC236}">
                <a16:creationId xmlns:a16="http://schemas.microsoft.com/office/drawing/2014/main" id="{66822857-EC73-3D2C-2F60-A5444CE004C1}"/>
              </a:ext>
            </a:extLst>
          </p:cNvPr>
          <p:cNvGrpSpPr/>
          <p:nvPr/>
        </p:nvGrpSpPr>
        <p:grpSpPr>
          <a:xfrm>
            <a:off x="375003" y="6456306"/>
            <a:ext cx="213360" cy="213360"/>
            <a:chOff x="457709" y="6309719"/>
            <a:chExt cx="213360" cy="213360"/>
          </a:xfrm>
        </p:grpSpPr>
        <p:sp>
          <p:nvSpPr>
            <p:cNvPr id="96" name="Elipse 95">
              <a:extLst>
                <a:ext uri="{FF2B5EF4-FFF2-40B4-BE49-F238E27FC236}">
                  <a16:creationId xmlns:a16="http://schemas.microsoft.com/office/drawing/2014/main" id="{E659651B-4C3A-CB2A-8A11-28591AAD58D6}"/>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7" name="Gráfico 96">
              <a:extLst>
                <a:ext uri="{FF2B5EF4-FFF2-40B4-BE49-F238E27FC236}">
                  <a16:creationId xmlns:a16="http://schemas.microsoft.com/office/drawing/2014/main" id="{A8BAD611-E74D-5AA9-3E3F-0F361D98321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9645" y="6339995"/>
              <a:ext cx="152808" cy="152808"/>
            </a:xfrm>
            <a:prstGeom prst="rect">
              <a:avLst/>
            </a:prstGeom>
          </p:spPr>
        </p:pic>
      </p:grpSp>
      <p:grpSp>
        <p:nvGrpSpPr>
          <p:cNvPr id="98" name="Grupo 97">
            <a:extLst>
              <a:ext uri="{FF2B5EF4-FFF2-40B4-BE49-F238E27FC236}">
                <a16:creationId xmlns:a16="http://schemas.microsoft.com/office/drawing/2014/main" id="{B7F55DCB-7EAB-3CE0-8727-9230334825E9}"/>
              </a:ext>
            </a:extLst>
          </p:cNvPr>
          <p:cNvGrpSpPr/>
          <p:nvPr/>
        </p:nvGrpSpPr>
        <p:grpSpPr>
          <a:xfrm>
            <a:off x="375003" y="7441653"/>
            <a:ext cx="213360" cy="213360"/>
            <a:chOff x="445596" y="7332405"/>
            <a:chExt cx="213360" cy="213360"/>
          </a:xfrm>
        </p:grpSpPr>
        <p:sp>
          <p:nvSpPr>
            <p:cNvPr id="99" name="Elipse 98">
              <a:extLst>
                <a:ext uri="{FF2B5EF4-FFF2-40B4-BE49-F238E27FC236}">
                  <a16:creationId xmlns:a16="http://schemas.microsoft.com/office/drawing/2014/main" id="{170FFC07-91D7-5AAB-E226-6C60E3C7EA32}"/>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0" name="Gráfico 99">
              <a:extLst>
                <a:ext uri="{FF2B5EF4-FFF2-40B4-BE49-F238E27FC236}">
                  <a16:creationId xmlns:a16="http://schemas.microsoft.com/office/drawing/2014/main" id="{E5DCE86A-57C5-22D3-6ED0-24CDDFB02B7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127" y="7365743"/>
              <a:ext cx="139721" cy="146072"/>
            </a:xfrm>
            <a:prstGeom prst="rect">
              <a:avLst/>
            </a:prstGeom>
          </p:spPr>
        </p:pic>
      </p:grpSp>
      <p:grpSp>
        <p:nvGrpSpPr>
          <p:cNvPr id="101" name="Grupo 100">
            <a:extLst>
              <a:ext uri="{FF2B5EF4-FFF2-40B4-BE49-F238E27FC236}">
                <a16:creationId xmlns:a16="http://schemas.microsoft.com/office/drawing/2014/main" id="{E20908C0-68FD-5CB1-5FB1-D4300FDDBBDB}"/>
              </a:ext>
            </a:extLst>
          </p:cNvPr>
          <p:cNvGrpSpPr/>
          <p:nvPr/>
        </p:nvGrpSpPr>
        <p:grpSpPr>
          <a:xfrm>
            <a:off x="375003" y="7975508"/>
            <a:ext cx="213360" cy="213360"/>
            <a:chOff x="455013" y="8593499"/>
            <a:chExt cx="213360" cy="213360"/>
          </a:xfrm>
        </p:grpSpPr>
        <p:sp>
          <p:nvSpPr>
            <p:cNvPr id="102" name="Elipse 101">
              <a:extLst>
                <a:ext uri="{FF2B5EF4-FFF2-40B4-BE49-F238E27FC236}">
                  <a16:creationId xmlns:a16="http://schemas.microsoft.com/office/drawing/2014/main" id="{5E758853-C88F-D7CE-9626-EFED8E909DC8}"/>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68523DE9-B73D-B0F1-6B2B-64FE6860609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84374" y="8623889"/>
              <a:ext cx="154635" cy="124380"/>
            </a:xfrm>
            <a:prstGeom prst="rect">
              <a:avLst/>
            </a:prstGeom>
          </p:spPr>
        </p:pic>
      </p:grpSp>
      <p:sp>
        <p:nvSpPr>
          <p:cNvPr id="104" name="Rectangle 11">
            <a:extLst>
              <a:ext uri="{FF2B5EF4-FFF2-40B4-BE49-F238E27FC236}">
                <a16:creationId xmlns:a16="http://schemas.microsoft.com/office/drawing/2014/main" id="{CE40D92F-F04B-6803-2AB8-A3FEF47A59F0}"/>
              </a:ext>
            </a:extLst>
          </p:cNvPr>
          <p:cNvSpPr>
            <a:spLocks noChangeArrowheads="1"/>
          </p:cNvSpPr>
          <p:nvPr/>
        </p:nvSpPr>
        <p:spPr bwMode="auto">
          <a:xfrm>
            <a:off x="694075" y="969533"/>
            <a:ext cx="1630680" cy="242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FF9900"/>
              </a:solidFill>
              <a:latin typeface="Montserrat"/>
              <a:ea typeface="Calibri"/>
              <a:cs typeface="Calibri"/>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6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05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nvGrpSpPr>
          <p:cNvPr id="105" name="Grupo 104">
            <a:extLst>
              <a:ext uri="{FF2B5EF4-FFF2-40B4-BE49-F238E27FC236}">
                <a16:creationId xmlns:a16="http://schemas.microsoft.com/office/drawing/2014/main" id="{A9FC5CB6-D21B-7303-614B-F32CC7A85E70}"/>
              </a:ext>
            </a:extLst>
          </p:cNvPr>
          <p:cNvGrpSpPr/>
          <p:nvPr/>
        </p:nvGrpSpPr>
        <p:grpSpPr>
          <a:xfrm>
            <a:off x="375003" y="1435294"/>
            <a:ext cx="213360" cy="213360"/>
            <a:chOff x="455013" y="6820563"/>
            <a:chExt cx="213360" cy="213360"/>
          </a:xfrm>
        </p:grpSpPr>
        <p:sp>
          <p:nvSpPr>
            <p:cNvPr id="106" name="Elipse 105">
              <a:extLst>
                <a:ext uri="{FF2B5EF4-FFF2-40B4-BE49-F238E27FC236}">
                  <a16:creationId xmlns:a16="http://schemas.microsoft.com/office/drawing/2014/main" id="{5DDE7B18-7556-4F9E-738C-0496474AC72B}"/>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7" name="Gráfico 106">
              <a:extLst>
                <a:ext uri="{FF2B5EF4-FFF2-40B4-BE49-F238E27FC236}">
                  <a16:creationId xmlns:a16="http://schemas.microsoft.com/office/drawing/2014/main" id="{BACE36E0-18A7-EA09-F374-0F8404E3179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9346" y="6869833"/>
              <a:ext cx="166487" cy="115817"/>
            </a:xfrm>
            <a:prstGeom prst="rect">
              <a:avLst/>
            </a:prstGeom>
          </p:spPr>
        </p:pic>
      </p:grpSp>
      <p:grpSp>
        <p:nvGrpSpPr>
          <p:cNvPr id="108" name="Grupo 107">
            <a:extLst>
              <a:ext uri="{FF2B5EF4-FFF2-40B4-BE49-F238E27FC236}">
                <a16:creationId xmlns:a16="http://schemas.microsoft.com/office/drawing/2014/main" id="{A79AD2CA-F97B-E53E-1F20-0C6E73A7D379}"/>
              </a:ext>
            </a:extLst>
          </p:cNvPr>
          <p:cNvGrpSpPr/>
          <p:nvPr/>
        </p:nvGrpSpPr>
        <p:grpSpPr>
          <a:xfrm>
            <a:off x="375003" y="1181961"/>
            <a:ext cx="213360" cy="213360"/>
            <a:chOff x="455013" y="6565141"/>
            <a:chExt cx="213360" cy="213360"/>
          </a:xfrm>
        </p:grpSpPr>
        <p:sp>
          <p:nvSpPr>
            <p:cNvPr id="109" name="Elipse 108">
              <a:extLst>
                <a:ext uri="{FF2B5EF4-FFF2-40B4-BE49-F238E27FC236}">
                  <a16:creationId xmlns:a16="http://schemas.microsoft.com/office/drawing/2014/main" id="{93824AFD-BF1F-11D1-C9B2-01A8DFFF0EFD}"/>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0" name="Gráfico 109">
              <a:extLst>
                <a:ext uri="{FF2B5EF4-FFF2-40B4-BE49-F238E27FC236}">
                  <a16:creationId xmlns:a16="http://schemas.microsoft.com/office/drawing/2014/main" id="{CEF18004-0530-5C8A-2D23-FE1B50A5ECC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001" y="6612603"/>
              <a:ext cx="155156" cy="128172"/>
            </a:xfrm>
            <a:prstGeom prst="rect">
              <a:avLst/>
            </a:prstGeom>
          </p:spPr>
        </p:pic>
      </p:grpSp>
      <p:grpSp>
        <p:nvGrpSpPr>
          <p:cNvPr id="111" name="Grupo 110">
            <a:extLst>
              <a:ext uri="{FF2B5EF4-FFF2-40B4-BE49-F238E27FC236}">
                <a16:creationId xmlns:a16="http://schemas.microsoft.com/office/drawing/2014/main" id="{38FC25C5-3A04-C8BE-0894-878EE3F377E5}"/>
              </a:ext>
            </a:extLst>
          </p:cNvPr>
          <p:cNvGrpSpPr/>
          <p:nvPr/>
        </p:nvGrpSpPr>
        <p:grpSpPr>
          <a:xfrm>
            <a:off x="375003" y="928628"/>
            <a:ext cx="213360" cy="213360"/>
            <a:chOff x="457709" y="6309719"/>
            <a:chExt cx="213360" cy="213360"/>
          </a:xfrm>
        </p:grpSpPr>
        <p:sp>
          <p:nvSpPr>
            <p:cNvPr id="112" name="Elipse 111">
              <a:extLst>
                <a:ext uri="{FF2B5EF4-FFF2-40B4-BE49-F238E27FC236}">
                  <a16:creationId xmlns:a16="http://schemas.microsoft.com/office/drawing/2014/main" id="{2E11D503-BB0E-336E-BB0E-1093AA4EBBF1}"/>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3" name="Gráfico 112">
              <a:extLst>
                <a:ext uri="{FF2B5EF4-FFF2-40B4-BE49-F238E27FC236}">
                  <a16:creationId xmlns:a16="http://schemas.microsoft.com/office/drawing/2014/main" id="{87D776CF-C7B8-546A-729F-983EA9A1D92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9645" y="6339995"/>
              <a:ext cx="152808" cy="152808"/>
            </a:xfrm>
            <a:prstGeom prst="rect">
              <a:avLst/>
            </a:prstGeom>
          </p:spPr>
        </p:pic>
      </p:grpSp>
      <p:grpSp>
        <p:nvGrpSpPr>
          <p:cNvPr id="114" name="Grupo 113">
            <a:extLst>
              <a:ext uri="{FF2B5EF4-FFF2-40B4-BE49-F238E27FC236}">
                <a16:creationId xmlns:a16="http://schemas.microsoft.com/office/drawing/2014/main" id="{6353BD88-4B2D-4EEB-4674-BECC37E32823}"/>
              </a:ext>
            </a:extLst>
          </p:cNvPr>
          <p:cNvGrpSpPr/>
          <p:nvPr/>
        </p:nvGrpSpPr>
        <p:grpSpPr>
          <a:xfrm>
            <a:off x="375003" y="1926990"/>
            <a:ext cx="213360" cy="213360"/>
            <a:chOff x="445596" y="7332405"/>
            <a:chExt cx="213360" cy="213360"/>
          </a:xfrm>
        </p:grpSpPr>
        <p:sp>
          <p:nvSpPr>
            <p:cNvPr id="115" name="Elipse 114">
              <a:extLst>
                <a:ext uri="{FF2B5EF4-FFF2-40B4-BE49-F238E27FC236}">
                  <a16:creationId xmlns:a16="http://schemas.microsoft.com/office/drawing/2014/main" id="{230FC499-9ED9-EB0D-EF41-9A14B6318ADC}"/>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6" name="Gráfico 115">
              <a:extLst>
                <a:ext uri="{FF2B5EF4-FFF2-40B4-BE49-F238E27FC236}">
                  <a16:creationId xmlns:a16="http://schemas.microsoft.com/office/drawing/2014/main" id="{318E6DBA-F682-5F89-6EDD-7A3E73A6950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127" y="7365743"/>
              <a:ext cx="139721" cy="146072"/>
            </a:xfrm>
            <a:prstGeom prst="rect">
              <a:avLst/>
            </a:prstGeom>
          </p:spPr>
        </p:pic>
      </p:grpSp>
      <p:grpSp>
        <p:nvGrpSpPr>
          <p:cNvPr id="117" name="Grupo 116">
            <a:extLst>
              <a:ext uri="{FF2B5EF4-FFF2-40B4-BE49-F238E27FC236}">
                <a16:creationId xmlns:a16="http://schemas.microsoft.com/office/drawing/2014/main" id="{A4865C05-DD74-741B-67FA-9F9615AF32BE}"/>
              </a:ext>
            </a:extLst>
          </p:cNvPr>
          <p:cNvGrpSpPr/>
          <p:nvPr/>
        </p:nvGrpSpPr>
        <p:grpSpPr>
          <a:xfrm>
            <a:off x="375003" y="2846504"/>
            <a:ext cx="213360" cy="213360"/>
            <a:chOff x="455013" y="8593499"/>
            <a:chExt cx="213360" cy="213360"/>
          </a:xfrm>
        </p:grpSpPr>
        <p:sp>
          <p:nvSpPr>
            <p:cNvPr id="118" name="Elipse 117">
              <a:extLst>
                <a:ext uri="{FF2B5EF4-FFF2-40B4-BE49-F238E27FC236}">
                  <a16:creationId xmlns:a16="http://schemas.microsoft.com/office/drawing/2014/main" id="{6B8595F5-1FE7-C8DA-AFA9-FBD61BE28F63}"/>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9" name="Gráfico 118">
              <a:extLst>
                <a:ext uri="{FF2B5EF4-FFF2-40B4-BE49-F238E27FC236}">
                  <a16:creationId xmlns:a16="http://schemas.microsoft.com/office/drawing/2014/main" id="{3B1971FC-BBAC-F539-CAEF-FB5124698E5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84374" y="8623889"/>
              <a:ext cx="154635" cy="124380"/>
            </a:xfrm>
            <a:prstGeom prst="rect">
              <a:avLst/>
            </a:prstGeom>
          </p:spPr>
        </p:pic>
      </p:grpSp>
      <p:sp>
        <p:nvSpPr>
          <p:cNvPr id="14" name="Rectangle 1036">
            <a:extLst>
              <a:ext uri="{FF2B5EF4-FFF2-40B4-BE49-F238E27FC236}">
                <a16:creationId xmlns:a16="http://schemas.microsoft.com/office/drawing/2014/main" id="{9BF2C6A1-A7DB-F87D-6D1E-EF4F51FC6D76}"/>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900" dirty="0">
                <a:latin typeface="Montserrat"/>
                <a:ea typeface="Times New Roman" panose="02020603050405020304" pitchFamily="18" charset="0"/>
                <a:cs typeface="Calibri"/>
              </a:rPr>
              <a:t>Hoja de Vida</a:t>
            </a:r>
            <a:r>
              <a:rPr lang="en-US" sz="900" dirty="0">
                <a:solidFill>
                  <a:srgbClr val="000000"/>
                </a:solidFill>
                <a:latin typeface="Montserrat"/>
                <a:ea typeface="Times New Roman" panose="02020603050405020304" pitchFamily="18" charset="0"/>
                <a:cs typeface="Calibri"/>
              </a:rPr>
              <a:t> </a:t>
            </a:r>
            <a:r>
              <a:rPr lang="es-CO" sz="900" b="1" dirty="0">
                <a:solidFill>
                  <a:srgbClr val="026EA4"/>
                </a:solidFill>
                <a:latin typeface="Montserrat"/>
                <a:ea typeface="Times New Roman" panose="02020603050405020304" pitchFamily="18" charset="0"/>
                <a:cs typeface="Calibri"/>
              </a:rPr>
              <a:t>empresarial</a:t>
            </a:r>
            <a:endParaRPr lang="es-CO" sz="900" dirty="0">
              <a:latin typeface="Montserrat"/>
              <a:ea typeface="Times New Roman" panose="02020603050405020304" pitchFamily="18" charset="0"/>
              <a:cs typeface="Calibri"/>
            </a:endParaRPr>
          </a:p>
        </p:txBody>
      </p:sp>
    </p:spTree>
    <p:extLst>
      <p:ext uri="{BB962C8B-B14F-4D97-AF65-F5344CB8AC3E}">
        <p14:creationId xmlns:p14="http://schemas.microsoft.com/office/powerpoint/2010/main" val="281663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2" descr="Icono&#10;&#10;Descripción generada automáticamente">
            <a:extLst>
              <a:ext uri="{FF2B5EF4-FFF2-40B4-BE49-F238E27FC236}">
                <a16:creationId xmlns:a16="http://schemas.microsoft.com/office/drawing/2014/main" id="{54A0FE1B-EDD9-52EC-1AD5-34B46B15BE0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33" name="Connecteur droit 16">
            <a:extLst>
              <a:ext uri="{FF2B5EF4-FFF2-40B4-BE49-F238E27FC236}">
                <a16:creationId xmlns:a16="http://schemas.microsoft.com/office/drawing/2014/main" id="{AAADE57D-97AF-5C35-6B3E-C79A7FEB4F2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141" name="Rectangle 21">
            <a:extLst>
              <a:ext uri="{FF2B5EF4-FFF2-40B4-BE49-F238E27FC236}">
                <a16:creationId xmlns:a16="http://schemas.microsoft.com/office/drawing/2014/main" id="{9F6D6F16-8F1A-5405-1814-62C01FD241F4}"/>
              </a:ext>
            </a:extLst>
          </p:cNvPr>
          <p:cNvSpPr>
            <a:spLocks noChangeArrowheads="1"/>
          </p:cNvSpPr>
          <p:nvPr/>
        </p:nvSpPr>
        <p:spPr bwMode="auto">
          <a:xfrm>
            <a:off x="2604551" y="816125"/>
            <a:ext cx="4190365" cy="1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solidFill>
                  <a:srgbClr val="3B3838"/>
                </a:solidFill>
                <a:latin typeface="Montserrat"/>
                <a:ea typeface="Calibri" panose="020F0502020204030204" pitchFamily="34" charset="0"/>
                <a:cs typeface="Times New Roman"/>
              </a:rPr>
              <a:t>Banco Mundial</a:t>
            </a:r>
            <a:endParaRPr lang="es-ES" dirty="0"/>
          </a:p>
        </p:txBody>
      </p:sp>
      <p:sp>
        <p:nvSpPr>
          <p:cNvPr id="142" name="Rectangle 21">
            <a:extLst>
              <a:ext uri="{FF2B5EF4-FFF2-40B4-BE49-F238E27FC236}">
                <a16:creationId xmlns:a16="http://schemas.microsoft.com/office/drawing/2014/main" id="{5CE8DAFD-4705-54D2-43F9-A6211A97E79C}"/>
              </a:ext>
            </a:extLst>
          </p:cNvPr>
          <p:cNvSpPr>
            <a:spLocks noChangeArrowheads="1"/>
          </p:cNvSpPr>
          <p:nvPr/>
        </p:nvSpPr>
        <p:spPr bwMode="auto">
          <a:xfrm>
            <a:off x="2594762" y="1084881"/>
            <a:ext cx="4162425" cy="22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Diciembre 2023, 5 meses</a:t>
            </a:r>
            <a:endParaRPr lang="es-ES" sz="900" dirty="0"/>
          </a:p>
        </p:txBody>
      </p:sp>
      <p:sp>
        <p:nvSpPr>
          <p:cNvPr id="143" name="Rectangle 11">
            <a:extLst>
              <a:ext uri="{FF2B5EF4-FFF2-40B4-BE49-F238E27FC236}">
                <a16:creationId xmlns:a16="http://schemas.microsoft.com/office/drawing/2014/main" id="{A982895F-E415-B30B-64FA-69D0AD5A104C}"/>
              </a:ext>
            </a:extLst>
          </p:cNvPr>
          <p:cNvSpPr>
            <a:spLocks noChangeArrowheads="1"/>
          </p:cNvSpPr>
          <p:nvPr/>
        </p:nvSpPr>
        <p:spPr bwMode="auto">
          <a:xfrm>
            <a:off x="2559190" y="1759965"/>
            <a:ext cx="4188091" cy="11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a:cs typeface="Times New Roman"/>
              </a:rPr>
              <a:t>El proyecto tiene como objetivo definir un conjunto de indicadores que permita evaluar los resultados sociales y ambientales de proyectos de revitalización y regeneración urbana en centros históricos de ciudades colombianas. Además, busca desarrollar recomendaciones de política para el Departamento Nacional de Planeación. Lo anterior, a partir de una evaluación ex post de dos (2) estudios de caso: El proyecto Manzana 5, en el centro de Bogotá, y el proyecto de recuperación del espacio público del Centro Histórico de Barranquilla.</a:t>
            </a:r>
            <a:endParaRPr lang="es-ES" dirty="0">
              <a:ea typeface="Calibri"/>
            </a:endParaRPr>
          </a:p>
        </p:txBody>
      </p:sp>
      <p:sp>
        <p:nvSpPr>
          <p:cNvPr id="144" name="Rectangle 21">
            <a:extLst>
              <a:ext uri="{FF2B5EF4-FFF2-40B4-BE49-F238E27FC236}">
                <a16:creationId xmlns:a16="http://schemas.microsoft.com/office/drawing/2014/main" id="{8B043EFC-7457-09EE-629B-FD02B03E028A}"/>
              </a:ext>
            </a:extLst>
          </p:cNvPr>
          <p:cNvSpPr>
            <a:spLocks noChangeArrowheads="1"/>
          </p:cNvSpPr>
          <p:nvPr/>
        </p:nvSpPr>
        <p:spPr bwMode="auto">
          <a:xfrm>
            <a:off x="2559190" y="2892860"/>
            <a:ext cx="4152265" cy="20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Julián Castro - </a:t>
            </a:r>
            <a:r>
              <a:rPr lang="es-ES" sz="900" dirty="0">
                <a:solidFill>
                  <a:srgbClr val="3B3838"/>
                </a:solidFill>
                <a:latin typeface="Montserrat"/>
                <a:ea typeface="Calibri"/>
                <a:cs typeface="Times New Roman"/>
                <a:hlinkClick r:id="rId3"/>
              </a:rPr>
              <a:t>jcastroagudelo@worldbank.org</a:t>
            </a:r>
            <a:r>
              <a:rPr lang="es-ES" sz="900" dirty="0">
                <a:solidFill>
                  <a:srgbClr val="3B3838"/>
                </a:solidFill>
                <a:latin typeface="Montserrat"/>
                <a:ea typeface="Calibri"/>
                <a:cs typeface="Times New Roman"/>
              </a:rPr>
              <a:t> </a:t>
            </a:r>
            <a:endParaRPr lang="es-ES" dirty="0">
              <a:ea typeface="Calibri"/>
            </a:endParaRPr>
          </a:p>
        </p:txBody>
      </p:sp>
      <p:sp>
        <p:nvSpPr>
          <p:cNvPr id="145" name="Rectángulo 144">
            <a:extLst>
              <a:ext uri="{FF2B5EF4-FFF2-40B4-BE49-F238E27FC236}">
                <a16:creationId xmlns:a16="http://schemas.microsoft.com/office/drawing/2014/main" id="{BFC2E6E2-4E89-5586-8015-77A508E656FE}"/>
              </a:ext>
            </a:extLst>
          </p:cNvPr>
          <p:cNvSpPr/>
          <p:nvPr/>
        </p:nvSpPr>
        <p:spPr>
          <a:xfrm>
            <a:off x="2391418" y="885189"/>
            <a:ext cx="48335" cy="2276273"/>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164" name="Rectangle 4">
            <a:extLst>
              <a:ext uri="{FF2B5EF4-FFF2-40B4-BE49-F238E27FC236}">
                <a16:creationId xmlns:a16="http://schemas.microsoft.com/office/drawing/2014/main" id="{FB602FE2-3203-DC5C-0867-4D2FDEC5E9FF}"/>
              </a:ext>
            </a:extLst>
          </p:cNvPr>
          <p:cNvSpPr>
            <a:spLocks noChangeArrowheads="1"/>
          </p:cNvSpPr>
          <p:nvPr/>
        </p:nvSpPr>
        <p:spPr bwMode="auto">
          <a:xfrm>
            <a:off x="2589551" y="1452776"/>
            <a:ext cx="4188091" cy="244949"/>
          </a:xfrm>
          <a:prstGeom prst="rect">
            <a:avLst/>
          </a:prstGeom>
          <a:solidFill>
            <a:schemeClr val="bg1"/>
          </a:solidFill>
          <a:ln>
            <a:noFill/>
          </a:ln>
          <a:effectLst/>
        </p:spPr>
        <p:txBody>
          <a:bodyPr vert="horz" wrap="square" lIns="0" tIns="-15870" rIns="0" bIns="-1587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s-ES" altLang="es-CO" sz="900" dirty="0">
                <a:solidFill>
                  <a:srgbClr val="3B3838"/>
                </a:solidFill>
                <a:latin typeface="Montserrat"/>
                <a:ea typeface="Calibri"/>
                <a:cs typeface="Times New Roman"/>
              </a:rPr>
              <a:t>Evaluación de impacto social y ambiental de proyectos de revitalización de centros urbanos en Bogotá y Barranquilla</a:t>
            </a:r>
          </a:p>
        </p:txBody>
      </p:sp>
      <p:sp>
        <p:nvSpPr>
          <p:cNvPr id="6" name="Rectangle 1036">
            <a:extLst>
              <a:ext uri="{FF2B5EF4-FFF2-40B4-BE49-F238E27FC236}">
                <a16:creationId xmlns:a16="http://schemas.microsoft.com/office/drawing/2014/main" id="{CC78276A-FBCF-09EA-ED7F-5AFF44F82403}"/>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900" dirty="0">
                <a:latin typeface="Montserrat"/>
                <a:ea typeface="Times New Roman" panose="02020603050405020304" pitchFamily="18" charset="0"/>
                <a:cs typeface="Calibri"/>
              </a:rPr>
              <a:t>Hoja de Vida</a:t>
            </a:r>
            <a:r>
              <a:rPr lang="en-US" sz="900" dirty="0">
                <a:solidFill>
                  <a:srgbClr val="000000"/>
                </a:solidFill>
                <a:latin typeface="Montserrat"/>
                <a:ea typeface="Times New Roman" panose="02020603050405020304" pitchFamily="18" charset="0"/>
                <a:cs typeface="Calibri"/>
              </a:rPr>
              <a:t> </a:t>
            </a:r>
            <a:r>
              <a:rPr lang="es-CO" sz="900" b="1" dirty="0">
                <a:solidFill>
                  <a:srgbClr val="026EA4"/>
                </a:solidFill>
                <a:latin typeface="Montserrat"/>
                <a:ea typeface="Times New Roman" panose="02020603050405020304" pitchFamily="18" charset="0"/>
                <a:cs typeface="Calibri"/>
              </a:rPr>
              <a:t>empresarial</a:t>
            </a:r>
            <a:endParaRPr lang="es-CO" sz="900" dirty="0">
              <a:latin typeface="Montserrat"/>
              <a:ea typeface="Times New Roman" panose="02020603050405020304" pitchFamily="18" charset="0"/>
              <a:cs typeface="Calibri"/>
            </a:endParaRPr>
          </a:p>
        </p:txBody>
      </p:sp>
      <p:sp>
        <p:nvSpPr>
          <p:cNvPr id="2" name="Rectangle 11">
            <a:extLst>
              <a:ext uri="{FF2B5EF4-FFF2-40B4-BE49-F238E27FC236}">
                <a16:creationId xmlns:a16="http://schemas.microsoft.com/office/drawing/2014/main" id="{65585828-4C53-D070-63DA-2EBEF4D46C32}"/>
              </a:ext>
            </a:extLst>
          </p:cNvPr>
          <p:cNvSpPr>
            <a:spLocks noChangeArrowheads="1"/>
          </p:cNvSpPr>
          <p:nvPr/>
        </p:nvSpPr>
        <p:spPr bwMode="auto">
          <a:xfrm>
            <a:off x="748461" y="3605771"/>
            <a:ext cx="1645016" cy="241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2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Fecha de inicio y duración</a:t>
            </a:r>
            <a:endParaRPr lang="es-CO" sz="1100" dirty="0">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3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Datos de contacto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0" name="Rectangle 11">
            <a:extLst>
              <a:ext uri="{FF2B5EF4-FFF2-40B4-BE49-F238E27FC236}">
                <a16:creationId xmlns:a16="http://schemas.microsoft.com/office/drawing/2014/main" id="{BAC72338-A6B5-D1F0-223F-F07A3F46DFF3}"/>
              </a:ext>
            </a:extLst>
          </p:cNvPr>
          <p:cNvSpPr>
            <a:spLocks noChangeArrowheads="1"/>
          </p:cNvSpPr>
          <p:nvPr/>
        </p:nvSpPr>
        <p:spPr bwMode="auto">
          <a:xfrm>
            <a:off x="2609580" y="4198195"/>
            <a:ext cx="4166920" cy="3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Vida útil de los vehículos de transporte público individual de pasajeros - taxis</a:t>
            </a:r>
            <a:endParaRPr lang="es-ES" dirty="0"/>
          </a:p>
        </p:txBody>
      </p:sp>
      <p:sp>
        <p:nvSpPr>
          <p:cNvPr id="35" name="Rectangle 21">
            <a:extLst>
              <a:ext uri="{FF2B5EF4-FFF2-40B4-BE49-F238E27FC236}">
                <a16:creationId xmlns:a16="http://schemas.microsoft.com/office/drawing/2014/main" id="{4926429C-CFA1-4B16-5E74-E9F4F37545B2}"/>
              </a:ext>
            </a:extLst>
          </p:cNvPr>
          <p:cNvSpPr>
            <a:spLocks noChangeArrowheads="1"/>
          </p:cNvSpPr>
          <p:nvPr/>
        </p:nvSpPr>
        <p:spPr bwMode="auto">
          <a:xfrm>
            <a:off x="2602527" y="3475159"/>
            <a:ext cx="4133772" cy="370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Calibri" panose="020F0502020204030204" pitchFamily="34" charset="0"/>
                <a:cs typeface="Times New Roman"/>
              </a:rPr>
              <a:t>Banco Mundial</a:t>
            </a:r>
            <a:endParaRPr lang="es-ES" dirty="0">
              <a:cs typeface="Calibri" panose="020F0502020204030204"/>
            </a:endParaRPr>
          </a:p>
        </p:txBody>
      </p:sp>
      <p:sp>
        <p:nvSpPr>
          <p:cNvPr id="43" name="Rectangle 21">
            <a:extLst>
              <a:ext uri="{FF2B5EF4-FFF2-40B4-BE49-F238E27FC236}">
                <a16:creationId xmlns:a16="http://schemas.microsoft.com/office/drawing/2014/main" id="{79C5AD22-7058-5115-880C-E0388870C6D6}"/>
              </a:ext>
            </a:extLst>
          </p:cNvPr>
          <p:cNvSpPr>
            <a:spLocks noChangeArrowheads="1"/>
          </p:cNvSpPr>
          <p:nvPr/>
        </p:nvSpPr>
        <p:spPr bwMode="auto">
          <a:xfrm>
            <a:off x="2613742" y="3848963"/>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cs typeface="Times New Roman"/>
              </a:rPr>
              <a:t>Noviembre de  2023 – 5 meses </a:t>
            </a:r>
            <a:endParaRPr lang="es-ES" dirty="0"/>
          </a:p>
        </p:txBody>
      </p:sp>
      <p:sp>
        <p:nvSpPr>
          <p:cNvPr id="62" name="Rectangle 11">
            <a:extLst>
              <a:ext uri="{FF2B5EF4-FFF2-40B4-BE49-F238E27FC236}">
                <a16:creationId xmlns:a16="http://schemas.microsoft.com/office/drawing/2014/main" id="{1E47D937-9C02-276E-B352-9187AA420659}"/>
              </a:ext>
            </a:extLst>
          </p:cNvPr>
          <p:cNvSpPr>
            <a:spLocks noChangeArrowheads="1"/>
          </p:cNvSpPr>
          <p:nvPr/>
        </p:nvSpPr>
        <p:spPr bwMode="auto">
          <a:xfrm>
            <a:off x="2624885" y="4620172"/>
            <a:ext cx="4175527" cy="112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Elaborar una propuesta para determinar la vida útil de los vehículos de transporte público individual de pasajeros - taxis - considerando aspectos regulatorios, técnicos, económicos  y medioambientales, e identificar posibles fuentes de financiación para un programa de electrificación de taxis. </a:t>
            </a:r>
            <a:endParaRPr lang="es-ES" dirty="0"/>
          </a:p>
        </p:txBody>
      </p:sp>
      <p:sp>
        <p:nvSpPr>
          <p:cNvPr id="63" name="Rectangle 21">
            <a:extLst>
              <a:ext uri="{FF2B5EF4-FFF2-40B4-BE49-F238E27FC236}">
                <a16:creationId xmlns:a16="http://schemas.microsoft.com/office/drawing/2014/main" id="{65FAFAEF-C395-F811-792B-F4B6F55ED617}"/>
              </a:ext>
            </a:extLst>
          </p:cNvPr>
          <p:cNvSpPr>
            <a:spLocks noChangeArrowheads="1"/>
          </p:cNvSpPr>
          <p:nvPr/>
        </p:nvSpPr>
        <p:spPr bwMode="auto">
          <a:xfrm>
            <a:off x="2609580" y="5391991"/>
            <a:ext cx="3369056" cy="22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Laura Correa - </a:t>
            </a:r>
            <a:r>
              <a:rPr lang="es-ES" sz="900" dirty="0">
                <a:solidFill>
                  <a:srgbClr val="3B3838"/>
                </a:solidFill>
                <a:latin typeface="Montserrat"/>
                <a:ea typeface="Calibri"/>
                <a:cs typeface="Times New Roman"/>
                <a:hlinkClick r:id="rId4"/>
              </a:rPr>
              <a:t>lcorreagarzon@worldbank.org</a:t>
            </a:r>
            <a:r>
              <a:rPr lang="es-ES" sz="900" dirty="0">
                <a:solidFill>
                  <a:srgbClr val="3B3838"/>
                </a:solidFill>
                <a:latin typeface="Montserrat"/>
                <a:ea typeface="Calibri"/>
                <a:cs typeface="Times New Roman"/>
              </a:rPr>
              <a:t> </a:t>
            </a:r>
            <a:endParaRPr lang="es-ES" dirty="0">
              <a:ea typeface="Calibri"/>
            </a:endParaRPr>
          </a:p>
        </p:txBody>
      </p:sp>
      <p:sp>
        <p:nvSpPr>
          <p:cNvPr id="64" name="Rectángulo 63">
            <a:extLst>
              <a:ext uri="{FF2B5EF4-FFF2-40B4-BE49-F238E27FC236}">
                <a16:creationId xmlns:a16="http://schemas.microsoft.com/office/drawing/2014/main" id="{DB35C725-FAD3-596C-1449-D9190632B43A}"/>
              </a:ext>
            </a:extLst>
          </p:cNvPr>
          <p:cNvSpPr/>
          <p:nvPr/>
        </p:nvSpPr>
        <p:spPr>
          <a:xfrm>
            <a:off x="2399084" y="3645263"/>
            <a:ext cx="45719" cy="1976044"/>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65" name="Rectangle 11">
            <a:extLst>
              <a:ext uri="{FF2B5EF4-FFF2-40B4-BE49-F238E27FC236}">
                <a16:creationId xmlns:a16="http://schemas.microsoft.com/office/drawing/2014/main" id="{256AECCC-ADFB-067A-1DAD-945E34A046FF}"/>
              </a:ext>
            </a:extLst>
          </p:cNvPr>
          <p:cNvSpPr>
            <a:spLocks noChangeArrowheads="1"/>
          </p:cNvSpPr>
          <p:nvPr/>
        </p:nvSpPr>
        <p:spPr bwMode="auto">
          <a:xfrm>
            <a:off x="760247" y="6259411"/>
            <a:ext cx="1630680" cy="242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FF9900"/>
              </a:solidFill>
              <a:latin typeface="Montserrat"/>
              <a:ea typeface="Calibri"/>
              <a:cs typeface="Calibri"/>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66" name="Rectangle 11">
            <a:extLst>
              <a:ext uri="{FF2B5EF4-FFF2-40B4-BE49-F238E27FC236}">
                <a16:creationId xmlns:a16="http://schemas.microsoft.com/office/drawing/2014/main" id="{29335122-1267-8EC1-72C3-ABABC1FCFF42}"/>
              </a:ext>
            </a:extLst>
          </p:cNvPr>
          <p:cNvSpPr>
            <a:spLocks noChangeArrowheads="1"/>
          </p:cNvSpPr>
          <p:nvPr/>
        </p:nvSpPr>
        <p:spPr bwMode="auto">
          <a:xfrm>
            <a:off x="2612321" y="6726363"/>
            <a:ext cx="4188091" cy="60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419" sz="900" dirty="0">
                <a:solidFill>
                  <a:srgbClr val="3B3838"/>
                </a:solidFill>
                <a:latin typeface="Montserrat"/>
                <a:cs typeface="Times New Roman"/>
              </a:rPr>
              <a:t>Estructuración del plan y cronograma de renovación y actualización  tecnológica del parque de motocicletas y ciclomotores en circulación en Colombia</a:t>
            </a:r>
            <a:endParaRPr lang="es-ES" dirty="0"/>
          </a:p>
        </p:txBody>
      </p:sp>
      <p:sp>
        <p:nvSpPr>
          <p:cNvPr id="67" name="Rectangle 21">
            <a:extLst>
              <a:ext uri="{FF2B5EF4-FFF2-40B4-BE49-F238E27FC236}">
                <a16:creationId xmlns:a16="http://schemas.microsoft.com/office/drawing/2014/main" id="{33D5AB6E-FBD7-DAC9-9310-CE7106C37C9D}"/>
              </a:ext>
            </a:extLst>
          </p:cNvPr>
          <p:cNvSpPr>
            <a:spLocks noChangeArrowheads="1"/>
          </p:cNvSpPr>
          <p:nvPr/>
        </p:nvSpPr>
        <p:spPr bwMode="auto">
          <a:xfrm>
            <a:off x="2612316" y="6152155"/>
            <a:ext cx="4190365" cy="1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solidFill>
                  <a:srgbClr val="3B3838"/>
                </a:solidFill>
                <a:latin typeface="Montserrat"/>
                <a:ea typeface="Calibri" panose="020F0502020204030204" pitchFamily="34" charset="0"/>
                <a:cs typeface="Times New Roman"/>
              </a:rPr>
              <a:t>Económica Consultores, para el Banco Mundial</a:t>
            </a:r>
            <a:endParaRPr lang="es-ES" dirty="0"/>
          </a:p>
        </p:txBody>
      </p:sp>
      <p:sp>
        <p:nvSpPr>
          <p:cNvPr id="68" name="Rectangle 21">
            <a:extLst>
              <a:ext uri="{FF2B5EF4-FFF2-40B4-BE49-F238E27FC236}">
                <a16:creationId xmlns:a16="http://schemas.microsoft.com/office/drawing/2014/main" id="{04A97857-29A2-D73E-370D-62444EAE8FB2}"/>
              </a:ext>
            </a:extLst>
          </p:cNvPr>
          <p:cNvSpPr>
            <a:spLocks noChangeArrowheads="1"/>
          </p:cNvSpPr>
          <p:nvPr/>
        </p:nvSpPr>
        <p:spPr bwMode="auto">
          <a:xfrm>
            <a:off x="2602527" y="6420911"/>
            <a:ext cx="4162425" cy="22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Noviembre de 2023 – 3 meses</a:t>
            </a:r>
            <a:endParaRPr lang="es-ES" dirty="0"/>
          </a:p>
        </p:txBody>
      </p:sp>
      <p:sp>
        <p:nvSpPr>
          <p:cNvPr id="69" name="Rectangle 11">
            <a:extLst>
              <a:ext uri="{FF2B5EF4-FFF2-40B4-BE49-F238E27FC236}">
                <a16:creationId xmlns:a16="http://schemas.microsoft.com/office/drawing/2014/main" id="{4217CC3C-8016-D191-D90F-1D4316608F41}"/>
              </a:ext>
            </a:extLst>
          </p:cNvPr>
          <p:cNvSpPr>
            <a:spLocks noChangeArrowheads="1"/>
          </p:cNvSpPr>
          <p:nvPr/>
        </p:nvSpPr>
        <p:spPr bwMode="auto">
          <a:xfrm>
            <a:off x="2607196" y="7460619"/>
            <a:ext cx="4188091" cy="537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CO" sz="900" dirty="0">
                <a:solidFill>
                  <a:srgbClr val="3B3838"/>
                </a:solidFill>
                <a:latin typeface="Montserrat"/>
                <a:ea typeface="Calibri"/>
                <a:cs typeface="Times New Roman"/>
              </a:rPr>
              <a:t>Estructurar un programa para la renovación de las motocicletas hacia tecnologías de menores impactos ambientales Euro III, Euro V y eléctricas. </a:t>
            </a:r>
            <a:endParaRPr lang="es-ES" dirty="0">
              <a:ea typeface="Calibri"/>
            </a:endParaRPr>
          </a:p>
        </p:txBody>
      </p:sp>
      <p:sp>
        <p:nvSpPr>
          <p:cNvPr id="70" name="Rectangle 21">
            <a:extLst>
              <a:ext uri="{FF2B5EF4-FFF2-40B4-BE49-F238E27FC236}">
                <a16:creationId xmlns:a16="http://schemas.microsoft.com/office/drawing/2014/main" id="{77646F1C-477E-2D13-4247-DB07D885EB4D}"/>
              </a:ext>
            </a:extLst>
          </p:cNvPr>
          <p:cNvSpPr>
            <a:spLocks noChangeArrowheads="1"/>
          </p:cNvSpPr>
          <p:nvPr/>
        </p:nvSpPr>
        <p:spPr bwMode="auto">
          <a:xfrm>
            <a:off x="2614193" y="8277393"/>
            <a:ext cx="4152265" cy="20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Pablo Roda - </a:t>
            </a:r>
            <a:r>
              <a:rPr lang="es-ES" sz="900" dirty="0">
                <a:solidFill>
                  <a:srgbClr val="3B3838"/>
                </a:solidFill>
                <a:latin typeface="Montserrat"/>
                <a:ea typeface="Calibri"/>
                <a:cs typeface="Times New Roman"/>
                <a:hlinkClick r:id="rId5"/>
              </a:rPr>
              <a:t>pabloroda@economica.com.co</a:t>
            </a:r>
            <a:r>
              <a:rPr lang="es-ES" sz="900" dirty="0">
                <a:solidFill>
                  <a:srgbClr val="3B3838"/>
                </a:solidFill>
                <a:latin typeface="Montserrat"/>
                <a:ea typeface="Calibri"/>
                <a:cs typeface="Times New Roman"/>
              </a:rPr>
              <a:t> </a:t>
            </a:r>
            <a:endParaRPr lang="es-ES" dirty="0">
              <a:ea typeface="Calibri"/>
            </a:endParaRPr>
          </a:p>
        </p:txBody>
      </p:sp>
      <p:sp>
        <p:nvSpPr>
          <p:cNvPr id="71" name="Rectángulo 70">
            <a:extLst>
              <a:ext uri="{FF2B5EF4-FFF2-40B4-BE49-F238E27FC236}">
                <a16:creationId xmlns:a16="http://schemas.microsoft.com/office/drawing/2014/main" id="{D6D182F3-3B56-6B9A-5377-FCA6D17FC9A7}"/>
              </a:ext>
            </a:extLst>
          </p:cNvPr>
          <p:cNvSpPr/>
          <p:nvPr/>
        </p:nvSpPr>
        <p:spPr>
          <a:xfrm>
            <a:off x="2402993" y="6212183"/>
            <a:ext cx="48335" cy="2276273"/>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72" name="Grupo 71">
            <a:extLst>
              <a:ext uri="{FF2B5EF4-FFF2-40B4-BE49-F238E27FC236}">
                <a16:creationId xmlns:a16="http://schemas.microsoft.com/office/drawing/2014/main" id="{BDD1C8A8-244A-BAF8-3E7E-5894318B0B96}"/>
              </a:ext>
            </a:extLst>
          </p:cNvPr>
          <p:cNvGrpSpPr/>
          <p:nvPr/>
        </p:nvGrpSpPr>
        <p:grpSpPr>
          <a:xfrm>
            <a:off x="375003" y="4198832"/>
            <a:ext cx="213360" cy="213360"/>
            <a:chOff x="448292" y="3451607"/>
            <a:chExt cx="213360" cy="213360"/>
          </a:xfrm>
        </p:grpSpPr>
        <p:sp>
          <p:nvSpPr>
            <p:cNvPr id="73" name="Elipse 72">
              <a:extLst>
                <a:ext uri="{FF2B5EF4-FFF2-40B4-BE49-F238E27FC236}">
                  <a16:creationId xmlns:a16="http://schemas.microsoft.com/office/drawing/2014/main" id="{CC7548D6-192F-C9F8-8A19-B70F7A29075A}"/>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4" name="Gráfico 73">
              <a:extLst>
                <a:ext uri="{FF2B5EF4-FFF2-40B4-BE49-F238E27FC236}">
                  <a16:creationId xmlns:a16="http://schemas.microsoft.com/office/drawing/2014/main" id="{0BBAFE2C-8A96-DB1D-41D7-CD86CFAFC41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3500378"/>
              <a:ext cx="166487" cy="115817"/>
            </a:xfrm>
            <a:prstGeom prst="rect">
              <a:avLst/>
            </a:prstGeom>
          </p:spPr>
        </p:pic>
      </p:grpSp>
      <p:grpSp>
        <p:nvGrpSpPr>
          <p:cNvPr id="75" name="Grupo 74">
            <a:extLst>
              <a:ext uri="{FF2B5EF4-FFF2-40B4-BE49-F238E27FC236}">
                <a16:creationId xmlns:a16="http://schemas.microsoft.com/office/drawing/2014/main" id="{AAC15893-80D6-F9EE-F0EA-4934FFDC8046}"/>
              </a:ext>
            </a:extLst>
          </p:cNvPr>
          <p:cNvGrpSpPr/>
          <p:nvPr/>
        </p:nvGrpSpPr>
        <p:grpSpPr>
          <a:xfrm>
            <a:off x="375003" y="3945382"/>
            <a:ext cx="213360" cy="213360"/>
            <a:chOff x="448292" y="3196185"/>
            <a:chExt cx="213360" cy="213360"/>
          </a:xfrm>
        </p:grpSpPr>
        <p:sp>
          <p:nvSpPr>
            <p:cNvPr id="76" name="Elipse 75">
              <a:extLst>
                <a:ext uri="{FF2B5EF4-FFF2-40B4-BE49-F238E27FC236}">
                  <a16:creationId xmlns:a16="http://schemas.microsoft.com/office/drawing/2014/main" id="{81D46026-393C-02FC-F35C-4069E4B50720}"/>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0" name="Gráfico 79">
              <a:extLst>
                <a:ext uri="{FF2B5EF4-FFF2-40B4-BE49-F238E27FC236}">
                  <a16:creationId xmlns:a16="http://schemas.microsoft.com/office/drawing/2014/main" id="{95139F42-0C02-459D-5A79-BE95E16E31C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7427" y="3241709"/>
              <a:ext cx="155156" cy="128172"/>
            </a:xfrm>
            <a:prstGeom prst="rect">
              <a:avLst/>
            </a:prstGeom>
          </p:spPr>
        </p:pic>
      </p:grpSp>
      <p:grpSp>
        <p:nvGrpSpPr>
          <p:cNvPr id="81" name="Grupo 80">
            <a:extLst>
              <a:ext uri="{FF2B5EF4-FFF2-40B4-BE49-F238E27FC236}">
                <a16:creationId xmlns:a16="http://schemas.microsoft.com/office/drawing/2014/main" id="{35097C5A-7FA1-9AB0-689B-E59DD2991CC7}"/>
              </a:ext>
            </a:extLst>
          </p:cNvPr>
          <p:cNvGrpSpPr/>
          <p:nvPr/>
        </p:nvGrpSpPr>
        <p:grpSpPr>
          <a:xfrm>
            <a:off x="375003" y="3560294"/>
            <a:ext cx="213360" cy="213360"/>
            <a:chOff x="441612" y="2938387"/>
            <a:chExt cx="213360" cy="213360"/>
          </a:xfrm>
        </p:grpSpPr>
        <p:sp>
          <p:nvSpPr>
            <p:cNvPr id="82" name="Elipse 81">
              <a:extLst>
                <a:ext uri="{FF2B5EF4-FFF2-40B4-BE49-F238E27FC236}">
                  <a16:creationId xmlns:a16="http://schemas.microsoft.com/office/drawing/2014/main" id="{10AB2440-F4C3-013C-7CDC-2E0F8A46180E}"/>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3" name="Gráfico 82">
              <a:extLst>
                <a:ext uri="{FF2B5EF4-FFF2-40B4-BE49-F238E27FC236}">
                  <a16:creationId xmlns:a16="http://schemas.microsoft.com/office/drawing/2014/main" id="{92F565F9-5790-5494-C3A4-12C35E395A8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3670" y="2970041"/>
              <a:ext cx="152808" cy="151235"/>
            </a:xfrm>
            <a:prstGeom prst="rect">
              <a:avLst/>
            </a:prstGeom>
          </p:spPr>
        </p:pic>
      </p:grpSp>
      <p:grpSp>
        <p:nvGrpSpPr>
          <p:cNvPr id="84" name="Grupo 83">
            <a:extLst>
              <a:ext uri="{FF2B5EF4-FFF2-40B4-BE49-F238E27FC236}">
                <a16:creationId xmlns:a16="http://schemas.microsoft.com/office/drawing/2014/main" id="{D92A7D6F-D39F-6BCF-D762-93629B35635C}"/>
              </a:ext>
            </a:extLst>
          </p:cNvPr>
          <p:cNvGrpSpPr/>
          <p:nvPr/>
        </p:nvGrpSpPr>
        <p:grpSpPr>
          <a:xfrm>
            <a:off x="375003" y="4604128"/>
            <a:ext cx="213360" cy="213360"/>
            <a:chOff x="451761" y="4176809"/>
            <a:chExt cx="213360" cy="213360"/>
          </a:xfrm>
        </p:grpSpPr>
        <p:sp>
          <p:nvSpPr>
            <p:cNvPr id="85" name="Elipse 84">
              <a:extLst>
                <a:ext uri="{FF2B5EF4-FFF2-40B4-BE49-F238E27FC236}">
                  <a16:creationId xmlns:a16="http://schemas.microsoft.com/office/drawing/2014/main" id="{008FB327-B6CB-B17E-BBA4-55C4F19D38E3}"/>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6" name="Gráfico 85">
              <a:extLst>
                <a:ext uri="{FF2B5EF4-FFF2-40B4-BE49-F238E27FC236}">
                  <a16:creationId xmlns:a16="http://schemas.microsoft.com/office/drawing/2014/main" id="{8807CD33-A6E2-7CB7-49CB-AEF958A42E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91832" y="4210453"/>
              <a:ext cx="139721" cy="146072"/>
            </a:xfrm>
            <a:prstGeom prst="rect">
              <a:avLst/>
            </a:prstGeom>
          </p:spPr>
        </p:pic>
      </p:grpSp>
      <p:grpSp>
        <p:nvGrpSpPr>
          <p:cNvPr id="87" name="Grupo 86">
            <a:extLst>
              <a:ext uri="{FF2B5EF4-FFF2-40B4-BE49-F238E27FC236}">
                <a16:creationId xmlns:a16="http://schemas.microsoft.com/office/drawing/2014/main" id="{48B77072-AE88-0552-A9C3-C971AEE55584}"/>
              </a:ext>
            </a:extLst>
          </p:cNvPr>
          <p:cNvGrpSpPr/>
          <p:nvPr/>
        </p:nvGrpSpPr>
        <p:grpSpPr>
          <a:xfrm>
            <a:off x="375003" y="5376061"/>
            <a:ext cx="213360" cy="213360"/>
            <a:chOff x="457709" y="5691197"/>
            <a:chExt cx="213360" cy="213360"/>
          </a:xfrm>
        </p:grpSpPr>
        <p:sp>
          <p:nvSpPr>
            <p:cNvPr id="88" name="Elipse 87">
              <a:extLst>
                <a:ext uri="{FF2B5EF4-FFF2-40B4-BE49-F238E27FC236}">
                  <a16:creationId xmlns:a16="http://schemas.microsoft.com/office/drawing/2014/main" id="{C175E2D0-8432-EEAE-D357-FC71734B534B}"/>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9" name="Gráfico 88">
              <a:extLst>
                <a:ext uri="{FF2B5EF4-FFF2-40B4-BE49-F238E27FC236}">
                  <a16:creationId xmlns:a16="http://schemas.microsoft.com/office/drawing/2014/main" id="{628A6966-6D1E-696A-3223-925DB3FC921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88127" y="5728977"/>
              <a:ext cx="154635" cy="124380"/>
            </a:xfrm>
            <a:prstGeom prst="rect">
              <a:avLst/>
            </a:prstGeom>
          </p:spPr>
        </p:pic>
      </p:grpSp>
      <p:grpSp>
        <p:nvGrpSpPr>
          <p:cNvPr id="90" name="Grupo 89">
            <a:extLst>
              <a:ext uri="{FF2B5EF4-FFF2-40B4-BE49-F238E27FC236}">
                <a16:creationId xmlns:a16="http://schemas.microsoft.com/office/drawing/2014/main" id="{E287EA42-552C-BCEE-8C59-F29DD3092329}"/>
              </a:ext>
            </a:extLst>
          </p:cNvPr>
          <p:cNvGrpSpPr/>
          <p:nvPr/>
        </p:nvGrpSpPr>
        <p:grpSpPr>
          <a:xfrm>
            <a:off x="375003" y="6724652"/>
            <a:ext cx="213360" cy="213360"/>
            <a:chOff x="455013" y="6820563"/>
            <a:chExt cx="213360" cy="213360"/>
          </a:xfrm>
        </p:grpSpPr>
        <p:sp>
          <p:nvSpPr>
            <p:cNvPr id="91" name="Elipse 90">
              <a:extLst>
                <a:ext uri="{FF2B5EF4-FFF2-40B4-BE49-F238E27FC236}">
                  <a16:creationId xmlns:a16="http://schemas.microsoft.com/office/drawing/2014/main" id="{591C8917-1568-9AF9-5830-5BAF7D832509}"/>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2" name="Gráfico 91">
              <a:extLst>
                <a:ext uri="{FF2B5EF4-FFF2-40B4-BE49-F238E27FC236}">
                  <a16:creationId xmlns:a16="http://schemas.microsoft.com/office/drawing/2014/main" id="{87CC9898-6039-688B-5DF1-7433F5B579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9346" y="6869833"/>
              <a:ext cx="166487" cy="115817"/>
            </a:xfrm>
            <a:prstGeom prst="rect">
              <a:avLst/>
            </a:prstGeom>
          </p:spPr>
        </p:pic>
      </p:grpSp>
      <p:grpSp>
        <p:nvGrpSpPr>
          <p:cNvPr id="93" name="Grupo 92">
            <a:extLst>
              <a:ext uri="{FF2B5EF4-FFF2-40B4-BE49-F238E27FC236}">
                <a16:creationId xmlns:a16="http://schemas.microsoft.com/office/drawing/2014/main" id="{B0A91562-C8BA-25AE-CD02-22E9F2AE04D8}"/>
              </a:ext>
            </a:extLst>
          </p:cNvPr>
          <p:cNvGrpSpPr/>
          <p:nvPr/>
        </p:nvGrpSpPr>
        <p:grpSpPr>
          <a:xfrm>
            <a:off x="375003" y="6472668"/>
            <a:ext cx="213360" cy="213360"/>
            <a:chOff x="455013" y="6565141"/>
            <a:chExt cx="213360" cy="213360"/>
          </a:xfrm>
        </p:grpSpPr>
        <p:sp>
          <p:nvSpPr>
            <p:cNvPr id="94" name="Elipse 93">
              <a:extLst>
                <a:ext uri="{FF2B5EF4-FFF2-40B4-BE49-F238E27FC236}">
                  <a16:creationId xmlns:a16="http://schemas.microsoft.com/office/drawing/2014/main" id="{2840D100-CB42-3FD5-445B-5BFB9F099C60}"/>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5" name="Gráfico 94">
              <a:extLst>
                <a:ext uri="{FF2B5EF4-FFF2-40B4-BE49-F238E27FC236}">
                  <a16:creationId xmlns:a16="http://schemas.microsoft.com/office/drawing/2014/main" id="{7C0200A0-F48D-09D9-4446-0DF01FC9C3A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001" y="6612603"/>
              <a:ext cx="155156" cy="128172"/>
            </a:xfrm>
            <a:prstGeom prst="rect">
              <a:avLst/>
            </a:prstGeom>
          </p:spPr>
        </p:pic>
      </p:grpSp>
      <p:grpSp>
        <p:nvGrpSpPr>
          <p:cNvPr id="101" name="Grupo 100">
            <a:extLst>
              <a:ext uri="{FF2B5EF4-FFF2-40B4-BE49-F238E27FC236}">
                <a16:creationId xmlns:a16="http://schemas.microsoft.com/office/drawing/2014/main" id="{F58AA7C8-FDB9-24AE-243C-E6DEE0997DCB}"/>
              </a:ext>
            </a:extLst>
          </p:cNvPr>
          <p:cNvGrpSpPr/>
          <p:nvPr/>
        </p:nvGrpSpPr>
        <p:grpSpPr>
          <a:xfrm>
            <a:off x="375003" y="6220684"/>
            <a:ext cx="213360" cy="213360"/>
            <a:chOff x="457709" y="6309719"/>
            <a:chExt cx="213360" cy="213360"/>
          </a:xfrm>
        </p:grpSpPr>
        <p:sp>
          <p:nvSpPr>
            <p:cNvPr id="102" name="Elipse 101">
              <a:extLst>
                <a:ext uri="{FF2B5EF4-FFF2-40B4-BE49-F238E27FC236}">
                  <a16:creationId xmlns:a16="http://schemas.microsoft.com/office/drawing/2014/main" id="{0FB6A22C-F095-2319-E94C-BDF49882F3E7}"/>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23ED2679-26AB-9D72-24CA-507AFE53BF5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9645" y="6339995"/>
              <a:ext cx="152808" cy="152808"/>
            </a:xfrm>
            <a:prstGeom prst="rect">
              <a:avLst/>
            </a:prstGeom>
          </p:spPr>
        </p:pic>
      </p:grpSp>
      <p:grpSp>
        <p:nvGrpSpPr>
          <p:cNvPr id="104" name="Grupo 103">
            <a:extLst>
              <a:ext uri="{FF2B5EF4-FFF2-40B4-BE49-F238E27FC236}">
                <a16:creationId xmlns:a16="http://schemas.microsoft.com/office/drawing/2014/main" id="{CAC9F3F6-DD12-79CA-C506-65DEF0C42C44}"/>
              </a:ext>
            </a:extLst>
          </p:cNvPr>
          <p:cNvGrpSpPr/>
          <p:nvPr/>
        </p:nvGrpSpPr>
        <p:grpSpPr>
          <a:xfrm>
            <a:off x="375003" y="7491662"/>
            <a:ext cx="213360" cy="213360"/>
            <a:chOff x="445596" y="7332405"/>
            <a:chExt cx="213360" cy="213360"/>
          </a:xfrm>
        </p:grpSpPr>
        <p:sp>
          <p:nvSpPr>
            <p:cNvPr id="105" name="Elipse 104">
              <a:extLst>
                <a:ext uri="{FF2B5EF4-FFF2-40B4-BE49-F238E27FC236}">
                  <a16:creationId xmlns:a16="http://schemas.microsoft.com/office/drawing/2014/main" id="{C55B6FF7-5174-8403-C728-63EACA3E1D14}"/>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6" name="Gráfico 105">
              <a:extLst>
                <a:ext uri="{FF2B5EF4-FFF2-40B4-BE49-F238E27FC236}">
                  <a16:creationId xmlns:a16="http://schemas.microsoft.com/office/drawing/2014/main" id="{ACDAC85D-E138-F0F8-22FA-74D28307C56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127" y="7365743"/>
              <a:ext cx="139721" cy="146072"/>
            </a:xfrm>
            <a:prstGeom prst="rect">
              <a:avLst/>
            </a:prstGeom>
          </p:spPr>
        </p:pic>
      </p:grpSp>
      <p:grpSp>
        <p:nvGrpSpPr>
          <p:cNvPr id="107" name="Grupo 106">
            <a:extLst>
              <a:ext uri="{FF2B5EF4-FFF2-40B4-BE49-F238E27FC236}">
                <a16:creationId xmlns:a16="http://schemas.microsoft.com/office/drawing/2014/main" id="{11A590FD-0C79-55CB-FEC8-E0802A4F06E2}"/>
              </a:ext>
            </a:extLst>
          </p:cNvPr>
          <p:cNvGrpSpPr/>
          <p:nvPr/>
        </p:nvGrpSpPr>
        <p:grpSpPr>
          <a:xfrm>
            <a:off x="375003" y="8311689"/>
            <a:ext cx="213360" cy="213360"/>
            <a:chOff x="455013" y="8593499"/>
            <a:chExt cx="213360" cy="213360"/>
          </a:xfrm>
        </p:grpSpPr>
        <p:sp>
          <p:nvSpPr>
            <p:cNvPr id="108" name="Elipse 107">
              <a:extLst>
                <a:ext uri="{FF2B5EF4-FFF2-40B4-BE49-F238E27FC236}">
                  <a16:creationId xmlns:a16="http://schemas.microsoft.com/office/drawing/2014/main" id="{09704D54-CEBD-F67C-D3D7-626F5B84C8EE}"/>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9" name="Gráfico 108">
              <a:extLst>
                <a:ext uri="{FF2B5EF4-FFF2-40B4-BE49-F238E27FC236}">
                  <a16:creationId xmlns:a16="http://schemas.microsoft.com/office/drawing/2014/main" id="{BDDE3627-F8A0-4AD0-2565-A1BE6A4E81A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84374" y="8623889"/>
              <a:ext cx="154635" cy="124380"/>
            </a:xfrm>
            <a:prstGeom prst="rect">
              <a:avLst/>
            </a:prstGeom>
          </p:spPr>
        </p:pic>
      </p:grpSp>
      <p:sp>
        <p:nvSpPr>
          <p:cNvPr id="3" name="Rectangle 11">
            <a:extLst>
              <a:ext uri="{FF2B5EF4-FFF2-40B4-BE49-F238E27FC236}">
                <a16:creationId xmlns:a16="http://schemas.microsoft.com/office/drawing/2014/main" id="{2393F966-2B37-5114-0DBC-3DA8DECDA8C2}"/>
              </a:ext>
            </a:extLst>
          </p:cNvPr>
          <p:cNvSpPr>
            <a:spLocks noChangeArrowheads="1"/>
          </p:cNvSpPr>
          <p:nvPr/>
        </p:nvSpPr>
        <p:spPr bwMode="auto">
          <a:xfrm>
            <a:off x="694075" y="900083"/>
            <a:ext cx="1630680" cy="242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FF9900"/>
              </a:solidFill>
              <a:latin typeface="Montserrat"/>
              <a:ea typeface="Calibri"/>
              <a:cs typeface="Calibri"/>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6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05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grpSp>
        <p:nvGrpSpPr>
          <p:cNvPr id="4" name="Grupo 3">
            <a:extLst>
              <a:ext uri="{FF2B5EF4-FFF2-40B4-BE49-F238E27FC236}">
                <a16:creationId xmlns:a16="http://schemas.microsoft.com/office/drawing/2014/main" id="{DFAC6143-3E1E-91D2-6571-01DF00F403B5}"/>
              </a:ext>
            </a:extLst>
          </p:cNvPr>
          <p:cNvGrpSpPr/>
          <p:nvPr/>
        </p:nvGrpSpPr>
        <p:grpSpPr>
          <a:xfrm>
            <a:off x="375003" y="1367913"/>
            <a:ext cx="213360" cy="213360"/>
            <a:chOff x="455013" y="6820563"/>
            <a:chExt cx="213360" cy="213360"/>
          </a:xfrm>
        </p:grpSpPr>
        <p:sp>
          <p:nvSpPr>
            <p:cNvPr id="5" name="Elipse 4">
              <a:extLst>
                <a:ext uri="{FF2B5EF4-FFF2-40B4-BE49-F238E27FC236}">
                  <a16:creationId xmlns:a16="http://schemas.microsoft.com/office/drawing/2014/main" id="{BA0B860B-D23E-884C-6CDD-17AD955CEC57}"/>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 name="Gráfico 8">
              <a:extLst>
                <a:ext uri="{FF2B5EF4-FFF2-40B4-BE49-F238E27FC236}">
                  <a16:creationId xmlns:a16="http://schemas.microsoft.com/office/drawing/2014/main" id="{F960DB78-0F3F-7441-4ECA-D10803A209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9346" y="6869833"/>
              <a:ext cx="166487" cy="115817"/>
            </a:xfrm>
            <a:prstGeom prst="rect">
              <a:avLst/>
            </a:prstGeom>
          </p:spPr>
        </p:pic>
      </p:grpSp>
      <p:grpSp>
        <p:nvGrpSpPr>
          <p:cNvPr id="11" name="Grupo 10">
            <a:extLst>
              <a:ext uri="{FF2B5EF4-FFF2-40B4-BE49-F238E27FC236}">
                <a16:creationId xmlns:a16="http://schemas.microsoft.com/office/drawing/2014/main" id="{85E51A69-46A8-9ADD-0698-E59012265ECB}"/>
              </a:ext>
            </a:extLst>
          </p:cNvPr>
          <p:cNvGrpSpPr/>
          <p:nvPr/>
        </p:nvGrpSpPr>
        <p:grpSpPr>
          <a:xfrm>
            <a:off x="375003" y="1115753"/>
            <a:ext cx="213360" cy="213360"/>
            <a:chOff x="455013" y="6565141"/>
            <a:chExt cx="213360" cy="213360"/>
          </a:xfrm>
        </p:grpSpPr>
        <p:sp>
          <p:nvSpPr>
            <p:cNvPr id="12" name="Elipse 11">
              <a:extLst>
                <a:ext uri="{FF2B5EF4-FFF2-40B4-BE49-F238E27FC236}">
                  <a16:creationId xmlns:a16="http://schemas.microsoft.com/office/drawing/2014/main" id="{73378367-2396-F6D1-8B3A-211E5B8E9437}"/>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3" name="Gráfico 12">
              <a:extLst>
                <a:ext uri="{FF2B5EF4-FFF2-40B4-BE49-F238E27FC236}">
                  <a16:creationId xmlns:a16="http://schemas.microsoft.com/office/drawing/2014/main" id="{0225322D-42CF-3B60-288C-BEA8C6E0684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001" y="6612603"/>
              <a:ext cx="155156" cy="128172"/>
            </a:xfrm>
            <a:prstGeom prst="rect">
              <a:avLst/>
            </a:prstGeom>
          </p:spPr>
        </p:pic>
      </p:grpSp>
      <p:grpSp>
        <p:nvGrpSpPr>
          <p:cNvPr id="14" name="Grupo 13">
            <a:extLst>
              <a:ext uri="{FF2B5EF4-FFF2-40B4-BE49-F238E27FC236}">
                <a16:creationId xmlns:a16="http://schemas.microsoft.com/office/drawing/2014/main" id="{2AB69F96-1CA2-30C1-7FC4-39A29304273B}"/>
              </a:ext>
            </a:extLst>
          </p:cNvPr>
          <p:cNvGrpSpPr/>
          <p:nvPr/>
        </p:nvGrpSpPr>
        <p:grpSpPr>
          <a:xfrm>
            <a:off x="375003" y="863593"/>
            <a:ext cx="213360" cy="213360"/>
            <a:chOff x="457709" y="6309719"/>
            <a:chExt cx="213360" cy="213360"/>
          </a:xfrm>
        </p:grpSpPr>
        <p:sp>
          <p:nvSpPr>
            <p:cNvPr id="15" name="Elipse 14">
              <a:extLst>
                <a:ext uri="{FF2B5EF4-FFF2-40B4-BE49-F238E27FC236}">
                  <a16:creationId xmlns:a16="http://schemas.microsoft.com/office/drawing/2014/main" id="{4B878BE8-0907-6762-0767-63914EF85D6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6" name="Gráfico 15">
              <a:extLst>
                <a:ext uri="{FF2B5EF4-FFF2-40B4-BE49-F238E27FC236}">
                  <a16:creationId xmlns:a16="http://schemas.microsoft.com/office/drawing/2014/main" id="{80475053-DC0F-F19C-5418-CAA56111FA8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9645" y="6339995"/>
              <a:ext cx="152808" cy="152808"/>
            </a:xfrm>
            <a:prstGeom prst="rect">
              <a:avLst/>
            </a:prstGeom>
          </p:spPr>
        </p:pic>
      </p:grpSp>
      <p:grpSp>
        <p:nvGrpSpPr>
          <p:cNvPr id="17" name="Grupo 16">
            <a:extLst>
              <a:ext uri="{FF2B5EF4-FFF2-40B4-BE49-F238E27FC236}">
                <a16:creationId xmlns:a16="http://schemas.microsoft.com/office/drawing/2014/main" id="{DA193313-E62D-E550-43E6-6C53E1012546}"/>
              </a:ext>
            </a:extLst>
          </p:cNvPr>
          <p:cNvGrpSpPr/>
          <p:nvPr/>
        </p:nvGrpSpPr>
        <p:grpSpPr>
          <a:xfrm>
            <a:off x="375003" y="1864193"/>
            <a:ext cx="213360" cy="213360"/>
            <a:chOff x="445596" y="7332405"/>
            <a:chExt cx="213360" cy="213360"/>
          </a:xfrm>
        </p:grpSpPr>
        <p:sp>
          <p:nvSpPr>
            <p:cNvPr id="18" name="Elipse 17">
              <a:extLst>
                <a:ext uri="{FF2B5EF4-FFF2-40B4-BE49-F238E27FC236}">
                  <a16:creationId xmlns:a16="http://schemas.microsoft.com/office/drawing/2014/main" id="{311F711B-ECD8-0587-FD08-C50C24FFBBF0}"/>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9" name="Gráfico 18">
              <a:extLst>
                <a:ext uri="{FF2B5EF4-FFF2-40B4-BE49-F238E27FC236}">
                  <a16:creationId xmlns:a16="http://schemas.microsoft.com/office/drawing/2014/main" id="{BCC5510B-D188-4239-78CA-34F5E2859D3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127" y="7365743"/>
              <a:ext cx="139721" cy="146072"/>
            </a:xfrm>
            <a:prstGeom prst="rect">
              <a:avLst/>
            </a:prstGeom>
          </p:spPr>
        </p:pic>
      </p:grpSp>
      <p:grpSp>
        <p:nvGrpSpPr>
          <p:cNvPr id="20" name="Grupo 19">
            <a:extLst>
              <a:ext uri="{FF2B5EF4-FFF2-40B4-BE49-F238E27FC236}">
                <a16:creationId xmlns:a16="http://schemas.microsoft.com/office/drawing/2014/main" id="{EC6CE4C8-81EC-1B80-FD09-CC1BFDE57002}"/>
              </a:ext>
            </a:extLst>
          </p:cNvPr>
          <p:cNvGrpSpPr/>
          <p:nvPr/>
        </p:nvGrpSpPr>
        <p:grpSpPr>
          <a:xfrm>
            <a:off x="375003" y="2779815"/>
            <a:ext cx="213360" cy="213360"/>
            <a:chOff x="455013" y="8593499"/>
            <a:chExt cx="213360" cy="213360"/>
          </a:xfrm>
        </p:grpSpPr>
        <p:sp>
          <p:nvSpPr>
            <p:cNvPr id="21" name="Elipse 20">
              <a:extLst>
                <a:ext uri="{FF2B5EF4-FFF2-40B4-BE49-F238E27FC236}">
                  <a16:creationId xmlns:a16="http://schemas.microsoft.com/office/drawing/2014/main" id="{10EC4641-0AAF-92B2-E16D-E5FBD6BD9DC2}"/>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2" name="Gráfico 21">
              <a:extLst>
                <a:ext uri="{FF2B5EF4-FFF2-40B4-BE49-F238E27FC236}">
                  <a16:creationId xmlns:a16="http://schemas.microsoft.com/office/drawing/2014/main" id="{BC438E93-155F-5E5B-7D7B-03A4CCE4776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84374" y="8623889"/>
              <a:ext cx="154635" cy="124380"/>
            </a:xfrm>
            <a:prstGeom prst="rect">
              <a:avLst/>
            </a:prstGeom>
          </p:spPr>
        </p:pic>
      </p:grpSp>
    </p:spTree>
    <p:extLst>
      <p:ext uri="{BB962C8B-B14F-4D97-AF65-F5344CB8AC3E}">
        <p14:creationId xmlns:p14="http://schemas.microsoft.com/office/powerpoint/2010/main" val="3780430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a:extLst>
              <a:ext uri="{FF2B5EF4-FFF2-40B4-BE49-F238E27FC236}">
                <a16:creationId xmlns:a16="http://schemas.microsoft.com/office/drawing/2014/main" id="{D713BB0B-04EF-4415-821B-86767B1C82BC}"/>
              </a:ext>
            </a:extLst>
          </p:cNvPr>
          <p:cNvSpPr>
            <a:spLocks noChangeArrowheads="1"/>
          </p:cNvSpPr>
          <p:nvPr/>
        </p:nvSpPr>
        <p:spPr bwMode="auto">
          <a:xfrm>
            <a:off x="510532" y="6808602"/>
            <a:ext cx="6276658" cy="136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38"/>
              </a:spcAft>
            </a:pPr>
            <a:r>
              <a:rPr lang="es-419" sz="900" dirty="0">
                <a:solidFill>
                  <a:srgbClr val="FFFFFF"/>
                </a:solidFill>
                <a:latin typeface="Montserrat" pitchFamily="2" charset="0"/>
                <a:ea typeface="Calibri" panose="020F0502020204030204" pitchFamily="34" charset="0"/>
                <a:cs typeface="Calibri" panose="020F0502020204030204" pitchFamily="34" charset="0"/>
              </a:rPr>
              <a:t>Hill Consulting (</a:t>
            </a:r>
            <a:r>
              <a:rPr lang="es-419" sz="900" b="1" dirty="0">
                <a:solidFill>
                  <a:srgbClr val="FFFFFF"/>
                </a:solidFill>
                <a:latin typeface="Montserrat" pitchFamily="2" charset="0"/>
                <a:ea typeface="Calibri" panose="020F0502020204030204" pitchFamily="34" charset="0"/>
                <a:cs typeface="Calibri" panose="020F0502020204030204" pitchFamily="34" charset="0"/>
              </a:rPr>
              <a:t>Hill</a:t>
            </a:r>
            <a:r>
              <a:rPr lang="es-419" sz="900" dirty="0">
                <a:solidFill>
                  <a:srgbClr val="FFFFFF"/>
                </a:solidFill>
                <a:latin typeface="Montserrat" pitchFamily="2" charset="0"/>
                <a:ea typeface="Calibri" panose="020F0502020204030204" pitchFamily="34" charset="0"/>
                <a:cs typeface="Calibri" panose="020F0502020204030204" pitchFamily="34" charset="0"/>
              </a:rPr>
              <a:t>) es una empresa colombiana con más diez años de experiencia investigando, asesorando y transfiriendo conocimiento para resolver desafíos de sostenibilidad y cambio climático, con el propósito de aportar a territorios donde todos podamos tener una mejor calidad de vida. Nuestra operación se basa en tres principios fundamentales: la confianza en las personas, el respeto por lo que nos rodea y la rigurosidad científica. Nos apoyamos en herramientas analíticas para promover decisiones sustentadas en evidencia y fomentar la participación ciudadana en las políticas públicas, enfocándonos en tres áreas principales: acción climática, calidad del aire y emisiones, y movilidad sostenible.</a:t>
            </a:r>
            <a:endParaRPr lang="es-CO" sz="900" dirty="0">
              <a:latin typeface="Calibri" panose="020F0502020204030204" pitchFamily="34" charset="0"/>
              <a:ea typeface="Calibri" panose="020F0502020204030204" pitchFamily="34" charset="0"/>
              <a:cs typeface="Arial" panose="020B0604020202020204" pitchFamily="34" charset="0"/>
            </a:endParaRPr>
          </a:p>
        </p:txBody>
      </p:sp>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46401" y="3646260"/>
            <a:ext cx="1645016" cy="241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Fecha de inicio y duración</a:t>
            </a:r>
            <a:endParaRPr lang="es-CO" sz="1100" dirty="0">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p>
          <a:p>
            <a:pPr>
              <a:lnSpc>
                <a:spcPct val="107000"/>
              </a:lnSpc>
              <a:spcAft>
                <a:spcPts val="800"/>
              </a:spcAft>
            </a:pPr>
            <a:endParaRPr lang="es-ES" sz="1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CO" sz="7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7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7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7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05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Datos de contacto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0" name="Rectangle 11">
            <a:extLst>
              <a:ext uri="{FF2B5EF4-FFF2-40B4-BE49-F238E27FC236}">
                <a16:creationId xmlns:a16="http://schemas.microsoft.com/office/drawing/2014/main" id="{E58BDDAF-4746-45D5-8C31-675517EBCF8F}"/>
              </a:ext>
            </a:extLst>
          </p:cNvPr>
          <p:cNvSpPr>
            <a:spLocks noChangeArrowheads="1"/>
          </p:cNvSpPr>
          <p:nvPr/>
        </p:nvSpPr>
        <p:spPr bwMode="auto">
          <a:xfrm>
            <a:off x="2554966" y="4077897"/>
            <a:ext cx="416692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419" sz="900" dirty="0">
                <a:solidFill>
                  <a:srgbClr val="3B3838"/>
                </a:solidFill>
                <a:latin typeface="Montserrat"/>
                <a:cs typeface="Times New Roman"/>
              </a:rPr>
              <a:t>Recomendaciones de políticas para la gestión de las coberturas vegetales urbanas y peri-urbanas</a:t>
            </a:r>
            <a:endParaRPr lang="es-ES" sz="900" dirty="0"/>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565978" y="3463631"/>
            <a:ext cx="4133772" cy="370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err="1">
                <a:solidFill>
                  <a:srgbClr val="3B3838"/>
                </a:solidFill>
                <a:latin typeface="Montserrat"/>
                <a:ea typeface="Calibri" panose="020F0502020204030204" pitchFamily="34" charset="0"/>
                <a:cs typeface="Times New Roman"/>
              </a:rPr>
              <a:t>Expertise</a:t>
            </a:r>
            <a:r>
              <a:rPr lang="es-ES" sz="1000" b="1" dirty="0">
                <a:solidFill>
                  <a:srgbClr val="3B3838"/>
                </a:solidFill>
                <a:latin typeface="Montserrat"/>
                <a:ea typeface="Calibri" panose="020F0502020204030204" pitchFamily="34" charset="0"/>
                <a:cs typeface="Times New Roman"/>
              </a:rPr>
              <a:t> France</a:t>
            </a:r>
            <a:endParaRPr lang="es-ES" sz="1000" dirty="0"/>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568402" y="3781178"/>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Agosto de 2022- 11 meses </a:t>
            </a:r>
            <a:endParaRPr lang="es-ES" sz="900" dirty="0"/>
          </a:p>
        </p:txBody>
      </p:sp>
      <p:sp>
        <p:nvSpPr>
          <p:cNvPr id="13" name="Rectangle 11">
            <a:extLst>
              <a:ext uri="{FF2B5EF4-FFF2-40B4-BE49-F238E27FC236}">
                <a16:creationId xmlns:a16="http://schemas.microsoft.com/office/drawing/2014/main" id="{691A0326-271F-45D6-89C9-6477D05EF520}"/>
              </a:ext>
            </a:extLst>
          </p:cNvPr>
          <p:cNvSpPr>
            <a:spLocks noChangeArrowheads="1"/>
          </p:cNvSpPr>
          <p:nvPr/>
        </p:nvSpPr>
        <p:spPr bwMode="auto">
          <a:xfrm>
            <a:off x="2551373" y="4488043"/>
            <a:ext cx="4162961" cy="106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r>
              <a:rPr lang="es-ES" sz="900" dirty="0">
                <a:solidFill>
                  <a:srgbClr val="242424"/>
                </a:solidFill>
                <a:effectLst/>
                <a:latin typeface="Montserrat" panose="00000500000000000000" pitchFamily="50" charset="0"/>
                <a:ea typeface="Cambria" panose="02040503050406030204" pitchFamily="18" charset="0"/>
                <a:cs typeface="Times New Roman" panose="02020603050405020304" pitchFamily="18" charset="0"/>
              </a:rPr>
              <a:t>Apoyar al Ministerio de Medio Ambiente y Desarrollo Sostenible de Colombia en el análisis y tipificación de iniciativas específicas que sirven como punto de partida para la formulación de recomendaciones de nivel nacional sobre esquemas de gobernanza orientados a maximizar los beneficios socio ecológicos asociados. </a:t>
            </a:r>
            <a:r>
              <a:rPr lang="es-MX" sz="900" dirty="0">
                <a:effectLst/>
                <a:latin typeface="Montserrat" panose="00000500000000000000" pitchFamily="50" charset="0"/>
                <a:ea typeface="Cambria" panose="02040503050406030204" pitchFamily="18" charset="0"/>
                <a:cs typeface="Times New Roman" panose="02020603050405020304" pitchFamily="18" charset="0"/>
              </a:rPr>
              <a:t>Estas recomendaciones constituirán un insumo para la toma de decisiones en el marco del desarrollo de capacidades para la planeación del cambio climático del sector ambiente y desarrollo sostenible en entornos urbanos y peri-urbanos, y así contribuir a la transición hacia la neutralidad en carbono y la resiliencia al clima. </a:t>
            </a:r>
            <a:endParaRPr lang="es-CO" sz="900" dirty="0">
              <a:effectLst/>
              <a:latin typeface="Montserrat" panose="00000500000000000000" pitchFamily="50" charset="0"/>
              <a:ea typeface="Cambria" panose="02040503050406030204" pitchFamily="18" charset="0"/>
              <a:cs typeface="Times New Roman" panose="02020603050405020304" pitchFamily="18" charset="0"/>
            </a:endParaRPr>
          </a:p>
        </p:txBody>
      </p:sp>
      <p:sp>
        <p:nvSpPr>
          <p:cNvPr id="14" name="Rectangle 21">
            <a:extLst>
              <a:ext uri="{FF2B5EF4-FFF2-40B4-BE49-F238E27FC236}">
                <a16:creationId xmlns:a16="http://schemas.microsoft.com/office/drawing/2014/main" id="{4BDF147B-C71D-461E-B393-14DF6B85BA7D}"/>
              </a:ext>
            </a:extLst>
          </p:cNvPr>
          <p:cNvSpPr>
            <a:spLocks noChangeArrowheads="1"/>
          </p:cNvSpPr>
          <p:nvPr/>
        </p:nvSpPr>
        <p:spPr bwMode="auto">
          <a:xfrm>
            <a:off x="2526735" y="3006755"/>
            <a:ext cx="3369056" cy="22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Elena </a:t>
            </a:r>
            <a:r>
              <a:rPr lang="es-ES" sz="900" dirty="0" err="1">
                <a:solidFill>
                  <a:srgbClr val="3B3838"/>
                </a:solidFill>
                <a:latin typeface="Montserrat"/>
                <a:ea typeface="Calibri"/>
                <a:cs typeface="Times New Roman"/>
              </a:rPr>
              <a:t>Oliveiros</a:t>
            </a:r>
            <a:r>
              <a:rPr lang="es-ES" sz="900" dirty="0">
                <a:solidFill>
                  <a:srgbClr val="3B3838"/>
                </a:solidFill>
                <a:latin typeface="Montserrat"/>
                <a:ea typeface="Calibri"/>
                <a:cs typeface="Times New Roman"/>
              </a:rPr>
              <a:t> - </a:t>
            </a:r>
            <a:r>
              <a:rPr lang="es-ES" sz="900" dirty="0">
                <a:solidFill>
                  <a:srgbClr val="3B3838"/>
                </a:solidFill>
                <a:latin typeface="Montserrat"/>
                <a:ea typeface="Calibri"/>
                <a:cs typeface="Times New Roman"/>
                <a:hlinkClick r:id="rId2"/>
              </a:rPr>
              <a:t>elena.oliveros@expertisefrance.fr</a:t>
            </a:r>
            <a:r>
              <a:rPr lang="es-ES" sz="900" dirty="0">
                <a:solidFill>
                  <a:srgbClr val="3B3838"/>
                </a:solidFill>
                <a:latin typeface="Montserrat"/>
                <a:ea typeface="Calibri"/>
                <a:cs typeface="Times New Roman"/>
              </a:rPr>
              <a:t>  </a:t>
            </a:r>
            <a:endParaRPr lang="es-ES" sz="900" dirty="0">
              <a:ea typeface="Calibri"/>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7509" y="3644569"/>
            <a:ext cx="55513" cy="1985512"/>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40737" y="1120580"/>
            <a:ext cx="1630680" cy="242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FF9900"/>
              </a:solidFill>
              <a:latin typeface="Montserrat"/>
              <a:ea typeface="Calibri"/>
              <a:cs typeface="Calibri"/>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6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05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2" name="Rectangle 11">
            <a:extLst>
              <a:ext uri="{FF2B5EF4-FFF2-40B4-BE49-F238E27FC236}">
                <a16:creationId xmlns:a16="http://schemas.microsoft.com/office/drawing/2014/main" id="{FB355BEA-E796-4BEC-8E80-AB885FDD98DE}"/>
              </a:ext>
            </a:extLst>
          </p:cNvPr>
          <p:cNvSpPr>
            <a:spLocks noChangeArrowheads="1"/>
          </p:cNvSpPr>
          <p:nvPr/>
        </p:nvSpPr>
        <p:spPr bwMode="auto">
          <a:xfrm>
            <a:off x="2582638" y="1615864"/>
            <a:ext cx="4188091" cy="60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419" sz="900" dirty="0">
                <a:solidFill>
                  <a:srgbClr val="3B3838"/>
                </a:solidFill>
                <a:latin typeface="Montserrat"/>
                <a:cs typeface="Times New Roman"/>
              </a:rPr>
              <a:t>Definir el marco estratégico de transparencia y reporte de las acciones de mitigación del sector ambiente</a:t>
            </a:r>
            <a:endParaRPr lang="es-ES" sz="900" dirty="0"/>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596825" y="1011037"/>
            <a:ext cx="4190365" cy="1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err="1">
                <a:solidFill>
                  <a:srgbClr val="3B3838"/>
                </a:solidFill>
                <a:latin typeface="Montserrat"/>
                <a:ea typeface="Calibri" panose="020F0502020204030204" pitchFamily="34" charset="0"/>
                <a:cs typeface="Times New Roman"/>
              </a:rPr>
              <a:t>Expertise</a:t>
            </a:r>
            <a:r>
              <a:rPr lang="es-ES" sz="1000" b="1" dirty="0">
                <a:solidFill>
                  <a:srgbClr val="3B3838"/>
                </a:solidFill>
                <a:latin typeface="Montserrat"/>
                <a:ea typeface="Calibri" panose="020F0502020204030204" pitchFamily="34" charset="0"/>
                <a:cs typeface="Times New Roman"/>
              </a:rPr>
              <a:t> France</a:t>
            </a:r>
            <a:endParaRPr lang="es-ES" sz="1000" dirty="0"/>
          </a:p>
        </p:txBody>
      </p:sp>
      <p:sp>
        <p:nvSpPr>
          <p:cNvPr id="24" name="Rectangle 21">
            <a:extLst>
              <a:ext uri="{FF2B5EF4-FFF2-40B4-BE49-F238E27FC236}">
                <a16:creationId xmlns:a16="http://schemas.microsoft.com/office/drawing/2014/main" id="{5E3A6788-A802-4E72-BF7C-D9F5C3475961}"/>
              </a:ext>
            </a:extLst>
          </p:cNvPr>
          <p:cNvSpPr>
            <a:spLocks noChangeArrowheads="1"/>
          </p:cNvSpPr>
          <p:nvPr/>
        </p:nvSpPr>
        <p:spPr bwMode="auto">
          <a:xfrm>
            <a:off x="2603274" y="1282910"/>
            <a:ext cx="4162425" cy="22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Agosto de 2022- 11 meses </a:t>
            </a:r>
            <a:endParaRPr lang="es-ES" sz="900" dirty="0"/>
          </a:p>
        </p:txBody>
      </p:sp>
      <p:sp>
        <p:nvSpPr>
          <p:cNvPr id="25" name="Rectangle 11">
            <a:extLst>
              <a:ext uri="{FF2B5EF4-FFF2-40B4-BE49-F238E27FC236}">
                <a16:creationId xmlns:a16="http://schemas.microsoft.com/office/drawing/2014/main" id="{375E3C7F-3852-4206-A263-9736041990A7}"/>
              </a:ext>
            </a:extLst>
          </p:cNvPr>
          <p:cNvSpPr>
            <a:spLocks noChangeArrowheads="1"/>
          </p:cNvSpPr>
          <p:nvPr/>
        </p:nvSpPr>
        <p:spPr bwMode="auto">
          <a:xfrm>
            <a:off x="2582638" y="2041753"/>
            <a:ext cx="4129103"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a:cs typeface="Times New Roman"/>
              </a:rPr>
              <a:t>Diagnóstico del sistema de seguimiento a las emisiones, la mitigación y la contabilidad de GEI del sector ambiente y propuesta de  lineamientos técnicos, operativos, y de gobernanza, así como recomendaciones sobre el marco regulatorio del sistema MRV de mitigación del sector ambiente. </a:t>
            </a:r>
            <a:endParaRPr lang="es-ES" dirty="0">
              <a:ea typeface="Calibri"/>
            </a:endParaRPr>
          </a:p>
        </p:txBody>
      </p:sp>
      <p:sp>
        <p:nvSpPr>
          <p:cNvPr id="26" name="Rectangle 21">
            <a:extLst>
              <a:ext uri="{FF2B5EF4-FFF2-40B4-BE49-F238E27FC236}">
                <a16:creationId xmlns:a16="http://schemas.microsoft.com/office/drawing/2014/main" id="{409A199F-8A20-4AE1-8DA8-1419D1008C0E}"/>
              </a:ext>
            </a:extLst>
          </p:cNvPr>
          <p:cNvSpPr>
            <a:spLocks noChangeArrowheads="1"/>
          </p:cNvSpPr>
          <p:nvPr/>
        </p:nvSpPr>
        <p:spPr bwMode="auto">
          <a:xfrm>
            <a:off x="2547485" y="5818456"/>
            <a:ext cx="4152265" cy="20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Elena </a:t>
            </a:r>
            <a:r>
              <a:rPr lang="es-ES" sz="900" dirty="0" err="1">
                <a:solidFill>
                  <a:srgbClr val="3B3838"/>
                </a:solidFill>
                <a:latin typeface="Montserrat"/>
                <a:ea typeface="Calibri"/>
                <a:cs typeface="Times New Roman"/>
              </a:rPr>
              <a:t>Oliveiros</a:t>
            </a:r>
            <a:r>
              <a:rPr lang="es-ES" sz="900" dirty="0">
                <a:solidFill>
                  <a:srgbClr val="3B3838"/>
                </a:solidFill>
                <a:latin typeface="Montserrat"/>
                <a:ea typeface="Calibri"/>
                <a:cs typeface="Times New Roman"/>
              </a:rPr>
              <a:t> - </a:t>
            </a:r>
            <a:r>
              <a:rPr lang="es-ES" sz="900" dirty="0">
                <a:solidFill>
                  <a:srgbClr val="3B3838"/>
                </a:solidFill>
                <a:latin typeface="Montserrat"/>
                <a:ea typeface="Calibri"/>
                <a:cs typeface="Times New Roman"/>
                <a:hlinkClick r:id="rId2"/>
              </a:rPr>
              <a:t>elena.oliveros@expertisefrance.fr</a:t>
            </a:r>
            <a:r>
              <a:rPr lang="es-ES" sz="900" dirty="0">
                <a:solidFill>
                  <a:srgbClr val="3B3838"/>
                </a:solidFill>
                <a:latin typeface="Montserrat"/>
                <a:ea typeface="Calibri"/>
                <a:cs typeface="Times New Roman"/>
              </a:rPr>
              <a:t>  </a:t>
            </a:r>
            <a:endParaRPr lang="es-ES" sz="900" dirty="0">
              <a:ea typeface="Calibri"/>
            </a:endParaRPr>
          </a:p>
        </p:txBody>
      </p:sp>
      <p:sp>
        <p:nvSpPr>
          <p:cNvPr id="27" name="Rectángulo 26">
            <a:extLst>
              <a:ext uri="{FF2B5EF4-FFF2-40B4-BE49-F238E27FC236}">
                <a16:creationId xmlns:a16="http://schemas.microsoft.com/office/drawing/2014/main" id="{17119693-52C3-4068-A7E1-D1E18C148348}"/>
              </a:ext>
            </a:extLst>
          </p:cNvPr>
          <p:cNvSpPr/>
          <p:nvPr/>
        </p:nvSpPr>
        <p:spPr>
          <a:xfrm>
            <a:off x="2379982" y="1080198"/>
            <a:ext cx="48335" cy="2276273"/>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57" name="Grupo 56">
            <a:extLst>
              <a:ext uri="{FF2B5EF4-FFF2-40B4-BE49-F238E27FC236}">
                <a16:creationId xmlns:a16="http://schemas.microsoft.com/office/drawing/2014/main" id="{D89CCB4F-7F26-4145-9A9D-941FCDB6067A}"/>
              </a:ext>
            </a:extLst>
          </p:cNvPr>
          <p:cNvGrpSpPr/>
          <p:nvPr/>
        </p:nvGrpSpPr>
        <p:grpSpPr>
          <a:xfrm>
            <a:off x="421665" y="4113198"/>
            <a:ext cx="213360" cy="213360"/>
            <a:chOff x="448292" y="3451607"/>
            <a:chExt cx="213360" cy="213360"/>
          </a:xfrm>
        </p:grpSpPr>
        <p:sp>
          <p:nvSpPr>
            <p:cNvPr id="18" name="Elipse 17">
              <a:extLst>
                <a:ext uri="{FF2B5EF4-FFF2-40B4-BE49-F238E27FC236}">
                  <a16:creationId xmlns:a16="http://schemas.microsoft.com/office/drawing/2014/main" id="{DA7A531D-113D-4DD3-A73F-4075BC1C989B}"/>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4" name="Gráfico 33">
              <a:extLst>
                <a:ext uri="{FF2B5EF4-FFF2-40B4-BE49-F238E27FC236}">
                  <a16:creationId xmlns:a16="http://schemas.microsoft.com/office/drawing/2014/main" id="{72F5CB2E-3257-492A-BF1F-180F09975F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3670" y="3500378"/>
              <a:ext cx="166487" cy="115817"/>
            </a:xfrm>
            <a:prstGeom prst="rect">
              <a:avLst/>
            </a:prstGeom>
          </p:spPr>
        </p:pic>
      </p:grpSp>
      <p:grpSp>
        <p:nvGrpSpPr>
          <p:cNvPr id="56" name="Grupo 55">
            <a:extLst>
              <a:ext uri="{FF2B5EF4-FFF2-40B4-BE49-F238E27FC236}">
                <a16:creationId xmlns:a16="http://schemas.microsoft.com/office/drawing/2014/main" id="{5EF7BDA4-A841-4048-8BD0-230689F29362}"/>
              </a:ext>
            </a:extLst>
          </p:cNvPr>
          <p:cNvGrpSpPr/>
          <p:nvPr/>
        </p:nvGrpSpPr>
        <p:grpSpPr>
          <a:xfrm>
            <a:off x="421665" y="3861820"/>
            <a:ext cx="213360" cy="213360"/>
            <a:chOff x="448292" y="3196185"/>
            <a:chExt cx="213360" cy="213360"/>
          </a:xfrm>
        </p:grpSpPr>
        <p:sp>
          <p:nvSpPr>
            <p:cNvPr id="17" name="Elipse 16">
              <a:extLst>
                <a:ext uri="{FF2B5EF4-FFF2-40B4-BE49-F238E27FC236}">
                  <a16:creationId xmlns:a16="http://schemas.microsoft.com/office/drawing/2014/main" id="{456D3BB7-B0E1-469F-B69B-6F0808A0262E}"/>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8" name="Gráfico 37">
              <a:extLst>
                <a:ext uri="{FF2B5EF4-FFF2-40B4-BE49-F238E27FC236}">
                  <a16:creationId xmlns:a16="http://schemas.microsoft.com/office/drawing/2014/main" id="{724CC6D2-04A9-4C77-AC33-06F6C5E203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427" y="3241709"/>
              <a:ext cx="155156" cy="128172"/>
            </a:xfrm>
            <a:prstGeom prst="rect">
              <a:avLst/>
            </a:prstGeom>
          </p:spPr>
        </p:pic>
      </p:grpSp>
      <p:grpSp>
        <p:nvGrpSpPr>
          <p:cNvPr id="55" name="Grupo 54">
            <a:extLst>
              <a:ext uri="{FF2B5EF4-FFF2-40B4-BE49-F238E27FC236}">
                <a16:creationId xmlns:a16="http://schemas.microsoft.com/office/drawing/2014/main" id="{FB9B6BAD-5EBD-43AF-BE44-7782C8C84545}"/>
              </a:ext>
            </a:extLst>
          </p:cNvPr>
          <p:cNvGrpSpPr/>
          <p:nvPr/>
        </p:nvGrpSpPr>
        <p:grpSpPr>
          <a:xfrm>
            <a:off x="421665" y="3610442"/>
            <a:ext cx="213360" cy="213360"/>
            <a:chOff x="441612" y="2938387"/>
            <a:chExt cx="213360" cy="213360"/>
          </a:xfrm>
        </p:grpSpPr>
        <p:sp>
          <p:nvSpPr>
            <p:cNvPr id="16" name="Elipse 15">
              <a:extLst>
                <a:ext uri="{FF2B5EF4-FFF2-40B4-BE49-F238E27FC236}">
                  <a16:creationId xmlns:a16="http://schemas.microsoft.com/office/drawing/2014/main" id="{1702ACCD-7149-41DF-B3BA-4C2EDA650601}"/>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0" name="Gráfico 39">
              <a:extLst>
                <a:ext uri="{FF2B5EF4-FFF2-40B4-BE49-F238E27FC236}">
                  <a16:creationId xmlns:a16="http://schemas.microsoft.com/office/drawing/2014/main" id="{DDC1BA47-2311-4A01-B65B-1D325FFA241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3670" y="2970041"/>
              <a:ext cx="152808" cy="151235"/>
            </a:xfrm>
            <a:prstGeom prst="rect">
              <a:avLst/>
            </a:prstGeom>
          </p:spPr>
        </p:pic>
      </p:grpSp>
      <p:grpSp>
        <p:nvGrpSpPr>
          <p:cNvPr id="58" name="Grupo 57">
            <a:extLst>
              <a:ext uri="{FF2B5EF4-FFF2-40B4-BE49-F238E27FC236}">
                <a16:creationId xmlns:a16="http://schemas.microsoft.com/office/drawing/2014/main" id="{54347EC5-70EF-4AFA-9486-FEE3069B5E74}"/>
              </a:ext>
            </a:extLst>
          </p:cNvPr>
          <p:cNvGrpSpPr/>
          <p:nvPr/>
        </p:nvGrpSpPr>
        <p:grpSpPr>
          <a:xfrm>
            <a:off x="421665" y="4475312"/>
            <a:ext cx="213360" cy="213360"/>
            <a:chOff x="451761" y="4176809"/>
            <a:chExt cx="213360" cy="213360"/>
          </a:xfrm>
        </p:grpSpPr>
        <p:sp>
          <p:nvSpPr>
            <p:cNvPr id="19" name="Elipse 18">
              <a:extLst>
                <a:ext uri="{FF2B5EF4-FFF2-40B4-BE49-F238E27FC236}">
                  <a16:creationId xmlns:a16="http://schemas.microsoft.com/office/drawing/2014/main" id="{A592173F-93EA-4200-AF9B-0680F2030259}"/>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48FD6602-B083-4AAC-8622-F4839A0474A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1832" y="4210453"/>
              <a:ext cx="139721" cy="146072"/>
            </a:xfrm>
            <a:prstGeom prst="rect">
              <a:avLst/>
            </a:prstGeom>
          </p:spPr>
        </p:pic>
      </p:grpSp>
      <p:grpSp>
        <p:nvGrpSpPr>
          <p:cNvPr id="59" name="Grupo 58">
            <a:extLst>
              <a:ext uri="{FF2B5EF4-FFF2-40B4-BE49-F238E27FC236}">
                <a16:creationId xmlns:a16="http://schemas.microsoft.com/office/drawing/2014/main" id="{B3CBBBCD-BC42-47D0-9F2D-F671651F06E1}"/>
              </a:ext>
            </a:extLst>
          </p:cNvPr>
          <p:cNvGrpSpPr/>
          <p:nvPr/>
        </p:nvGrpSpPr>
        <p:grpSpPr>
          <a:xfrm>
            <a:off x="421665" y="5852359"/>
            <a:ext cx="213360" cy="213360"/>
            <a:chOff x="457709" y="5691197"/>
            <a:chExt cx="213360" cy="213360"/>
          </a:xfrm>
        </p:grpSpPr>
        <p:sp>
          <p:nvSpPr>
            <p:cNvPr id="20" name="Elipse 19">
              <a:extLst>
                <a:ext uri="{FF2B5EF4-FFF2-40B4-BE49-F238E27FC236}">
                  <a16:creationId xmlns:a16="http://schemas.microsoft.com/office/drawing/2014/main" id="{46A20A03-149D-4243-AA69-94A5C827482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4" name="Gráfico 43">
              <a:extLst>
                <a:ext uri="{FF2B5EF4-FFF2-40B4-BE49-F238E27FC236}">
                  <a16:creationId xmlns:a16="http://schemas.microsoft.com/office/drawing/2014/main" id="{B1FE4C0C-E19B-4038-9DBE-05BB58FAC73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88127" y="5728977"/>
              <a:ext cx="154635" cy="124380"/>
            </a:xfrm>
            <a:prstGeom prst="rect">
              <a:avLst/>
            </a:prstGeom>
          </p:spPr>
        </p:pic>
      </p:grpSp>
      <p:grpSp>
        <p:nvGrpSpPr>
          <p:cNvPr id="62" name="Grupo 61">
            <a:extLst>
              <a:ext uri="{FF2B5EF4-FFF2-40B4-BE49-F238E27FC236}">
                <a16:creationId xmlns:a16="http://schemas.microsoft.com/office/drawing/2014/main" id="{EEFD166B-8F01-4275-8DDC-E6978D7B6A77}"/>
              </a:ext>
            </a:extLst>
          </p:cNvPr>
          <p:cNvGrpSpPr/>
          <p:nvPr/>
        </p:nvGrpSpPr>
        <p:grpSpPr>
          <a:xfrm>
            <a:off x="421665" y="1583826"/>
            <a:ext cx="213360" cy="213360"/>
            <a:chOff x="455013" y="6820563"/>
            <a:chExt cx="213360" cy="213360"/>
          </a:xfrm>
        </p:grpSpPr>
        <p:sp>
          <p:nvSpPr>
            <p:cNvPr id="30" name="Elipse 29">
              <a:extLst>
                <a:ext uri="{FF2B5EF4-FFF2-40B4-BE49-F238E27FC236}">
                  <a16:creationId xmlns:a16="http://schemas.microsoft.com/office/drawing/2014/main" id="{8E27B854-6277-4726-A19F-E3E80AA93CA1}"/>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0" name="Gráfico 49">
              <a:extLst>
                <a:ext uri="{FF2B5EF4-FFF2-40B4-BE49-F238E27FC236}">
                  <a16:creationId xmlns:a16="http://schemas.microsoft.com/office/drawing/2014/main" id="{8B2ADF7C-9663-4459-8DE1-2AF3404617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9346" y="6869833"/>
              <a:ext cx="166487" cy="115817"/>
            </a:xfrm>
            <a:prstGeom prst="rect">
              <a:avLst/>
            </a:prstGeom>
          </p:spPr>
        </p:pic>
      </p:grpSp>
      <p:grpSp>
        <p:nvGrpSpPr>
          <p:cNvPr id="61" name="Grupo 60">
            <a:extLst>
              <a:ext uri="{FF2B5EF4-FFF2-40B4-BE49-F238E27FC236}">
                <a16:creationId xmlns:a16="http://schemas.microsoft.com/office/drawing/2014/main" id="{6187B789-861D-4BDE-A3E7-4A869E773F71}"/>
              </a:ext>
            </a:extLst>
          </p:cNvPr>
          <p:cNvGrpSpPr/>
          <p:nvPr/>
        </p:nvGrpSpPr>
        <p:grpSpPr>
          <a:xfrm>
            <a:off x="421665" y="1331666"/>
            <a:ext cx="213360" cy="213360"/>
            <a:chOff x="455013" y="6565141"/>
            <a:chExt cx="213360" cy="213360"/>
          </a:xfrm>
        </p:grpSpPr>
        <p:sp>
          <p:nvSpPr>
            <p:cNvPr id="29" name="Elipse 28">
              <a:extLst>
                <a:ext uri="{FF2B5EF4-FFF2-40B4-BE49-F238E27FC236}">
                  <a16:creationId xmlns:a16="http://schemas.microsoft.com/office/drawing/2014/main" id="{CE44C83D-5892-447E-8FE3-64478E61F222}"/>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1" name="Gráfico 50">
              <a:extLst>
                <a:ext uri="{FF2B5EF4-FFF2-40B4-BE49-F238E27FC236}">
                  <a16:creationId xmlns:a16="http://schemas.microsoft.com/office/drawing/2014/main" id="{B93B2B7B-6AA9-4BE6-8A60-1E6CB7EF0F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5001" y="6612603"/>
              <a:ext cx="155156" cy="128172"/>
            </a:xfrm>
            <a:prstGeom prst="rect">
              <a:avLst/>
            </a:prstGeom>
          </p:spPr>
        </p:pic>
      </p:grpSp>
      <p:grpSp>
        <p:nvGrpSpPr>
          <p:cNvPr id="60" name="Grupo 59">
            <a:extLst>
              <a:ext uri="{FF2B5EF4-FFF2-40B4-BE49-F238E27FC236}">
                <a16:creationId xmlns:a16="http://schemas.microsoft.com/office/drawing/2014/main" id="{0E272661-DDFE-4174-BC67-8B16D9BAB031}"/>
              </a:ext>
            </a:extLst>
          </p:cNvPr>
          <p:cNvGrpSpPr/>
          <p:nvPr/>
        </p:nvGrpSpPr>
        <p:grpSpPr>
          <a:xfrm>
            <a:off x="421665" y="1079506"/>
            <a:ext cx="213360" cy="213360"/>
            <a:chOff x="457709" y="6309719"/>
            <a:chExt cx="213360" cy="213360"/>
          </a:xfrm>
        </p:grpSpPr>
        <p:sp>
          <p:nvSpPr>
            <p:cNvPr id="28" name="Elipse 27">
              <a:extLst>
                <a:ext uri="{FF2B5EF4-FFF2-40B4-BE49-F238E27FC236}">
                  <a16:creationId xmlns:a16="http://schemas.microsoft.com/office/drawing/2014/main" id="{02610EEB-8724-4A6C-9D18-8D8DC9F8DA74}"/>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2" name="Gráfico 51">
              <a:extLst>
                <a:ext uri="{FF2B5EF4-FFF2-40B4-BE49-F238E27FC236}">
                  <a16:creationId xmlns:a16="http://schemas.microsoft.com/office/drawing/2014/main" id="{4F03AD37-0146-4B9B-9A82-1DB68BE99C3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9645" y="6339995"/>
              <a:ext cx="152808" cy="152808"/>
            </a:xfrm>
            <a:prstGeom prst="rect">
              <a:avLst/>
            </a:prstGeom>
          </p:spPr>
        </p:pic>
      </p:grpSp>
      <p:grpSp>
        <p:nvGrpSpPr>
          <p:cNvPr id="63" name="Grupo 62">
            <a:extLst>
              <a:ext uri="{FF2B5EF4-FFF2-40B4-BE49-F238E27FC236}">
                <a16:creationId xmlns:a16="http://schemas.microsoft.com/office/drawing/2014/main" id="{7351C3F5-A843-4357-B524-B2633361A037}"/>
              </a:ext>
            </a:extLst>
          </p:cNvPr>
          <p:cNvGrpSpPr/>
          <p:nvPr/>
        </p:nvGrpSpPr>
        <p:grpSpPr>
          <a:xfrm>
            <a:off x="421665" y="2084690"/>
            <a:ext cx="213360" cy="213360"/>
            <a:chOff x="445596" y="7332405"/>
            <a:chExt cx="213360" cy="213360"/>
          </a:xfrm>
        </p:grpSpPr>
        <p:sp>
          <p:nvSpPr>
            <p:cNvPr id="31" name="Elipse 30">
              <a:extLst>
                <a:ext uri="{FF2B5EF4-FFF2-40B4-BE49-F238E27FC236}">
                  <a16:creationId xmlns:a16="http://schemas.microsoft.com/office/drawing/2014/main" id="{884CC6C5-0148-41E6-BB23-6821F0268B9D}"/>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3" name="Gráfico 52">
              <a:extLst>
                <a:ext uri="{FF2B5EF4-FFF2-40B4-BE49-F238E27FC236}">
                  <a16:creationId xmlns:a16="http://schemas.microsoft.com/office/drawing/2014/main" id="{5167F31D-2D4F-4F47-AF24-66F8DE6ECC4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8127" y="7365743"/>
              <a:ext cx="139721" cy="146072"/>
            </a:xfrm>
            <a:prstGeom prst="rect">
              <a:avLst/>
            </a:prstGeom>
          </p:spPr>
        </p:pic>
      </p:grpSp>
      <p:grpSp>
        <p:nvGrpSpPr>
          <p:cNvPr id="64" name="Grupo 63">
            <a:extLst>
              <a:ext uri="{FF2B5EF4-FFF2-40B4-BE49-F238E27FC236}">
                <a16:creationId xmlns:a16="http://schemas.microsoft.com/office/drawing/2014/main" id="{C0047FE0-CEE4-4FB9-A8DD-EF4A8649BACB}"/>
              </a:ext>
            </a:extLst>
          </p:cNvPr>
          <p:cNvGrpSpPr/>
          <p:nvPr/>
        </p:nvGrpSpPr>
        <p:grpSpPr>
          <a:xfrm>
            <a:off x="421665" y="3004896"/>
            <a:ext cx="213360" cy="213360"/>
            <a:chOff x="455013" y="8593499"/>
            <a:chExt cx="213360" cy="213360"/>
          </a:xfrm>
        </p:grpSpPr>
        <p:sp>
          <p:nvSpPr>
            <p:cNvPr id="32" name="Elipse 31">
              <a:extLst>
                <a:ext uri="{FF2B5EF4-FFF2-40B4-BE49-F238E27FC236}">
                  <a16:creationId xmlns:a16="http://schemas.microsoft.com/office/drawing/2014/main" id="{30A3DDAE-5D5A-4A58-9EA7-94FD0AC8C66C}"/>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4" name="Gráfico 53">
              <a:extLst>
                <a:ext uri="{FF2B5EF4-FFF2-40B4-BE49-F238E27FC236}">
                  <a16:creationId xmlns:a16="http://schemas.microsoft.com/office/drawing/2014/main" id="{ED79DC14-99F4-4793-A3FD-5C27A84991F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84374" y="8623889"/>
              <a:ext cx="154635" cy="124380"/>
            </a:xfrm>
            <a:prstGeom prst="rect">
              <a:avLst/>
            </a:prstGeom>
          </p:spPr>
        </p:pic>
      </p:grpSp>
      <p:pic>
        <p:nvPicPr>
          <p:cNvPr id="7" name="Imagen 2" descr="Icono&#10;&#10;Descripción generada automáticamente">
            <a:extLst>
              <a:ext uri="{FF2B5EF4-FFF2-40B4-BE49-F238E27FC236}">
                <a16:creationId xmlns:a16="http://schemas.microsoft.com/office/drawing/2014/main" id="{54A0FE1B-EDD9-52EC-1AD5-34B46B15BE03}"/>
              </a:ext>
            </a:extLst>
          </p:cNvPr>
          <p:cNvPicPr/>
          <p:nvPr/>
        </p:nvPicPr>
        <p:blipFill>
          <a:blip r:embed="rId13"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33" name="Connecteur droit 16">
            <a:extLst>
              <a:ext uri="{FF2B5EF4-FFF2-40B4-BE49-F238E27FC236}">
                <a16:creationId xmlns:a16="http://schemas.microsoft.com/office/drawing/2014/main" id="{AAADE57D-97AF-5C35-6B3E-C79A7FEB4F2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35" name="Rectangle 1036">
            <a:extLst>
              <a:ext uri="{FF2B5EF4-FFF2-40B4-BE49-F238E27FC236}">
                <a16:creationId xmlns:a16="http://schemas.microsoft.com/office/drawing/2014/main" id="{28D96313-DD6A-AC68-941C-B795099BF0D4}"/>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sp>
        <p:nvSpPr>
          <p:cNvPr id="36" name="Rectangle 11">
            <a:extLst>
              <a:ext uri="{FF2B5EF4-FFF2-40B4-BE49-F238E27FC236}">
                <a16:creationId xmlns:a16="http://schemas.microsoft.com/office/drawing/2014/main" id="{C98359A0-4352-B0CA-C5E6-0D38790AE5FA}"/>
              </a:ext>
            </a:extLst>
          </p:cNvPr>
          <p:cNvSpPr>
            <a:spLocks noChangeArrowheads="1"/>
          </p:cNvSpPr>
          <p:nvPr/>
        </p:nvSpPr>
        <p:spPr bwMode="auto">
          <a:xfrm>
            <a:off x="747025" y="6340518"/>
            <a:ext cx="1630680" cy="242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FF9900"/>
              </a:solidFill>
              <a:latin typeface="Montserrat"/>
              <a:ea typeface="Calibri"/>
              <a:cs typeface="Calibri"/>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p>
          <a:p>
            <a:pPr>
              <a:lnSpc>
                <a:spcPct val="107000"/>
              </a:lnSpc>
              <a:spcAft>
                <a:spcPts val="800"/>
              </a:spcAft>
            </a:pPr>
            <a:endParaRPr lang="es-ES" sz="900" b="1" dirty="0">
              <a:solidFill>
                <a:srgbClr val="FF9900"/>
              </a:solidFill>
              <a:latin typeface="Montserrat" pitchFamily="2" charset="0"/>
              <a:ea typeface="Calibri" panose="020F0502020204030204" pitchFamily="34" charset="0"/>
              <a:cs typeface="Calibri" panose="020F0502020204030204" pitchFamily="34" charset="0"/>
            </a:endParaRPr>
          </a:p>
          <a:p>
            <a:pPr>
              <a:lnSpc>
                <a:spcPct val="107000"/>
              </a:lnSpc>
              <a:spcAft>
                <a:spcPts val="800"/>
              </a:spcAft>
            </a:pPr>
            <a:endParaRPr lang="es-CO" sz="11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7" name="Rectangle 11">
            <a:extLst>
              <a:ext uri="{FF2B5EF4-FFF2-40B4-BE49-F238E27FC236}">
                <a16:creationId xmlns:a16="http://schemas.microsoft.com/office/drawing/2014/main" id="{CE27FDD4-69A9-B360-A7FC-E40DEC07D5C0}"/>
              </a:ext>
            </a:extLst>
          </p:cNvPr>
          <p:cNvSpPr>
            <a:spLocks noChangeArrowheads="1"/>
          </p:cNvSpPr>
          <p:nvPr/>
        </p:nvSpPr>
        <p:spPr bwMode="auto">
          <a:xfrm>
            <a:off x="2600235" y="6816116"/>
            <a:ext cx="4188091" cy="404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419" sz="900" dirty="0">
                <a:solidFill>
                  <a:srgbClr val="3B3838"/>
                </a:solidFill>
                <a:latin typeface="Montserrat"/>
                <a:ea typeface="Calibri" panose="020F0502020204030204" pitchFamily="34" charset="0"/>
                <a:cs typeface="Times New Roman"/>
              </a:rPr>
              <a:t>Generación de un estudio de alcance sobre el statu quo de normas de eficiencia energética en el sector transporte en Colombia.</a:t>
            </a:r>
            <a:endParaRPr lang="es-ES" sz="900" dirty="0"/>
          </a:p>
        </p:txBody>
      </p:sp>
      <p:sp>
        <p:nvSpPr>
          <p:cNvPr id="39" name="Rectangle 21">
            <a:extLst>
              <a:ext uri="{FF2B5EF4-FFF2-40B4-BE49-F238E27FC236}">
                <a16:creationId xmlns:a16="http://schemas.microsoft.com/office/drawing/2014/main" id="{F82E5BB7-8AF8-6FA3-33D0-BF0CD5076413}"/>
              </a:ext>
            </a:extLst>
          </p:cNvPr>
          <p:cNvSpPr>
            <a:spLocks noChangeArrowheads="1"/>
          </p:cNvSpPr>
          <p:nvPr/>
        </p:nvSpPr>
        <p:spPr bwMode="auto">
          <a:xfrm>
            <a:off x="2599099" y="6276258"/>
            <a:ext cx="4190365" cy="1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Calibri" panose="020F0502020204030204" pitchFamily="34" charset="0"/>
                <a:cs typeface="Times New Roman"/>
              </a:rPr>
              <a:t>Agencia GIZ en Colombia</a:t>
            </a:r>
            <a:endParaRPr lang="es-ES" sz="1000" dirty="0">
              <a:cs typeface="Calibri" panose="020F0502020204030204"/>
            </a:endParaRPr>
          </a:p>
        </p:txBody>
      </p:sp>
      <p:sp>
        <p:nvSpPr>
          <p:cNvPr id="41" name="Rectangle 21">
            <a:extLst>
              <a:ext uri="{FF2B5EF4-FFF2-40B4-BE49-F238E27FC236}">
                <a16:creationId xmlns:a16="http://schemas.microsoft.com/office/drawing/2014/main" id="{9C2E7397-23CB-7744-3174-E8C1FF7EA8E7}"/>
              </a:ext>
            </a:extLst>
          </p:cNvPr>
          <p:cNvSpPr>
            <a:spLocks noChangeArrowheads="1"/>
          </p:cNvSpPr>
          <p:nvPr/>
        </p:nvSpPr>
        <p:spPr bwMode="auto">
          <a:xfrm>
            <a:off x="2589305" y="6480743"/>
            <a:ext cx="4162425" cy="22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cs typeface="Times New Roman"/>
              </a:rPr>
              <a:t>Julio 2023 – 3 meses </a:t>
            </a:r>
            <a:endParaRPr lang="es-ES" sz="900" dirty="0"/>
          </a:p>
        </p:txBody>
      </p:sp>
      <p:sp>
        <p:nvSpPr>
          <p:cNvPr id="43" name="Rectangle 11">
            <a:extLst>
              <a:ext uri="{FF2B5EF4-FFF2-40B4-BE49-F238E27FC236}">
                <a16:creationId xmlns:a16="http://schemas.microsoft.com/office/drawing/2014/main" id="{F7255755-91CB-42D0-4DE9-8012B101DFD3}"/>
              </a:ext>
            </a:extLst>
          </p:cNvPr>
          <p:cNvSpPr>
            <a:spLocks noChangeArrowheads="1"/>
          </p:cNvSpPr>
          <p:nvPr/>
        </p:nvSpPr>
        <p:spPr bwMode="auto">
          <a:xfrm>
            <a:off x="2570647" y="7300414"/>
            <a:ext cx="4129103"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419" sz="900" dirty="0">
                <a:solidFill>
                  <a:srgbClr val="3B3838"/>
                </a:solidFill>
                <a:latin typeface="Montserrat"/>
                <a:ea typeface="Calibri" panose="020F0502020204030204" pitchFamily="34" charset="0"/>
                <a:cs typeface="Times New Roman"/>
              </a:rPr>
              <a:t>Generar estudio de alcance sobre el statu quo de normas de eficiencia energética en el sector transporte en Colombia con el objetivo de apoyar a las contrapartes del proyecto IMPROVE en la selección de instrumentos normativos adecuados. </a:t>
            </a:r>
            <a:endParaRPr lang="es-ES" sz="900" dirty="0"/>
          </a:p>
        </p:txBody>
      </p:sp>
      <p:sp>
        <p:nvSpPr>
          <p:cNvPr id="45" name="Rectangle 21">
            <a:extLst>
              <a:ext uri="{FF2B5EF4-FFF2-40B4-BE49-F238E27FC236}">
                <a16:creationId xmlns:a16="http://schemas.microsoft.com/office/drawing/2014/main" id="{6BB4DDBE-20A8-8CF4-C416-C621818A9D88}"/>
              </a:ext>
            </a:extLst>
          </p:cNvPr>
          <p:cNvSpPr>
            <a:spLocks noChangeArrowheads="1"/>
          </p:cNvSpPr>
          <p:nvPr/>
        </p:nvSpPr>
        <p:spPr bwMode="auto">
          <a:xfrm>
            <a:off x="2573649" y="8016791"/>
            <a:ext cx="4152265" cy="20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err="1">
                <a:solidFill>
                  <a:srgbClr val="3B3838"/>
                </a:solidFill>
                <a:latin typeface="Montserrat"/>
                <a:ea typeface="Calibri"/>
                <a:cs typeface="Times New Roman"/>
              </a:rPr>
              <a:t>Nadja</a:t>
            </a:r>
            <a:r>
              <a:rPr lang="es-ES" sz="900" dirty="0">
                <a:solidFill>
                  <a:srgbClr val="3B3838"/>
                </a:solidFill>
                <a:latin typeface="Montserrat"/>
                <a:ea typeface="Calibri"/>
                <a:cs typeface="Times New Roman"/>
              </a:rPr>
              <a:t> </a:t>
            </a:r>
            <a:r>
              <a:rPr lang="es-ES" sz="900" dirty="0" err="1">
                <a:solidFill>
                  <a:srgbClr val="3B3838"/>
                </a:solidFill>
                <a:latin typeface="Montserrat"/>
                <a:ea typeface="Calibri"/>
                <a:cs typeface="Times New Roman"/>
              </a:rPr>
              <a:t>Taeger</a:t>
            </a:r>
            <a:r>
              <a:rPr lang="es-ES" sz="900" dirty="0">
                <a:solidFill>
                  <a:srgbClr val="3B3838"/>
                </a:solidFill>
                <a:latin typeface="Montserrat"/>
                <a:ea typeface="Calibri"/>
                <a:cs typeface="Times New Roman"/>
              </a:rPr>
              <a:t> - </a:t>
            </a:r>
            <a:r>
              <a:rPr lang="es-ES" sz="900" dirty="0" err="1">
                <a:solidFill>
                  <a:srgbClr val="3B3838"/>
                </a:solidFill>
                <a:latin typeface="Montserrat"/>
                <a:ea typeface="Calibri"/>
                <a:cs typeface="Times New Roman"/>
                <a:hlinkClick r:id="rId14"/>
              </a:rPr>
              <a:t>nadja.taeger@giz.de</a:t>
            </a:r>
            <a:r>
              <a:rPr lang="es-ES" sz="900" dirty="0">
                <a:solidFill>
                  <a:srgbClr val="3B3838"/>
                </a:solidFill>
                <a:latin typeface="Montserrat"/>
                <a:ea typeface="Calibri"/>
                <a:cs typeface="Times New Roman"/>
              </a:rPr>
              <a:t> </a:t>
            </a:r>
            <a:endParaRPr lang="es-ES" sz="900" dirty="0">
              <a:ea typeface="Calibri"/>
            </a:endParaRPr>
          </a:p>
        </p:txBody>
      </p:sp>
      <p:sp>
        <p:nvSpPr>
          <p:cNvPr id="46" name="Rectángulo 26">
            <a:extLst>
              <a:ext uri="{FF2B5EF4-FFF2-40B4-BE49-F238E27FC236}">
                <a16:creationId xmlns:a16="http://schemas.microsoft.com/office/drawing/2014/main" id="{825DC7D3-505F-816F-8042-F6CC95CCFEB3}"/>
              </a:ext>
            </a:extLst>
          </p:cNvPr>
          <p:cNvSpPr/>
          <p:nvPr/>
        </p:nvSpPr>
        <p:spPr>
          <a:xfrm>
            <a:off x="2389771" y="6272015"/>
            <a:ext cx="48335" cy="2276273"/>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7" name="Grupo 61">
            <a:extLst>
              <a:ext uri="{FF2B5EF4-FFF2-40B4-BE49-F238E27FC236}">
                <a16:creationId xmlns:a16="http://schemas.microsoft.com/office/drawing/2014/main" id="{36F5F580-216B-F37D-EB58-8577CC81D97D}"/>
              </a:ext>
            </a:extLst>
          </p:cNvPr>
          <p:cNvGrpSpPr/>
          <p:nvPr/>
        </p:nvGrpSpPr>
        <p:grpSpPr>
          <a:xfrm>
            <a:off x="421665" y="6800248"/>
            <a:ext cx="213360" cy="213360"/>
            <a:chOff x="455013" y="6820563"/>
            <a:chExt cx="213360" cy="213360"/>
          </a:xfrm>
        </p:grpSpPr>
        <p:sp>
          <p:nvSpPr>
            <p:cNvPr id="48" name="Elipse 29">
              <a:extLst>
                <a:ext uri="{FF2B5EF4-FFF2-40B4-BE49-F238E27FC236}">
                  <a16:creationId xmlns:a16="http://schemas.microsoft.com/office/drawing/2014/main" id="{25F4AFD9-33C2-99BA-4620-E0EEF668B7BA}"/>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9" name="Gráfico 49">
              <a:extLst>
                <a:ext uri="{FF2B5EF4-FFF2-40B4-BE49-F238E27FC236}">
                  <a16:creationId xmlns:a16="http://schemas.microsoft.com/office/drawing/2014/main" id="{1C1AA2B5-12EB-890E-04D0-0B5B620958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9346" y="6869833"/>
              <a:ext cx="166487" cy="115817"/>
            </a:xfrm>
            <a:prstGeom prst="rect">
              <a:avLst/>
            </a:prstGeom>
          </p:spPr>
        </p:pic>
      </p:grpSp>
      <p:grpSp>
        <p:nvGrpSpPr>
          <p:cNvPr id="65" name="Grupo 60">
            <a:extLst>
              <a:ext uri="{FF2B5EF4-FFF2-40B4-BE49-F238E27FC236}">
                <a16:creationId xmlns:a16="http://schemas.microsoft.com/office/drawing/2014/main" id="{CEC6A7D2-6CAD-840E-8271-7C29651DE952}"/>
              </a:ext>
            </a:extLst>
          </p:cNvPr>
          <p:cNvGrpSpPr/>
          <p:nvPr/>
        </p:nvGrpSpPr>
        <p:grpSpPr>
          <a:xfrm>
            <a:off x="421665" y="6549549"/>
            <a:ext cx="213360" cy="213360"/>
            <a:chOff x="455013" y="6565141"/>
            <a:chExt cx="213360" cy="213360"/>
          </a:xfrm>
        </p:grpSpPr>
        <p:sp>
          <p:nvSpPr>
            <p:cNvPr id="66" name="Elipse 28">
              <a:extLst>
                <a:ext uri="{FF2B5EF4-FFF2-40B4-BE49-F238E27FC236}">
                  <a16:creationId xmlns:a16="http://schemas.microsoft.com/office/drawing/2014/main" id="{3066A35D-612D-5A3A-A152-EA45706E813E}"/>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67" name="Gráfico 50">
              <a:extLst>
                <a:ext uri="{FF2B5EF4-FFF2-40B4-BE49-F238E27FC236}">
                  <a16:creationId xmlns:a16="http://schemas.microsoft.com/office/drawing/2014/main" id="{EC5C2E21-6BE8-0BCC-E7E0-00F7B40833D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5001" y="6612603"/>
              <a:ext cx="155156" cy="128172"/>
            </a:xfrm>
            <a:prstGeom prst="rect">
              <a:avLst/>
            </a:prstGeom>
          </p:spPr>
        </p:pic>
      </p:grpSp>
      <p:grpSp>
        <p:nvGrpSpPr>
          <p:cNvPr id="68" name="Grupo 59">
            <a:extLst>
              <a:ext uri="{FF2B5EF4-FFF2-40B4-BE49-F238E27FC236}">
                <a16:creationId xmlns:a16="http://schemas.microsoft.com/office/drawing/2014/main" id="{A8A77131-117B-EE61-E1D3-356B196D1DCC}"/>
              </a:ext>
            </a:extLst>
          </p:cNvPr>
          <p:cNvGrpSpPr/>
          <p:nvPr/>
        </p:nvGrpSpPr>
        <p:grpSpPr>
          <a:xfrm>
            <a:off x="421665" y="6298849"/>
            <a:ext cx="213360" cy="213360"/>
            <a:chOff x="457709" y="6309719"/>
            <a:chExt cx="213360" cy="213360"/>
          </a:xfrm>
        </p:grpSpPr>
        <p:sp>
          <p:nvSpPr>
            <p:cNvPr id="69" name="Elipse 27">
              <a:extLst>
                <a:ext uri="{FF2B5EF4-FFF2-40B4-BE49-F238E27FC236}">
                  <a16:creationId xmlns:a16="http://schemas.microsoft.com/office/drawing/2014/main" id="{4B3B6AD9-FEB2-ABCF-0452-5C62C421758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51">
              <a:extLst>
                <a:ext uri="{FF2B5EF4-FFF2-40B4-BE49-F238E27FC236}">
                  <a16:creationId xmlns:a16="http://schemas.microsoft.com/office/drawing/2014/main" id="{D88C65D3-6AF9-9BCA-947D-00C26133411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9645" y="6339995"/>
              <a:ext cx="152808" cy="152808"/>
            </a:xfrm>
            <a:prstGeom prst="rect">
              <a:avLst/>
            </a:prstGeom>
          </p:spPr>
        </p:pic>
      </p:grpSp>
      <p:grpSp>
        <p:nvGrpSpPr>
          <p:cNvPr id="71" name="Grupo 62">
            <a:extLst>
              <a:ext uri="{FF2B5EF4-FFF2-40B4-BE49-F238E27FC236}">
                <a16:creationId xmlns:a16="http://schemas.microsoft.com/office/drawing/2014/main" id="{18700077-7683-12B3-B067-D43C770FDD74}"/>
              </a:ext>
            </a:extLst>
          </p:cNvPr>
          <p:cNvGrpSpPr/>
          <p:nvPr/>
        </p:nvGrpSpPr>
        <p:grpSpPr>
          <a:xfrm>
            <a:off x="421665" y="7293225"/>
            <a:ext cx="213360" cy="213360"/>
            <a:chOff x="445596" y="7332405"/>
            <a:chExt cx="213360" cy="213360"/>
          </a:xfrm>
        </p:grpSpPr>
        <p:sp>
          <p:nvSpPr>
            <p:cNvPr id="72" name="Elipse 30">
              <a:extLst>
                <a:ext uri="{FF2B5EF4-FFF2-40B4-BE49-F238E27FC236}">
                  <a16:creationId xmlns:a16="http://schemas.microsoft.com/office/drawing/2014/main" id="{0F1A19FA-FBB2-DDC1-5CDA-3E04FC2E7A76}"/>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52">
              <a:extLst>
                <a:ext uri="{FF2B5EF4-FFF2-40B4-BE49-F238E27FC236}">
                  <a16:creationId xmlns:a16="http://schemas.microsoft.com/office/drawing/2014/main" id="{8A9CB6C1-80CE-6722-4F99-A857D4CD5D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8127" y="7365743"/>
              <a:ext cx="139721" cy="146072"/>
            </a:xfrm>
            <a:prstGeom prst="rect">
              <a:avLst/>
            </a:prstGeom>
          </p:spPr>
        </p:pic>
      </p:grpSp>
      <p:grpSp>
        <p:nvGrpSpPr>
          <p:cNvPr id="74" name="Grupo 63">
            <a:extLst>
              <a:ext uri="{FF2B5EF4-FFF2-40B4-BE49-F238E27FC236}">
                <a16:creationId xmlns:a16="http://schemas.microsoft.com/office/drawing/2014/main" id="{0FCFADC8-00BD-E72D-4807-84E078759898}"/>
              </a:ext>
            </a:extLst>
          </p:cNvPr>
          <p:cNvGrpSpPr/>
          <p:nvPr/>
        </p:nvGrpSpPr>
        <p:grpSpPr>
          <a:xfrm>
            <a:off x="421665" y="8075375"/>
            <a:ext cx="213360" cy="213360"/>
            <a:chOff x="455013" y="8593499"/>
            <a:chExt cx="213360" cy="213360"/>
          </a:xfrm>
        </p:grpSpPr>
        <p:sp>
          <p:nvSpPr>
            <p:cNvPr id="75" name="Elipse 31">
              <a:extLst>
                <a:ext uri="{FF2B5EF4-FFF2-40B4-BE49-F238E27FC236}">
                  <a16:creationId xmlns:a16="http://schemas.microsoft.com/office/drawing/2014/main" id="{E2DE0774-580E-378B-CC3A-16F2B6F4F6D2}"/>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53">
              <a:extLst>
                <a:ext uri="{FF2B5EF4-FFF2-40B4-BE49-F238E27FC236}">
                  <a16:creationId xmlns:a16="http://schemas.microsoft.com/office/drawing/2014/main" id="{13F9FDE6-C9E5-0829-1B81-BE702E9CA7C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84374" y="8623889"/>
              <a:ext cx="154635" cy="124380"/>
            </a:xfrm>
            <a:prstGeom prst="rect">
              <a:avLst/>
            </a:prstGeom>
          </p:spPr>
        </p:pic>
      </p:grpSp>
    </p:spTree>
    <p:extLst>
      <p:ext uri="{BB962C8B-B14F-4D97-AF65-F5344CB8AC3E}">
        <p14:creationId xmlns:p14="http://schemas.microsoft.com/office/powerpoint/2010/main" val="328985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a:extLst>
              <a:ext uri="{FF2B5EF4-FFF2-40B4-BE49-F238E27FC236}">
                <a16:creationId xmlns:a16="http://schemas.microsoft.com/office/drawing/2014/main" id="{D713BB0B-04EF-4415-821B-86767B1C82BC}"/>
              </a:ext>
            </a:extLst>
          </p:cNvPr>
          <p:cNvSpPr>
            <a:spLocks noChangeArrowheads="1"/>
          </p:cNvSpPr>
          <p:nvPr/>
        </p:nvSpPr>
        <p:spPr bwMode="auto">
          <a:xfrm>
            <a:off x="2635658" y="7253427"/>
            <a:ext cx="3626286" cy="97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38"/>
              </a:spcAft>
            </a:pPr>
            <a:r>
              <a:rPr lang="es-419" sz="900" dirty="0">
                <a:solidFill>
                  <a:srgbClr val="FFFFFF"/>
                </a:solidFill>
                <a:latin typeface="Montserrat" pitchFamily="2" charset="0"/>
                <a:ea typeface="Calibri" panose="020F0502020204030204" pitchFamily="34" charset="0"/>
                <a:cs typeface="Calibri" panose="020F0502020204030204" pitchFamily="34" charset="0"/>
              </a:rPr>
              <a:t>Hill Consulting (</a:t>
            </a:r>
            <a:r>
              <a:rPr lang="es-419" sz="900" b="1" dirty="0">
                <a:solidFill>
                  <a:srgbClr val="FFFFFF"/>
                </a:solidFill>
                <a:latin typeface="Montserrat" pitchFamily="2" charset="0"/>
                <a:ea typeface="Calibri" panose="020F0502020204030204" pitchFamily="34" charset="0"/>
                <a:cs typeface="Calibri" panose="020F0502020204030204" pitchFamily="34" charset="0"/>
              </a:rPr>
              <a:t>Hill</a:t>
            </a:r>
            <a:r>
              <a:rPr lang="es-419" sz="900" dirty="0">
                <a:solidFill>
                  <a:srgbClr val="FFFFFF"/>
                </a:solidFill>
                <a:latin typeface="Montserrat" pitchFamily="2" charset="0"/>
                <a:ea typeface="Calibri" panose="020F0502020204030204" pitchFamily="34" charset="0"/>
                <a:cs typeface="Calibri" panose="020F0502020204030204" pitchFamily="34" charset="0"/>
              </a:rPr>
              <a:t>) es una empresa colombiana con más diez años de experiencia investigando, asesorando y transfiriendo conocimiento para resolver desafíos de sostenibilidad y cambio climático, con el propósito de aportar a territorios donde todos podamos tener una mejor calidad de vida. Nuestra operación se basa en tres principios fundamentales: la confianza en las personas, el respeto por lo que nos rodea y la rigurosidad científica. Nos apoyamos en herramientas analíticas para promover decisiones sustentadas en evidencia y fomentar la participación ciudadana en las políticas públicas, enfocándonos en tres áreas principales: acción climática, calidad del aire y emisiones, y movilidad sostenible.</a:t>
            </a:r>
            <a:endParaRPr lang="es-CO" sz="900" dirty="0">
              <a:latin typeface="Calibri" panose="020F0502020204030204" pitchFamily="34" charset="0"/>
              <a:ea typeface="Calibri" panose="020F0502020204030204" pitchFamily="34" charset="0"/>
              <a:cs typeface="Arial" panose="020B0604020202020204" pitchFamily="34" charset="0"/>
            </a:endParaRPr>
          </a:p>
        </p:txBody>
      </p:sp>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43935" y="3414612"/>
            <a:ext cx="1645016" cy="1981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Fecha de inicio y duración</a:t>
            </a:r>
            <a:endParaRPr lang="es-CO" sz="1100" dirty="0">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Datos de contacto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0" name="Rectangle 11">
            <a:extLst>
              <a:ext uri="{FF2B5EF4-FFF2-40B4-BE49-F238E27FC236}">
                <a16:creationId xmlns:a16="http://schemas.microsoft.com/office/drawing/2014/main" id="{E58BDDAF-4746-45D5-8C31-675517EBCF8F}"/>
              </a:ext>
            </a:extLst>
          </p:cNvPr>
          <p:cNvSpPr>
            <a:spLocks noChangeArrowheads="1"/>
          </p:cNvSpPr>
          <p:nvPr/>
        </p:nvSpPr>
        <p:spPr bwMode="auto">
          <a:xfrm>
            <a:off x="2586437" y="1462633"/>
            <a:ext cx="416692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CO" sz="900" dirty="0">
                <a:solidFill>
                  <a:srgbClr val="3B3838"/>
                </a:solidFill>
                <a:latin typeface="Montserrat"/>
                <a:ea typeface="Calibri" panose="020F0502020204030204" pitchFamily="34" charset="0"/>
                <a:cs typeface="Times New Roman"/>
              </a:rPr>
              <a:t>Organización del Noveno Congreso Colombiano y Conferencia Internacional en Calidad de Aire y Salud Pública (CASAP)</a:t>
            </a:r>
            <a:endParaRPr lang="es-ES" dirty="0"/>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547284" y="856973"/>
            <a:ext cx="4133772" cy="370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Calibri" panose="020F0502020204030204" pitchFamily="34" charset="0"/>
                <a:cs typeface="Times New Roman"/>
              </a:rPr>
              <a:t>Congreso Colombiano y Conferencia Internacional en Calidad de Aire y Salud Pública (CASAP)</a:t>
            </a:r>
            <a:endParaRPr lang="es-ES" dirty="0">
              <a:cs typeface="Calibri" panose="020F0502020204030204"/>
            </a:endParaRPr>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594668" y="1218804"/>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cs typeface="Times New Roman"/>
              </a:rPr>
              <a:t>Marzo de 2023</a:t>
            </a:r>
            <a:endParaRPr lang="es-ES" dirty="0"/>
          </a:p>
        </p:txBody>
      </p:sp>
      <p:sp>
        <p:nvSpPr>
          <p:cNvPr id="13" name="Rectangle 11">
            <a:extLst>
              <a:ext uri="{FF2B5EF4-FFF2-40B4-BE49-F238E27FC236}">
                <a16:creationId xmlns:a16="http://schemas.microsoft.com/office/drawing/2014/main" id="{691A0326-271F-45D6-89C9-6477D05EF520}"/>
              </a:ext>
            </a:extLst>
          </p:cNvPr>
          <p:cNvSpPr>
            <a:spLocks noChangeArrowheads="1"/>
          </p:cNvSpPr>
          <p:nvPr/>
        </p:nvSpPr>
        <p:spPr bwMode="auto">
          <a:xfrm>
            <a:off x="2573659" y="1885528"/>
            <a:ext cx="4162961" cy="49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CO" sz="900" dirty="0">
                <a:solidFill>
                  <a:srgbClr val="3B3838"/>
                </a:solidFill>
                <a:latin typeface="Montserrat"/>
                <a:ea typeface="Calibri" panose="020F0502020204030204" pitchFamily="34" charset="0"/>
                <a:cs typeface="Times New Roman"/>
              </a:rPr>
              <a:t>Lideramos la organización del CASAP IX, desde su concepción, desarrollo de agenda académica, organización logística, administrativa y financiera del evento, desarrollo de alianzas estratégicas.</a:t>
            </a:r>
            <a:endParaRPr lang="es-ES" dirty="0"/>
          </a:p>
        </p:txBody>
      </p:sp>
      <p:sp>
        <p:nvSpPr>
          <p:cNvPr id="14" name="Rectangle 21">
            <a:extLst>
              <a:ext uri="{FF2B5EF4-FFF2-40B4-BE49-F238E27FC236}">
                <a16:creationId xmlns:a16="http://schemas.microsoft.com/office/drawing/2014/main" id="{4BDF147B-C71D-461E-B393-14DF6B85BA7D}"/>
              </a:ext>
            </a:extLst>
          </p:cNvPr>
          <p:cNvSpPr>
            <a:spLocks noChangeArrowheads="1"/>
          </p:cNvSpPr>
          <p:nvPr/>
        </p:nvSpPr>
        <p:spPr bwMode="auto">
          <a:xfrm>
            <a:off x="2547284" y="2462395"/>
            <a:ext cx="3369056" cy="22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Comité Promotor CASAP - </a:t>
            </a:r>
            <a:r>
              <a:rPr lang="es-ES" sz="900" dirty="0">
                <a:solidFill>
                  <a:srgbClr val="3B3838"/>
                </a:solidFill>
                <a:latin typeface="Montserrat"/>
                <a:ea typeface="Calibri"/>
                <a:cs typeface="Times New Roman"/>
                <a:hlinkClick r:id="rId2"/>
              </a:rPr>
              <a:t>casap@casap.science</a:t>
            </a:r>
            <a:r>
              <a:rPr lang="es-ES" sz="900" dirty="0">
                <a:solidFill>
                  <a:srgbClr val="3B3838"/>
                </a:solidFill>
                <a:latin typeface="Montserrat"/>
                <a:ea typeface="Calibri"/>
                <a:cs typeface="Times New Roman"/>
              </a:rPr>
              <a:t> </a:t>
            </a:r>
            <a:endParaRPr lang="es-ES" dirty="0">
              <a:ea typeface="Calibri"/>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5043" y="3412921"/>
            <a:ext cx="55513" cy="1985512"/>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51368" y="993440"/>
            <a:ext cx="1630680" cy="242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p>
          <a:p>
            <a:pPr>
              <a:lnSpc>
                <a:spcPct val="107000"/>
              </a:lnSpc>
              <a:spcAft>
                <a:spcPts val="800"/>
              </a:spcAft>
            </a:pPr>
            <a:endParaRPr lang="es-ES" sz="900" b="1" dirty="0">
              <a:solidFill>
                <a:srgbClr val="FF9900"/>
              </a:solidFill>
              <a:latin typeface="Montserrat"/>
              <a:ea typeface="Calibri"/>
              <a:cs typeface="Calibri"/>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2" name="Rectangle 11">
            <a:extLst>
              <a:ext uri="{FF2B5EF4-FFF2-40B4-BE49-F238E27FC236}">
                <a16:creationId xmlns:a16="http://schemas.microsoft.com/office/drawing/2014/main" id="{FB355BEA-E796-4BEC-8E80-AB885FDD98DE}"/>
              </a:ext>
            </a:extLst>
          </p:cNvPr>
          <p:cNvSpPr>
            <a:spLocks noChangeArrowheads="1"/>
          </p:cNvSpPr>
          <p:nvPr/>
        </p:nvSpPr>
        <p:spPr bwMode="auto">
          <a:xfrm>
            <a:off x="2532817" y="3906453"/>
            <a:ext cx="4188091" cy="60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CO" sz="900" dirty="0">
                <a:solidFill>
                  <a:srgbClr val="3B3838"/>
                </a:solidFill>
                <a:latin typeface="Montserrat"/>
                <a:cs typeface="Times New Roman"/>
              </a:rPr>
              <a:t>Diagnóstico del estado actual de los sistemas MRV de México, Chile, Perú, Ecuador y Colombia y recomendaciones que sirvan como base para la Consolidación de sistemas MRV climáticos operativos y sostenibles en países de la Alianza del Pacífico,</a:t>
            </a:r>
            <a:endParaRPr lang="es-ES" dirty="0"/>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532812" y="3332245"/>
            <a:ext cx="4190365" cy="1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solidFill>
                  <a:srgbClr val="3B3838"/>
                </a:solidFill>
                <a:latin typeface="Montserrat"/>
                <a:ea typeface="Calibri" panose="020F0502020204030204" pitchFamily="34" charset="0"/>
                <a:cs typeface="Times New Roman"/>
              </a:rPr>
              <a:t>Alianza del Pacífico, a través de Gold Standard Foundation</a:t>
            </a:r>
            <a:endParaRPr lang="es-ES" dirty="0"/>
          </a:p>
        </p:txBody>
      </p:sp>
      <p:sp>
        <p:nvSpPr>
          <p:cNvPr id="24" name="Rectangle 21">
            <a:extLst>
              <a:ext uri="{FF2B5EF4-FFF2-40B4-BE49-F238E27FC236}">
                <a16:creationId xmlns:a16="http://schemas.microsoft.com/office/drawing/2014/main" id="{5E3A6788-A802-4E72-BF7C-D9F5C3475961}"/>
              </a:ext>
            </a:extLst>
          </p:cNvPr>
          <p:cNvSpPr>
            <a:spLocks noChangeArrowheads="1"/>
          </p:cNvSpPr>
          <p:nvPr/>
        </p:nvSpPr>
        <p:spPr bwMode="auto">
          <a:xfrm>
            <a:off x="2523023" y="3601001"/>
            <a:ext cx="4162425" cy="22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Febrero de 2023- 11 meses </a:t>
            </a:r>
            <a:endParaRPr lang="es-ES" dirty="0"/>
          </a:p>
        </p:txBody>
      </p:sp>
      <p:sp>
        <p:nvSpPr>
          <p:cNvPr id="25" name="Rectangle 11">
            <a:extLst>
              <a:ext uri="{FF2B5EF4-FFF2-40B4-BE49-F238E27FC236}">
                <a16:creationId xmlns:a16="http://schemas.microsoft.com/office/drawing/2014/main" id="{375E3C7F-3852-4206-A263-9736041990A7}"/>
              </a:ext>
            </a:extLst>
          </p:cNvPr>
          <p:cNvSpPr>
            <a:spLocks noChangeArrowheads="1"/>
          </p:cNvSpPr>
          <p:nvPr/>
        </p:nvSpPr>
        <p:spPr bwMode="auto">
          <a:xfrm>
            <a:off x="2528738" y="4625427"/>
            <a:ext cx="4129103"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CO" sz="900" dirty="0">
                <a:solidFill>
                  <a:srgbClr val="3B3838"/>
                </a:solidFill>
                <a:latin typeface="Montserrat"/>
                <a:ea typeface="Calibri"/>
                <a:cs typeface="Times New Roman"/>
              </a:rPr>
              <a:t>Este proyecto tiene como objetivo desarrollar un diagnóstico del estado actual de los sistemas MRV de México, Chile, Perú, Ecuador y Colombia, e identificar recomendaciones que sirvan como base para la Consolidación de sistemas MRV climáticos operativos y sostenibles en países de la Alianza del Pacífico.</a:t>
            </a:r>
            <a:endParaRPr lang="es-ES" dirty="0">
              <a:ea typeface="Calibri"/>
            </a:endParaRPr>
          </a:p>
        </p:txBody>
      </p:sp>
      <p:sp>
        <p:nvSpPr>
          <p:cNvPr id="26" name="Rectangle 21">
            <a:extLst>
              <a:ext uri="{FF2B5EF4-FFF2-40B4-BE49-F238E27FC236}">
                <a16:creationId xmlns:a16="http://schemas.microsoft.com/office/drawing/2014/main" id="{409A199F-8A20-4AE1-8DA8-1419D1008C0E}"/>
              </a:ext>
            </a:extLst>
          </p:cNvPr>
          <p:cNvSpPr>
            <a:spLocks noChangeArrowheads="1"/>
          </p:cNvSpPr>
          <p:nvPr/>
        </p:nvSpPr>
        <p:spPr bwMode="auto">
          <a:xfrm>
            <a:off x="2534689" y="5457483"/>
            <a:ext cx="4152265" cy="20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Linda Sánchez - </a:t>
            </a:r>
            <a:r>
              <a:rPr lang="es-ES" sz="900" dirty="0">
                <a:solidFill>
                  <a:srgbClr val="3B3838"/>
                </a:solidFill>
                <a:latin typeface="Montserrat"/>
                <a:ea typeface="Calibri"/>
                <a:cs typeface="Times New Roman"/>
                <a:hlinkClick r:id="rId3"/>
              </a:rPr>
              <a:t>linda.sanchez@goldstandard.org</a:t>
            </a:r>
            <a:r>
              <a:rPr lang="es-ES" sz="900" dirty="0">
                <a:solidFill>
                  <a:srgbClr val="3B3838"/>
                </a:solidFill>
                <a:latin typeface="Montserrat"/>
                <a:ea typeface="Calibri"/>
                <a:cs typeface="Times New Roman"/>
              </a:rPr>
              <a:t> </a:t>
            </a:r>
            <a:endParaRPr lang="es-ES" dirty="0">
              <a:ea typeface="Calibri"/>
            </a:endParaRPr>
          </a:p>
        </p:txBody>
      </p:sp>
      <p:sp>
        <p:nvSpPr>
          <p:cNvPr id="27" name="Rectángulo 26">
            <a:extLst>
              <a:ext uri="{FF2B5EF4-FFF2-40B4-BE49-F238E27FC236}">
                <a16:creationId xmlns:a16="http://schemas.microsoft.com/office/drawing/2014/main" id="{17119693-52C3-4068-A7E1-D1E18C148348}"/>
              </a:ext>
            </a:extLst>
          </p:cNvPr>
          <p:cNvSpPr/>
          <p:nvPr/>
        </p:nvSpPr>
        <p:spPr>
          <a:xfrm>
            <a:off x="2394114" y="946213"/>
            <a:ext cx="45719" cy="1985512"/>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57" name="Grupo 56">
            <a:extLst>
              <a:ext uri="{FF2B5EF4-FFF2-40B4-BE49-F238E27FC236}">
                <a16:creationId xmlns:a16="http://schemas.microsoft.com/office/drawing/2014/main" id="{D89CCB4F-7F26-4145-9A9D-941FCDB6067A}"/>
              </a:ext>
            </a:extLst>
          </p:cNvPr>
          <p:cNvGrpSpPr/>
          <p:nvPr/>
        </p:nvGrpSpPr>
        <p:grpSpPr>
          <a:xfrm>
            <a:off x="432090" y="4122867"/>
            <a:ext cx="213360" cy="213360"/>
            <a:chOff x="448292" y="3451607"/>
            <a:chExt cx="213360" cy="213360"/>
          </a:xfrm>
        </p:grpSpPr>
        <p:sp>
          <p:nvSpPr>
            <p:cNvPr id="18" name="Elipse 17">
              <a:extLst>
                <a:ext uri="{FF2B5EF4-FFF2-40B4-BE49-F238E27FC236}">
                  <a16:creationId xmlns:a16="http://schemas.microsoft.com/office/drawing/2014/main" id="{DA7A531D-113D-4DD3-A73F-4075BC1C989B}"/>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4" name="Gráfico 33">
              <a:extLst>
                <a:ext uri="{FF2B5EF4-FFF2-40B4-BE49-F238E27FC236}">
                  <a16:creationId xmlns:a16="http://schemas.microsoft.com/office/drawing/2014/main" id="{72F5CB2E-3257-492A-BF1F-180F09975F6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3670" y="3500378"/>
              <a:ext cx="166487" cy="115817"/>
            </a:xfrm>
            <a:prstGeom prst="rect">
              <a:avLst/>
            </a:prstGeom>
          </p:spPr>
        </p:pic>
      </p:grpSp>
      <p:grpSp>
        <p:nvGrpSpPr>
          <p:cNvPr id="56" name="Grupo 55">
            <a:extLst>
              <a:ext uri="{FF2B5EF4-FFF2-40B4-BE49-F238E27FC236}">
                <a16:creationId xmlns:a16="http://schemas.microsoft.com/office/drawing/2014/main" id="{5EF7BDA4-A841-4048-8BD0-230689F29362}"/>
              </a:ext>
            </a:extLst>
          </p:cNvPr>
          <p:cNvGrpSpPr/>
          <p:nvPr/>
        </p:nvGrpSpPr>
        <p:grpSpPr>
          <a:xfrm>
            <a:off x="432090" y="3871412"/>
            <a:ext cx="213360" cy="213360"/>
            <a:chOff x="448292" y="3196185"/>
            <a:chExt cx="213360" cy="213360"/>
          </a:xfrm>
        </p:grpSpPr>
        <p:sp>
          <p:nvSpPr>
            <p:cNvPr id="17" name="Elipse 16">
              <a:extLst>
                <a:ext uri="{FF2B5EF4-FFF2-40B4-BE49-F238E27FC236}">
                  <a16:creationId xmlns:a16="http://schemas.microsoft.com/office/drawing/2014/main" id="{456D3BB7-B0E1-469F-B69B-6F0808A0262E}"/>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8" name="Gráfico 37">
              <a:extLst>
                <a:ext uri="{FF2B5EF4-FFF2-40B4-BE49-F238E27FC236}">
                  <a16:creationId xmlns:a16="http://schemas.microsoft.com/office/drawing/2014/main" id="{724CC6D2-04A9-4C77-AC33-06F6C5E203E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7427" y="3241709"/>
              <a:ext cx="155156" cy="128172"/>
            </a:xfrm>
            <a:prstGeom prst="rect">
              <a:avLst/>
            </a:prstGeom>
          </p:spPr>
        </p:pic>
      </p:grpSp>
      <p:grpSp>
        <p:nvGrpSpPr>
          <p:cNvPr id="55" name="Grupo 54">
            <a:extLst>
              <a:ext uri="{FF2B5EF4-FFF2-40B4-BE49-F238E27FC236}">
                <a16:creationId xmlns:a16="http://schemas.microsoft.com/office/drawing/2014/main" id="{FB9B6BAD-5EBD-43AF-BE44-7782C8C84545}"/>
              </a:ext>
            </a:extLst>
          </p:cNvPr>
          <p:cNvGrpSpPr/>
          <p:nvPr/>
        </p:nvGrpSpPr>
        <p:grpSpPr>
          <a:xfrm>
            <a:off x="432090" y="3378794"/>
            <a:ext cx="213360" cy="213360"/>
            <a:chOff x="441612" y="2938387"/>
            <a:chExt cx="213360" cy="213360"/>
          </a:xfrm>
        </p:grpSpPr>
        <p:sp>
          <p:nvSpPr>
            <p:cNvPr id="16" name="Elipse 15">
              <a:extLst>
                <a:ext uri="{FF2B5EF4-FFF2-40B4-BE49-F238E27FC236}">
                  <a16:creationId xmlns:a16="http://schemas.microsoft.com/office/drawing/2014/main" id="{1702ACCD-7149-41DF-B3BA-4C2EDA650601}"/>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0" name="Gráfico 39">
              <a:extLst>
                <a:ext uri="{FF2B5EF4-FFF2-40B4-BE49-F238E27FC236}">
                  <a16:creationId xmlns:a16="http://schemas.microsoft.com/office/drawing/2014/main" id="{DDC1BA47-2311-4A01-B65B-1D325FFA241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3670" y="2970041"/>
              <a:ext cx="152808" cy="151235"/>
            </a:xfrm>
            <a:prstGeom prst="rect">
              <a:avLst/>
            </a:prstGeom>
          </p:spPr>
        </p:pic>
      </p:grpSp>
      <p:grpSp>
        <p:nvGrpSpPr>
          <p:cNvPr id="58" name="Grupo 57">
            <a:extLst>
              <a:ext uri="{FF2B5EF4-FFF2-40B4-BE49-F238E27FC236}">
                <a16:creationId xmlns:a16="http://schemas.microsoft.com/office/drawing/2014/main" id="{54347EC5-70EF-4AFA-9486-FEE3069B5E74}"/>
              </a:ext>
            </a:extLst>
          </p:cNvPr>
          <p:cNvGrpSpPr/>
          <p:nvPr/>
        </p:nvGrpSpPr>
        <p:grpSpPr>
          <a:xfrm>
            <a:off x="432090" y="4654198"/>
            <a:ext cx="213360" cy="213360"/>
            <a:chOff x="451761" y="4176809"/>
            <a:chExt cx="213360" cy="213360"/>
          </a:xfrm>
        </p:grpSpPr>
        <p:sp>
          <p:nvSpPr>
            <p:cNvPr id="19" name="Elipse 18">
              <a:extLst>
                <a:ext uri="{FF2B5EF4-FFF2-40B4-BE49-F238E27FC236}">
                  <a16:creationId xmlns:a16="http://schemas.microsoft.com/office/drawing/2014/main" id="{A592173F-93EA-4200-AF9B-0680F2030259}"/>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48FD6602-B083-4AAC-8622-F4839A0474A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91832" y="4210453"/>
              <a:ext cx="139721" cy="146072"/>
            </a:xfrm>
            <a:prstGeom prst="rect">
              <a:avLst/>
            </a:prstGeom>
          </p:spPr>
        </p:pic>
      </p:grpSp>
      <p:grpSp>
        <p:nvGrpSpPr>
          <p:cNvPr id="59" name="Grupo 58">
            <a:extLst>
              <a:ext uri="{FF2B5EF4-FFF2-40B4-BE49-F238E27FC236}">
                <a16:creationId xmlns:a16="http://schemas.microsoft.com/office/drawing/2014/main" id="{B3CBBBCD-BC42-47D0-9F2D-F671651F06E1}"/>
              </a:ext>
            </a:extLst>
          </p:cNvPr>
          <p:cNvGrpSpPr/>
          <p:nvPr/>
        </p:nvGrpSpPr>
        <p:grpSpPr>
          <a:xfrm>
            <a:off x="432090" y="5463389"/>
            <a:ext cx="213360" cy="213360"/>
            <a:chOff x="457709" y="5691197"/>
            <a:chExt cx="213360" cy="213360"/>
          </a:xfrm>
        </p:grpSpPr>
        <p:sp>
          <p:nvSpPr>
            <p:cNvPr id="20" name="Elipse 19">
              <a:extLst>
                <a:ext uri="{FF2B5EF4-FFF2-40B4-BE49-F238E27FC236}">
                  <a16:creationId xmlns:a16="http://schemas.microsoft.com/office/drawing/2014/main" id="{46A20A03-149D-4243-AA69-94A5C827482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4" name="Gráfico 43">
              <a:extLst>
                <a:ext uri="{FF2B5EF4-FFF2-40B4-BE49-F238E27FC236}">
                  <a16:creationId xmlns:a16="http://schemas.microsoft.com/office/drawing/2014/main" id="{B1FE4C0C-E19B-4038-9DBE-05BB58FAC73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127" y="5728977"/>
              <a:ext cx="154635" cy="124380"/>
            </a:xfrm>
            <a:prstGeom prst="rect">
              <a:avLst/>
            </a:prstGeom>
          </p:spPr>
        </p:pic>
      </p:grpSp>
      <p:grpSp>
        <p:nvGrpSpPr>
          <p:cNvPr id="62" name="Grupo 61">
            <a:extLst>
              <a:ext uri="{FF2B5EF4-FFF2-40B4-BE49-F238E27FC236}">
                <a16:creationId xmlns:a16="http://schemas.microsoft.com/office/drawing/2014/main" id="{EEFD166B-8F01-4275-8DDC-E6978D7B6A77}"/>
              </a:ext>
            </a:extLst>
          </p:cNvPr>
          <p:cNvGrpSpPr/>
          <p:nvPr/>
        </p:nvGrpSpPr>
        <p:grpSpPr>
          <a:xfrm>
            <a:off x="432090" y="1458681"/>
            <a:ext cx="213360" cy="213360"/>
            <a:chOff x="455013" y="6820563"/>
            <a:chExt cx="213360" cy="213360"/>
          </a:xfrm>
        </p:grpSpPr>
        <p:sp>
          <p:nvSpPr>
            <p:cNvPr id="30" name="Elipse 29">
              <a:extLst>
                <a:ext uri="{FF2B5EF4-FFF2-40B4-BE49-F238E27FC236}">
                  <a16:creationId xmlns:a16="http://schemas.microsoft.com/office/drawing/2014/main" id="{8E27B854-6277-4726-A19F-E3E80AA93CA1}"/>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0" name="Gráfico 49">
              <a:extLst>
                <a:ext uri="{FF2B5EF4-FFF2-40B4-BE49-F238E27FC236}">
                  <a16:creationId xmlns:a16="http://schemas.microsoft.com/office/drawing/2014/main" id="{8B2ADF7C-9663-4459-8DE1-2AF34046178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9346" y="6869833"/>
              <a:ext cx="166487" cy="115817"/>
            </a:xfrm>
            <a:prstGeom prst="rect">
              <a:avLst/>
            </a:prstGeom>
          </p:spPr>
        </p:pic>
      </p:grpSp>
      <p:grpSp>
        <p:nvGrpSpPr>
          <p:cNvPr id="61" name="Grupo 60">
            <a:extLst>
              <a:ext uri="{FF2B5EF4-FFF2-40B4-BE49-F238E27FC236}">
                <a16:creationId xmlns:a16="http://schemas.microsoft.com/office/drawing/2014/main" id="{6187B789-861D-4BDE-A3E7-4A869E773F71}"/>
              </a:ext>
            </a:extLst>
          </p:cNvPr>
          <p:cNvGrpSpPr/>
          <p:nvPr/>
        </p:nvGrpSpPr>
        <p:grpSpPr>
          <a:xfrm>
            <a:off x="432090" y="1203259"/>
            <a:ext cx="213360" cy="213360"/>
            <a:chOff x="455013" y="6565141"/>
            <a:chExt cx="213360" cy="213360"/>
          </a:xfrm>
        </p:grpSpPr>
        <p:sp>
          <p:nvSpPr>
            <p:cNvPr id="29" name="Elipse 28">
              <a:extLst>
                <a:ext uri="{FF2B5EF4-FFF2-40B4-BE49-F238E27FC236}">
                  <a16:creationId xmlns:a16="http://schemas.microsoft.com/office/drawing/2014/main" id="{CE44C83D-5892-447E-8FE3-64478E61F222}"/>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1" name="Gráfico 50">
              <a:extLst>
                <a:ext uri="{FF2B5EF4-FFF2-40B4-BE49-F238E27FC236}">
                  <a16:creationId xmlns:a16="http://schemas.microsoft.com/office/drawing/2014/main" id="{B93B2B7B-6AA9-4BE6-8A60-1E6CB7EF0F4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5001" y="6612603"/>
              <a:ext cx="155156" cy="128172"/>
            </a:xfrm>
            <a:prstGeom prst="rect">
              <a:avLst/>
            </a:prstGeom>
          </p:spPr>
        </p:pic>
      </p:grpSp>
      <p:grpSp>
        <p:nvGrpSpPr>
          <p:cNvPr id="60" name="Grupo 59">
            <a:extLst>
              <a:ext uri="{FF2B5EF4-FFF2-40B4-BE49-F238E27FC236}">
                <a16:creationId xmlns:a16="http://schemas.microsoft.com/office/drawing/2014/main" id="{0E272661-DDFE-4174-BC67-8B16D9BAB031}"/>
              </a:ext>
            </a:extLst>
          </p:cNvPr>
          <p:cNvGrpSpPr/>
          <p:nvPr/>
        </p:nvGrpSpPr>
        <p:grpSpPr>
          <a:xfrm>
            <a:off x="432090" y="947837"/>
            <a:ext cx="213360" cy="213360"/>
            <a:chOff x="457709" y="6309719"/>
            <a:chExt cx="213360" cy="213360"/>
          </a:xfrm>
        </p:grpSpPr>
        <p:sp>
          <p:nvSpPr>
            <p:cNvPr id="28" name="Elipse 27">
              <a:extLst>
                <a:ext uri="{FF2B5EF4-FFF2-40B4-BE49-F238E27FC236}">
                  <a16:creationId xmlns:a16="http://schemas.microsoft.com/office/drawing/2014/main" id="{02610EEB-8724-4A6C-9D18-8D8DC9F8DA74}"/>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2" name="Gráfico 51">
              <a:extLst>
                <a:ext uri="{FF2B5EF4-FFF2-40B4-BE49-F238E27FC236}">
                  <a16:creationId xmlns:a16="http://schemas.microsoft.com/office/drawing/2014/main" id="{4F03AD37-0146-4B9B-9A82-1DB68BE99C3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9645" y="6339995"/>
              <a:ext cx="152808" cy="152808"/>
            </a:xfrm>
            <a:prstGeom prst="rect">
              <a:avLst/>
            </a:prstGeom>
          </p:spPr>
        </p:pic>
      </p:grpSp>
      <p:grpSp>
        <p:nvGrpSpPr>
          <p:cNvPr id="63" name="Grupo 62">
            <a:extLst>
              <a:ext uri="{FF2B5EF4-FFF2-40B4-BE49-F238E27FC236}">
                <a16:creationId xmlns:a16="http://schemas.microsoft.com/office/drawing/2014/main" id="{7351C3F5-A843-4357-B524-B2633361A037}"/>
              </a:ext>
            </a:extLst>
          </p:cNvPr>
          <p:cNvGrpSpPr/>
          <p:nvPr/>
        </p:nvGrpSpPr>
        <p:grpSpPr>
          <a:xfrm>
            <a:off x="432090" y="1948049"/>
            <a:ext cx="213360" cy="213360"/>
            <a:chOff x="445596" y="7332405"/>
            <a:chExt cx="213360" cy="213360"/>
          </a:xfrm>
        </p:grpSpPr>
        <p:sp>
          <p:nvSpPr>
            <p:cNvPr id="31" name="Elipse 30">
              <a:extLst>
                <a:ext uri="{FF2B5EF4-FFF2-40B4-BE49-F238E27FC236}">
                  <a16:creationId xmlns:a16="http://schemas.microsoft.com/office/drawing/2014/main" id="{884CC6C5-0148-41E6-BB23-6821F0268B9D}"/>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3" name="Gráfico 52">
              <a:extLst>
                <a:ext uri="{FF2B5EF4-FFF2-40B4-BE49-F238E27FC236}">
                  <a16:creationId xmlns:a16="http://schemas.microsoft.com/office/drawing/2014/main" id="{5167F31D-2D4F-4F47-AF24-66F8DE6ECC4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7365743"/>
              <a:ext cx="139721" cy="146072"/>
            </a:xfrm>
            <a:prstGeom prst="rect">
              <a:avLst/>
            </a:prstGeom>
          </p:spPr>
        </p:pic>
      </p:grpSp>
      <p:grpSp>
        <p:nvGrpSpPr>
          <p:cNvPr id="64" name="Grupo 63">
            <a:extLst>
              <a:ext uri="{FF2B5EF4-FFF2-40B4-BE49-F238E27FC236}">
                <a16:creationId xmlns:a16="http://schemas.microsoft.com/office/drawing/2014/main" id="{C0047FE0-CEE4-4FB9-A8DD-EF4A8649BACB}"/>
              </a:ext>
            </a:extLst>
          </p:cNvPr>
          <p:cNvGrpSpPr/>
          <p:nvPr/>
        </p:nvGrpSpPr>
        <p:grpSpPr>
          <a:xfrm>
            <a:off x="432090" y="2474694"/>
            <a:ext cx="213360" cy="213360"/>
            <a:chOff x="455013" y="8593499"/>
            <a:chExt cx="213360" cy="213360"/>
          </a:xfrm>
        </p:grpSpPr>
        <p:sp>
          <p:nvSpPr>
            <p:cNvPr id="32" name="Elipse 31">
              <a:extLst>
                <a:ext uri="{FF2B5EF4-FFF2-40B4-BE49-F238E27FC236}">
                  <a16:creationId xmlns:a16="http://schemas.microsoft.com/office/drawing/2014/main" id="{30A3DDAE-5D5A-4A58-9EA7-94FD0AC8C66C}"/>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4" name="Gráfico 53">
              <a:extLst>
                <a:ext uri="{FF2B5EF4-FFF2-40B4-BE49-F238E27FC236}">
                  <a16:creationId xmlns:a16="http://schemas.microsoft.com/office/drawing/2014/main" id="{ED79DC14-99F4-4793-A3FD-5C27A84991F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pic>
        <p:nvPicPr>
          <p:cNvPr id="7" name="Imagen 2" descr="Icono&#10;&#10;Descripción generada automáticamente">
            <a:extLst>
              <a:ext uri="{FF2B5EF4-FFF2-40B4-BE49-F238E27FC236}">
                <a16:creationId xmlns:a16="http://schemas.microsoft.com/office/drawing/2014/main" id="{54A0FE1B-EDD9-52EC-1AD5-34B46B15BE03}"/>
              </a:ext>
            </a:extLst>
          </p:cNvPr>
          <p:cNvPicPr/>
          <p:nvPr/>
        </p:nvPicPr>
        <p:blipFill>
          <a:blip r:embed="rId14"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33" name="Connecteur droit 16">
            <a:extLst>
              <a:ext uri="{FF2B5EF4-FFF2-40B4-BE49-F238E27FC236}">
                <a16:creationId xmlns:a16="http://schemas.microsoft.com/office/drawing/2014/main" id="{AAADE57D-97AF-5C35-6B3E-C79A7FEB4F2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35" name="Rectangle 1036">
            <a:extLst>
              <a:ext uri="{FF2B5EF4-FFF2-40B4-BE49-F238E27FC236}">
                <a16:creationId xmlns:a16="http://schemas.microsoft.com/office/drawing/2014/main" id="{28D96313-DD6A-AC68-941C-B795099BF0D4}"/>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sp>
        <p:nvSpPr>
          <p:cNvPr id="36" name="Rectangle 11">
            <a:extLst>
              <a:ext uri="{FF2B5EF4-FFF2-40B4-BE49-F238E27FC236}">
                <a16:creationId xmlns:a16="http://schemas.microsoft.com/office/drawing/2014/main" id="{C98359A0-4352-B0CA-C5E6-0D38790AE5FA}"/>
              </a:ext>
            </a:extLst>
          </p:cNvPr>
          <p:cNvSpPr>
            <a:spLocks noChangeArrowheads="1"/>
          </p:cNvSpPr>
          <p:nvPr/>
        </p:nvSpPr>
        <p:spPr bwMode="auto">
          <a:xfrm>
            <a:off x="742594" y="6278598"/>
            <a:ext cx="1630680" cy="242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FF9900"/>
              </a:solidFill>
              <a:latin typeface="Montserrat"/>
              <a:ea typeface="Calibri"/>
              <a:cs typeface="Calibri"/>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7" name="Rectangle 11">
            <a:extLst>
              <a:ext uri="{FF2B5EF4-FFF2-40B4-BE49-F238E27FC236}">
                <a16:creationId xmlns:a16="http://schemas.microsoft.com/office/drawing/2014/main" id="{CE27FDD4-69A9-B360-A7FC-E40DEC07D5C0}"/>
              </a:ext>
            </a:extLst>
          </p:cNvPr>
          <p:cNvSpPr>
            <a:spLocks noChangeArrowheads="1"/>
          </p:cNvSpPr>
          <p:nvPr/>
        </p:nvSpPr>
        <p:spPr bwMode="auto">
          <a:xfrm>
            <a:off x="2492470" y="6745909"/>
            <a:ext cx="4188091" cy="404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cs typeface="Times New Roman"/>
              </a:rPr>
              <a:t>Programa comunitario de monitoreo y gobernanza de la calidad del aire en la región de Ubaté</a:t>
            </a:r>
            <a:endParaRPr lang="es-ES" dirty="0"/>
          </a:p>
        </p:txBody>
      </p:sp>
      <p:sp>
        <p:nvSpPr>
          <p:cNvPr id="39" name="Rectangle 21">
            <a:extLst>
              <a:ext uri="{FF2B5EF4-FFF2-40B4-BE49-F238E27FC236}">
                <a16:creationId xmlns:a16="http://schemas.microsoft.com/office/drawing/2014/main" id="{F82E5BB7-8AF8-6FA3-33D0-BF0CD5076413}"/>
              </a:ext>
            </a:extLst>
          </p:cNvPr>
          <p:cNvSpPr>
            <a:spLocks noChangeArrowheads="1"/>
          </p:cNvSpPr>
          <p:nvPr/>
        </p:nvSpPr>
        <p:spPr bwMode="auto">
          <a:xfrm>
            <a:off x="2492470" y="5941902"/>
            <a:ext cx="4405426" cy="60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r>
              <a:rPr lang="es-ES" sz="1000" b="1" dirty="0">
                <a:solidFill>
                  <a:srgbClr val="3B3838"/>
                </a:solidFill>
                <a:latin typeface="Montserrat"/>
                <a:ea typeface="Calibri" panose="020F0502020204030204" pitchFamily="34" charset="0"/>
                <a:cs typeface="Times New Roman"/>
              </a:rPr>
              <a:t>Fundación </a:t>
            </a:r>
            <a:r>
              <a:rPr lang="es-ES" sz="1000" b="1" dirty="0" err="1">
                <a:solidFill>
                  <a:srgbClr val="3B3838"/>
                </a:solidFill>
                <a:latin typeface="Montserrat"/>
                <a:ea typeface="Calibri" panose="020F0502020204030204" pitchFamily="34" charset="0"/>
                <a:cs typeface="Times New Roman"/>
              </a:rPr>
              <a:t>Bios</a:t>
            </a:r>
            <a:r>
              <a:rPr lang="es-ES" sz="1000" b="1" dirty="0">
                <a:solidFill>
                  <a:srgbClr val="3B3838"/>
                </a:solidFill>
                <a:latin typeface="Montserrat"/>
                <a:ea typeface="Calibri" panose="020F0502020204030204" pitchFamily="34" charset="0"/>
                <a:cs typeface="Times New Roman"/>
              </a:rPr>
              <a:t> </a:t>
            </a:r>
            <a:r>
              <a:rPr lang="es-ES" sz="1000" b="1" dirty="0" err="1">
                <a:solidFill>
                  <a:srgbClr val="3B3838"/>
                </a:solidFill>
                <a:latin typeface="Montserrat"/>
                <a:ea typeface="Calibri" panose="020F0502020204030204" pitchFamily="34" charset="0"/>
                <a:cs typeface="Times New Roman"/>
              </a:rPr>
              <a:t>Terrae</a:t>
            </a:r>
            <a:r>
              <a:rPr lang="es-ES" sz="1000" b="1" dirty="0">
                <a:solidFill>
                  <a:srgbClr val="3B3838"/>
                </a:solidFill>
                <a:latin typeface="Montserrat"/>
                <a:ea typeface="Calibri" panose="020F0502020204030204" pitchFamily="34" charset="0"/>
                <a:cs typeface="Times New Roman"/>
              </a:rPr>
              <a:t> – Instituto de ciencias agroindustriales y del medio ambiente ICAM, ganadores Premio </a:t>
            </a:r>
            <a:r>
              <a:rPr lang="es-ES" sz="1000" b="1" dirty="0" err="1">
                <a:solidFill>
                  <a:srgbClr val="3B3838"/>
                </a:solidFill>
                <a:latin typeface="Montserrat"/>
                <a:ea typeface="Calibri" panose="020F0502020204030204" pitchFamily="34" charset="0"/>
                <a:cs typeface="Times New Roman"/>
              </a:rPr>
              <a:t>Zayed</a:t>
            </a:r>
            <a:r>
              <a:rPr lang="es-ES" sz="1000" b="1" dirty="0">
                <a:solidFill>
                  <a:srgbClr val="3B3838"/>
                </a:solidFill>
                <a:latin typeface="Montserrat"/>
                <a:ea typeface="Calibri" panose="020F0502020204030204" pitchFamily="34" charset="0"/>
                <a:cs typeface="Times New Roman"/>
              </a:rPr>
              <a:t> 2023</a:t>
            </a:r>
            <a:endParaRPr lang="es-ES" dirty="0"/>
          </a:p>
        </p:txBody>
      </p:sp>
      <p:sp>
        <p:nvSpPr>
          <p:cNvPr id="43" name="Rectangle 11">
            <a:extLst>
              <a:ext uri="{FF2B5EF4-FFF2-40B4-BE49-F238E27FC236}">
                <a16:creationId xmlns:a16="http://schemas.microsoft.com/office/drawing/2014/main" id="{F7255755-91CB-42D0-4DE9-8012B101DFD3}"/>
              </a:ext>
            </a:extLst>
          </p:cNvPr>
          <p:cNvSpPr>
            <a:spLocks noChangeArrowheads="1"/>
          </p:cNvSpPr>
          <p:nvPr/>
        </p:nvSpPr>
        <p:spPr bwMode="auto">
          <a:xfrm>
            <a:off x="2511910" y="7170061"/>
            <a:ext cx="4129103"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spcAft>
                <a:spcPts val="600"/>
              </a:spcAft>
            </a:pPr>
            <a:r>
              <a:rPr lang="es-CO" sz="900" dirty="0">
                <a:solidFill>
                  <a:srgbClr val="3B3838"/>
                </a:solidFill>
                <a:latin typeface="Montserrat"/>
                <a:cs typeface="Times New Roman"/>
              </a:rPr>
              <a:t>Apoyo en </a:t>
            </a:r>
            <a:r>
              <a:rPr lang="es-ES" sz="900" dirty="0">
                <a:solidFill>
                  <a:srgbClr val="3B3838"/>
                </a:solidFill>
                <a:latin typeface="Montserrat"/>
                <a:cs typeface="Times New Roman"/>
              </a:rPr>
              <a:t>la consolidación de una escuela o programa de capacitación en calidad del aire, la adquisición e implementación de un esquema de monitoreo de calidad del aire con microsensores, y el análisis e interpretación de datos. Adicionalmente, gestionar la conexión de actores para trabajar de forma colaborativa en torno a la calidad del aire en Ubaté y la difusión de acciones lideradas por el ICAM.</a:t>
            </a:r>
            <a:endParaRPr lang="es-CO" sz="900" dirty="0">
              <a:solidFill>
                <a:srgbClr val="3B3838"/>
              </a:solidFill>
              <a:latin typeface="Montserrat"/>
              <a:cs typeface="Times New Roman"/>
            </a:endParaRPr>
          </a:p>
        </p:txBody>
      </p:sp>
      <p:sp>
        <p:nvSpPr>
          <p:cNvPr id="45" name="Rectangle 21">
            <a:extLst>
              <a:ext uri="{FF2B5EF4-FFF2-40B4-BE49-F238E27FC236}">
                <a16:creationId xmlns:a16="http://schemas.microsoft.com/office/drawing/2014/main" id="{6BB4DDBE-20A8-8CF4-C416-C621818A9D88}"/>
              </a:ext>
            </a:extLst>
          </p:cNvPr>
          <p:cNvSpPr>
            <a:spLocks noChangeArrowheads="1"/>
          </p:cNvSpPr>
          <p:nvPr/>
        </p:nvSpPr>
        <p:spPr bwMode="auto">
          <a:xfrm>
            <a:off x="2528738" y="8040846"/>
            <a:ext cx="4152265" cy="20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it-IT" sz="900" dirty="0">
                <a:solidFill>
                  <a:srgbClr val="3B3838"/>
                </a:solidFill>
                <a:latin typeface="Montserrat"/>
                <a:ea typeface="Calibri"/>
                <a:cs typeface="Times New Roman"/>
              </a:rPr>
              <a:t>José Rafael Rincon- </a:t>
            </a:r>
            <a:r>
              <a:rPr lang="it-IT" sz="900" dirty="0">
                <a:solidFill>
                  <a:srgbClr val="3B3838"/>
                </a:solidFill>
                <a:latin typeface="Montserrat"/>
                <a:ea typeface="Calibri"/>
                <a:cs typeface="Times New Roman"/>
                <a:hlinkClick r:id="rId15"/>
              </a:rPr>
              <a:t>icamubate@outlook.es</a:t>
            </a:r>
            <a:r>
              <a:rPr lang="it-IT" sz="900" dirty="0">
                <a:solidFill>
                  <a:srgbClr val="3B3838"/>
                </a:solidFill>
                <a:latin typeface="Montserrat"/>
                <a:ea typeface="Calibri"/>
                <a:cs typeface="Times New Roman"/>
              </a:rPr>
              <a:t> </a:t>
            </a:r>
            <a:endParaRPr lang="es-ES" dirty="0">
              <a:ea typeface="Calibri"/>
            </a:endParaRPr>
          </a:p>
        </p:txBody>
      </p:sp>
      <p:sp>
        <p:nvSpPr>
          <p:cNvPr id="46" name="Rectángulo 26">
            <a:extLst>
              <a:ext uri="{FF2B5EF4-FFF2-40B4-BE49-F238E27FC236}">
                <a16:creationId xmlns:a16="http://schemas.microsoft.com/office/drawing/2014/main" id="{825DC7D3-505F-816F-8042-F6CC95CCFEB3}"/>
              </a:ext>
            </a:extLst>
          </p:cNvPr>
          <p:cNvSpPr/>
          <p:nvPr/>
        </p:nvSpPr>
        <p:spPr>
          <a:xfrm>
            <a:off x="2379225" y="6169200"/>
            <a:ext cx="48335" cy="2276273"/>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7" name="Grupo 61">
            <a:extLst>
              <a:ext uri="{FF2B5EF4-FFF2-40B4-BE49-F238E27FC236}">
                <a16:creationId xmlns:a16="http://schemas.microsoft.com/office/drawing/2014/main" id="{36F5F580-216B-F37D-EB58-8577CC81D97D}"/>
              </a:ext>
            </a:extLst>
          </p:cNvPr>
          <p:cNvGrpSpPr/>
          <p:nvPr/>
        </p:nvGrpSpPr>
        <p:grpSpPr>
          <a:xfrm>
            <a:off x="432090" y="6743839"/>
            <a:ext cx="213360" cy="213360"/>
            <a:chOff x="455013" y="6820563"/>
            <a:chExt cx="213360" cy="213360"/>
          </a:xfrm>
        </p:grpSpPr>
        <p:sp>
          <p:nvSpPr>
            <p:cNvPr id="48" name="Elipse 29">
              <a:extLst>
                <a:ext uri="{FF2B5EF4-FFF2-40B4-BE49-F238E27FC236}">
                  <a16:creationId xmlns:a16="http://schemas.microsoft.com/office/drawing/2014/main" id="{25F4AFD9-33C2-99BA-4620-E0EEF668B7BA}"/>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9" name="Gráfico 49">
              <a:extLst>
                <a:ext uri="{FF2B5EF4-FFF2-40B4-BE49-F238E27FC236}">
                  <a16:creationId xmlns:a16="http://schemas.microsoft.com/office/drawing/2014/main" id="{1C1AA2B5-12EB-890E-04D0-0B5B6209581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9346" y="6869833"/>
              <a:ext cx="166487" cy="115817"/>
            </a:xfrm>
            <a:prstGeom prst="rect">
              <a:avLst/>
            </a:prstGeom>
          </p:spPr>
        </p:pic>
      </p:grpSp>
      <p:grpSp>
        <p:nvGrpSpPr>
          <p:cNvPr id="65" name="Grupo 60">
            <a:extLst>
              <a:ext uri="{FF2B5EF4-FFF2-40B4-BE49-F238E27FC236}">
                <a16:creationId xmlns:a16="http://schemas.microsoft.com/office/drawing/2014/main" id="{CEC6A7D2-6CAD-840E-8271-7C29651DE952}"/>
              </a:ext>
            </a:extLst>
          </p:cNvPr>
          <p:cNvGrpSpPr/>
          <p:nvPr/>
        </p:nvGrpSpPr>
        <p:grpSpPr>
          <a:xfrm>
            <a:off x="432090" y="6488417"/>
            <a:ext cx="213360" cy="213360"/>
            <a:chOff x="455013" y="6565141"/>
            <a:chExt cx="213360" cy="213360"/>
          </a:xfrm>
        </p:grpSpPr>
        <p:sp>
          <p:nvSpPr>
            <p:cNvPr id="66" name="Elipse 28">
              <a:extLst>
                <a:ext uri="{FF2B5EF4-FFF2-40B4-BE49-F238E27FC236}">
                  <a16:creationId xmlns:a16="http://schemas.microsoft.com/office/drawing/2014/main" id="{3066A35D-612D-5A3A-A152-EA45706E813E}"/>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67" name="Gráfico 50">
              <a:extLst>
                <a:ext uri="{FF2B5EF4-FFF2-40B4-BE49-F238E27FC236}">
                  <a16:creationId xmlns:a16="http://schemas.microsoft.com/office/drawing/2014/main" id="{EC5C2E21-6BE8-0BCC-E7E0-00F7B40833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5001" y="6612603"/>
              <a:ext cx="155156" cy="128172"/>
            </a:xfrm>
            <a:prstGeom prst="rect">
              <a:avLst/>
            </a:prstGeom>
          </p:spPr>
        </p:pic>
      </p:grpSp>
      <p:grpSp>
        <p:nvGrpSpPr>
          <p:cNvPr id="68" name="Grupo 59">
            <a:extLst>
              <a:ext uri="{FF2B5EF4-FFF2-40B4-BE49-F238E27FC236}">
                <a16:creationId xmlns:a16="http://schemas.microsoft.com/office/drawing/2014/main" id="{A8A77131-117B-EE61-E1D3-356B196D1DCC}"/>
              </a:ext>
            </a:extLst>
          </p:cNvPr>
          <p:cNvGrpSpPr/>
          <p:nvPr/>
        </p:nvGrpSpPr>
        <p:grpSpPr>
          <a:xfrm>
            <a:off x="432090" y="6243429"/>
            <a:ext cx="213360" cy="213360"/>
            <a:chOff x="457709" y="6309719"/>
            <a:chExt cx="213360" cy="213360"/>
          </a:xfrm>
        </p:grpSpPr>
        <p:sp>
          <p:nvSpPr>
            <p:cNvPr id="69" name="Elipse 27">
              <a:extLst>
                <a:ext uri="{FF2B5EF4-FFF2-40B4-BE49-F238E27FC236}">
                  <a16:creationId xmlns:a16="http://schemas.microsoft.com/office/drawing/2014/main" id="{4B3B6AD9-FEB2-ABCF-0452-5C62C421758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51">
              <a:extLst>
                <a:ext uri="{FF2B5EF4-FFF2-40B4-BE49-F238E27FC236}">
                  <a16:creationId xmlns:a16="http://schemas.microsoft.com/office/drawing/2014/main" id="{D88C65D3-6AF9-9BCA-947D-00C26133411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9645" y="6339995"/>
              <a:ext cx="152808" cy="152808"/>
            </a:xfrm>
            <a:prstGeom prst="rect">
              <a:avLst/>
            </a:prstGeom>
          </p:spPr>
        </p:pic>
      </p:grpSp>
      <p:grpSp>
        <p:nvGrpSpPr>
          <p:cNvPr id="71" name="Grupo 62">
            <a:extLst>
              <a:ext uri="{FF2B5EF4-FFF2-40B4-BE49-F238E27FC236}">
                <a16:creationId xmlns:a16="http://schemas.microsoft.com/office/drawing/2014/main" id="{18700077-7683-12B3-B067-D43C770FDD74}"/>
              </a:ext>
            </a:extLst>
          </p:cNvPr>
          <p:cNvGrpSpPr/>
          <p:nvPr/>
        </p:nvGrpSpPr>
        <p:grpSpPr>
          <a:xfrm>
            <a:off x="432090" y="7248458"/>
            <a:ext cx="213360" cy="213360"/>
            <a:chOff x="445596" y="7332405"/>
            <a:chExt cx="213360" cy="213360"/>
          </a:xfrm>
        </p:grpSpPr>
        <p:sp>
          <p:nvSpPr>
            <p:cNvPr id="72" name="Elipse 30">
              <a:extLst>
                <a:ext uri="{FF2B5EF4-FFF2-40B4-BE49-F238E27FC236}">
                  <a16:creationId xmlns:a16="http://schemas.microsoft.com/office/drawing/2014/main" id="{0F1A19FA-FBB2-DDC1-5CDA-3E04FC2E7A76}"/>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52">
              <a:extLst>
                <a:ext uri="{FF2B5EF4-FFF2-40B4-BE49-F238E27FC236}">
                  <a16:creationId xmlns:a16="http://schemas.microsoft.com/office/drawing/2014/main" id="{8A9CB6C1-80CE-6722-4F99-A857D4CD5DD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7365743"/>
              <a:ext cx="139721" cy="146072"/>
            </a:xfrm>
            <a:prstGeom prst="rect">
              <a:avLst/>
            </a:prstGeom>
          </p:spPr>
        </p:pic>
      </p:grpSp>
      <p:grpSp>
        <p:nvGrpSpPr>
          <p:cNvPr id="74" name="Grupo 63">
            <a:extLst>
              <a:ext uri="{FF2B5EF4-FFF2-40B4-BE49-F238E27FC236}">
                <a16:creationId xmlns:a16="http://schemas.microsoft.com/office/drawing/2014/main" id="{0FCFADC8-00BD-E72D-4807-84E078759898}"/>
              </a:ext>
            </a:extLst>
          </p:cNvPr>
          <p:cNvGrpSpPr/>
          <p:nvPr/>
        </p:nvGrpSpPr>
        <p:grpSpPr>
          <a:xfrm>
            <a:off x="432090" y="8041993"/>
            <a:ext cx="213360" cy="213360"/>
            <a:chOff x="455013" y="8593499"/>
            <a:chExt cx="213360" cy="213360"/>
          </a:xfrm>
        </p:grpSpPr>
        <p:sp>
          <p:nvSpPr>
            <p:cNvPr id="75" name="Elipse 31">
              <a:extLst>
                <a:ext uri="{FF2B5EF4-FFF2-40B4-BE49-F238E27FC236}">
                  <a16:creationId xmlns:a16="http://schemas.microsoft.com/office/drawing/2014/main" id="{E2DE0774-580E-378B-CC3A-16F2B6F4F6D2}"/>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53">
              <a:extLst>
                <a:ext uri="{FF2B5EF4-FFF2-40B4-BE49-F238E27FC236}">
                  <a16:creationId xmlns:a16="http://schemas.microsoft.com/office/drawing/2014/main" id="{13F9FDE6-C9E5-0829-1B81-BE702E9CA7C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2" name="Rectangle 21">
            <a:extLst>
              <a:ext uri="{FF2B5EF4-FFF2-40B4-BE49-F238E27FC236}">
                <a16:creationId xmlns:a16="http://schemas.microsoft.com/office/drawing/2014/main" id="{69675649-936E-43D4-6F8F-250BC2652125}"/>
              </a:ext>
            </a:extLst>
          </p:cNvPr>
          <p:cNvSpPr>
            <a:spLocks noChangeArrowheads="1"/>
          </p:cNvSpPr>
          <p:nvPr/>
        </p:nvSpPr>
        <p:spPr bwMode="auto">
          <a:xfrm>
            <a:off x="2495083" y="6461786"/>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cs typeface="Times New Roman"/>
              </a:rPr>
              <a:t>Enero de 2023 – 12 meses</a:t>
            </a:r>
            <a:endParaRPr lang="es-ES" dirty="0"/>
          </a:p>
        </p:txBody>
      </p:sp>
    </p:spTree>
    <p:extLst>
      <p:ext uri="{BB962C8B-B14F-4D97-AF65-F5344CB8AC3E}">
        <p14:creationId xmlns:p14="http://schemas.microsoft.com/office/powerpoint/2010/main" val="1551530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353011"/>
            <a:ext cx="1664604" cy="2940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a:ea typeface="Calibri"/>
                <a:cs typeface="Calibri"/>
              </a:rPr>
              <a:t>Descripción del trabajo</a:t>
            </a:r>
            <a:endParaRPr lang="es-CO" sz="1100" dirty="0">
              <a:latin typeface="Calibri"/>
              <a:ea typeface="Calibri"/>
              <a:cs typeface="Arial"/>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Datos de contacto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0" name="Rectangle 11">
            <a:extLst>
              <a:ext uri="{FF2B5EF4-FFF2-40B4-BE49-F238E27FC236}">
                <a16:creationId xmlns:a16="http://schemas.microsoft.com/office/drawing/2014/main" id="{E58BDDAF-4746-45D5-8C31-675517EBCF8F}"/>
              </a:ext>
            </a:extLst>
          </p:cNvPr>
          <p:cNvSpPr>
            <a:spLocks noChangeArrowheads="1"/>
          </p:cNvSpPr>
          <p:nvPr/>
        </p:nvSpPr>
        <p:spPr bwMode="auto">
          <a:xfrm>
            <a:off x="2605554" y="1824174"/>
            <a:ext cx="4166920" cy="254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CO" sz="900" dirty="0">
                <a:solidFill>
                  <a:srgbClr val="3B3838"/>
                </a:solidFill>
                <a:latin typeface="Montserrat"/>
                <a:ea typeface="Calibri" panose="020F0502020204030204" pitchFamily="34" charset="0"/>
                <a:cs typeface="Times New Roman"/>
              </a:rPr>
              <a:t>Establecer y liderar el Cities4Children Capítulo Colombia</a:t>
            </a:r>
            <a:endParaRPr lang="es-ES" dirty="0"/>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624657" y="1237020"/>
            <a:ext cx="4153360" cy="21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solidFill>
                  <a:srgbClr val="3B3838"/>
                </a:solidFill>
                <a:latin typeface="Montserrat"/>
                <a:ea typeface="Calibri"/>
                <a:cs typeface="Times New Roman"/>
              </a:rPr>
              <a:t>Cities4Children Global Alliance, a través de Save the Children</a:t>
            </a:r>
            <a:r>
              <a:rPr lang="es-ES" sz="1000" b="1" dirty="0">
                <a:solidFill>
                  <a:srgbClr val="3B3838"/>
                </a:solidFill>
                <a:latin typeface="Montserrat"/>
                <a:ea typeface="Calibri"/>
                <a:cs typeface="Calibri"/>
              </a:rPr>
              <a:t> </a:t>
            </a:r>
            <a:endParaRPr lang="es-CO" sz="1100" dirty="0">
              <a:latin typeface="Calibri"/>
              <a:ea typeface="Calibri"/>
              <a:cs typeface="Arial" panose="020B0604020202020204" pitchFamily="34" charset="0"/>
            </a:endParaRPr>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611956" y="1537044"/>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Enero de 2023  -24 meses</a:t>
            </a:r>
            <a:endParaRPr lang="es-ES" dirty="0"/>
          </a:p>
        </p:txBody>
      </p:sp>
      <p:sp>
        <p:nvSpPr>
          <p:cNvPr id="13" name="Rectangle 11">
            <a:extLst>
              <a:ext uri="{FF2B5EF4-FFF2-40B4-BE49-F238E27FC236}">
                <a16:creationId xmlns:a16="http://schemas.microsoft.com/office/drawing/2014/main" id="{691A0326-271F-45D6-89C9-6477D05EF520}"/>
              </a:ext>
            </a:extLst>
          </p:cNvPr>
          <p:cNvSpPr>
            <a:spLocks noChangeArrowheads="1"/>
          </p:cNvSpPr>
          <p:nvPr/>
        </p:nvSpPr>
        <p:spPr bwMode="auto">
          <a:xfrm>
            <a:off x="2628510" y="2158667"/>
            <a:ext cx="4143814" cy="1808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CO" sz="900" dirty="0">
                <a:solidFill>
                  <a:srgbClr val="3B3838"/>
                </a:solidFill>
                <a:latin typeface="Montserrat"/>
                <a:ea typeface="Calibri"/>
                <a:cs typeface="Times New Roman"/>
              </a:rPr>
              <a:t>Consolidar una red de organizaciones que promueva ciudades en donde las niñas y niños puedan prosperar, con un énfasis en temas de movilidad sostenible, calidad del aire y emisiones, gobernanza y educación y pedagogía. Esto, a través de la articulación de esfuerzos con los diversos actores interesados (organizaciones del sector público, privado, universidades, medios de comunicación) que busquen el bienestar de la infancia en las ciudades; la creación de una plataforma multiactor para cocrear y escalar proyectos que contribuyan a los temas priorizados; la generación de conocimiento a partir de investigaciones, mediciones y seguimiento a los datos, además de la comunicación de los mismos para educar, sensibilizar diferentes públicos y promover la toma de decisiones informadas; y la definición de planes de trabajo y una agenda de trabajo conjunta, junto a los afiliados al capítulo.</a:t>
            </a:r>
            <a:endParaRPr lang="es-CO" dirty="0">
              <a:ea typeface="Calibri"/>
            </a:endParaRPr>
          </a:p>
          <a:p>
            <a:pPr algn="just">
              <a:lnSpc>
                <a:spcPct val="107000"/>
              </a:lnSpc>
              <a:spcAft>
                <a:spcPts val="800"/>
              </a:spcAft>
            </a:pPr>
            <a:endParaRPr lang="es-CO" sz="900" dirty="0">
              <a:solidFill>
                <a:srgbClr val="3B3838"/>
              </a:solidFill>
              <a:latin typeface="Montserrat"/>
              <a:ea typeface="Calibri" panose="020F0502020204030204" pitchFamily="34" charset="0"/>
              <a:cs typeface="Calibri"/>
            </a:endParaRPr>
          </a:p>
        </p:txBody>
      </p:sp>
      <p:sp>
        <p:nvSpPr>
          <p:cNvPr id="14" name="Rectangle 21">
            <a:extLst>
              <a:ext uri="{FF2B5EF4-FFF2-40B4-BE49-F238E27FC236}">
                <a16:creationId xmlns:a16="http://schemas.microsoft.com/office/drawing/2014/main" id="{4BDF147B-C71D-461E-B393-14DF6B85BA7D}"/>
              </a:ext>
            </a:extLst>
          </p:cNvPr>
          <p:cNvSpPr>
            <a:spLocks noChangeArrowheads="1"/>
          </p:cNvSpPr>
          <p:nvPr/>
        </p:nvSpPr>
        <p:spPr bwMode="auto">
          <a:xfrm>
            <a:off x="2620793" y="4198228"/>
            <a:ext cx="3369056" cy="20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Stephanie Nicol - </a:t>
            </a:r>
            <a:r>
              <a:rPr lang="es-ES" sz="900" dirty="0">
                <a:solidFill>
                  <a:srgbClr val="3B3838"/>
                </a:solidFill>
                <a:latin typeface="Montserrat"/>
                <a:ea typeface="Calibri" panose="020F0502020204030204" pitchFamily="34" charset="0"/>
                <a:cs typeface="Times New Roman"/>
                <a:hlinkClick r:id="rId2"/>
              </a:rPr>
              <a:t>stephanie.nicol@savethechildren.ch</a:t>
            </a:r>
            <a:r>
              <a:rPr lang="es-ES" sz="900" dirty="0">
                <a:solidFill>
                  <a:srgbClr val="3B3838"/>
                </a:solidFill>
                <a:latin typeface="Montserrat"/>
                <a:ea typeface="Calibri" panose="020F0502020204030204" pitchFamily="34" charset="0"/>
                <a:cs typeface="Times New Roman"/>
              </a:rPr>
              <a:t> </a:t>
            </a:r>
            <a:endParaRPr lang="es-ES" dirty="0"/>
          </a:p>
        </p:txBody>
      </p:sp>
      <p:sp>
        <p:nvSpPr>
          <p:cNvPr id="15" name="Rectángulo 14">
            <a:extLst>
              <a:ext uri="{FF2B5EF4-FFF2-40B4-BE49-F238E27FC236}">
                <a16:creationId xmlns:a16="http://schemas.microsoft.com/office/drawing/2014/main" id="{BDEEE1AF-8184-4287-BA71-F12D06D6EBB9}"/>
              </a:ext>
            </a:extLst>
          </p:cNvPr>
          <p:cNvSpPr/>
          <p:nvPr/>
        </p:nvSpPr>
        <p:spPr>
          <a:xfrm>
            <a:off x="2416881" y="1351320"/>
            <a:ext cx="45719" cy="2935156"/>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38883" y="5257921"/>
            <a:ext cx="1630680" cy="268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 </a:t>
            </a: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 </a:t>
            </a:r>
            <a:endParaRPr lang="es-ES" sz="300" b="1" dirty="0">
              <a:solidFill>
                <a:srgbClr val="FF9900"/>
              </a:solidFill>
              <a:latin typeface="Montserrat" pitchFamily="2" charset="0"/>
              <a:ea typeface="Calibri" panose="020F0502020204030204" pitchFamily="34" charset="0"/>
              <a:cs typeface="Calibri" panose="020F050202020403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Datos de contacto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1000" dirty="0">
                <a:solidFill>
                  <a:srgbClr val="3B3838"/>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1000" dirty="0">
                <a:solidFill>
                  <a:srgbClr val="3B3838"/>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1000" dirty="0">
                <a:solidFill>
                  <a:srgbClr val="3B3838"/>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1000" dirty="0">
                <a:solidFill>
                  <a:srgbClr val="3B3838"/>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2" name="Rectangle 11">
            <a:extLst>
              <a:ext uri="{FF2B5EF4-FFF2-40B4-BE49-F238E27FC236}">
                <a16:creationId xmlns:a16="http://schemas.microsoft.com/office/drawing/2014/main" id="{FB355BEA-E796-4BEC-8E80-AB885FDD98DE}"/>
              </a:ext>
            </a:extLst>
          </p:cNvPr>
          <p:cNvSpPr>
            <a:spLocks noChangeArrowheads="1"/>
          </p:cNvSpPr>
          <p:nvPr/>
        </p:nvSpPr>
        <p:spPr bwMode="auto">
          <a:xfrm>
            <a:off x="2639897" y="5757020"/>
            <a:ext cx="4197885" cy="474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n-US" sz="900" dirty="0">
                <a:solidFill>
                  <a:srgbClr val="3B3838"/>
                </a:solidFill>
                <a:latin typeface="Montserrat" pitchFamily="2" charset="0"/>
                <a:cs typeface="Calibri" panose="020F0502020204030204" pitchFamily="34" charset="0"/>
              </a:rPr>
              <a:t>Bogota Low-Carbon Vital Neighborhoods: Environmental Impact Assessment – EIA</a:t>
            </a:r>
            <a:endParaRPr lang="es-CO" sz="900" dirty="0">
              <a:solidFill>
                <a:srgbClr val="3B3838"/>
              </a:solidFill>
              <a:latin typeface="Montserrat" pitchFamily="2" charset="0"/>
              <a:cs typeface="Calibri" panose="020F0502020204030204" pitchFamily="34" charset="0"/>
            </a:endParaRPr>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639897" y="5166538"/>
            <a:ext cx="4190365" cy="1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solidFill>
                  <a:srgbClr val="3B3838"/>
                </a:solidFill>
                <a:latin typeface="Montserrat" pitchFamily="2" charset="0"/>
                <a:ea typeface="Calibri" panose="020F0502020204030204" pitchFamily="34" charset="0"/>
                <a:cs typeface="Calibri" panose="020F0502020204030204" pitchFamily="34" charset="0"/>
              </a:rPr>
              <a:t>Banco Mundial</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4" name="Rectangle 21">
            <a:extLst>
              <a:ext uri="{FF2B5EF4-FFF2-40B4-BE49-F238E27FC236}">
                <a16:creationId xmlns:a16="http://schemas.microsoft.com/office/drawing/2014/main" id="{5E3A6788-A802-4E72-BF7C-D9F5C3475961}"/>
              </a:ext>
            </a:extLst>
          </p:cNvPr>
          <p:cNvSpPr>
            <a:spLocks noChangeArrowheads="1"/>
          </p:cNvSpPr>
          <p:nvPr/>
        </p:nvSpPr>
        <p:spPr bwMode="auto">
          <a:xfrm>
            <a:off x="2639897" y="5425509"/>
            <a:ext cx="4162425" cy="22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pitchFamily="2" charset="0"/>
                <a:ea typeface="Calibri" panose="020F0502020204030204" pitchFamily="34" charset="0"/>
                <a:cs typeface="Calibri" panose="020F0502020204030204" pitchFamily="34" charset="0"/>
              </a:rPr>
              <a:t>Diciembre de 2022 – 5 meses</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5" name="Rectangle 11">
            <a:extLst>
              <a:ext uri="{FF2B5EF4-FFF2-40B4-BE49-F238E27FC236}">
                <a16:creationId xmlns:a16="http://schemas.microsoft.com/office/drawing/2014/main" id="{375E3C7F-3852-4206-A263-9736041990A7}"/>
              </a:ext>
            </a:extLst>
          </p:cNvPr>
          <p:cNvSpPr>
            <a:spLocks noChangeArrowheads="1"/>
          </p:cNvSpPr>
          <p:nvPr/>
        </p:nvSpPr>
        <p:spPr bwMode="auto">
          <a:xfrm>
            <a:off x="2645612" y="6221502"/>
            <a:ext cx="4129103" cy="137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419" sz="900" dirty="0">
                <a:solidFill>
                  <a:srgbClr val="3B3838"/>
                </a:solidFill>
                <a:latin typeface="Montserrat" pitchFamily="2" charset="0"/>
                <a:ea typeface="Calibri" panose="020F0502020204030204" pitchFamily="34" charset="0"/>
                <a:cs typeface="Calibri" panose="020F0502020204030204" pitchFamily="34" charset="0"/>
              </a:rPr>
              <a:t>El proyecto tiene por objetivo diseñar la metodología de monitoreo para Barrios Vitales, enfocándose en las emisiones de contaminantes atmosféricos locales y globales e incluyendo otros criterios de interés para la ciudad (p. ej., indicadores sobre transporte sostenible, percepción social y seguridad). Esto incluye la selección de indicadores de seguimiento y sus métodos de cálculo, fuentes de datos y frecuencia de seguimiento. Adicionalmente, incluye el establecimiento de la línea base para cinco barrios (Las Cruces, La Victoria, El Porvenir y San Carlos, San Felipe),  y el primer informe de seguimiento para San Felipe.</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6" name="Rectangle 21">
            <a:extLst>
              <a:ext uri="{FF2B5EF4-FFF2-40B4-BE49-F238E27FC236}">
                <a16:creationId xmlns:a16="http://schemas.microsoft.com/office/drawing/2014/main" id="{409A199F-8A20-4AE1-8DA8-1419D1008C0E}"/>
              </a:ext>
            </a:extLst>
          </p:cNvPr>
          <p:cNvSpPr>
            <a:spLocks noChangeArrowheads="1"/>
          </p:cNvSpPr>
          <p:nvPr/>
        </p:nvSpPr>
        <p:spPr bwMode="auto">
          <a:xfrm>
            <a:off x="2631985" y="7737074"/>
            <a:ext cx="4152265" cy="20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it-IT" sz="900" dirty="0">
                <a:solidFill>
                  <a:srgbClr val="3B3838"/>
                </a:solidFill>
                <a:latin typeface="Montserrat" pitchFamily="2" charset="0"/>
                <a:ea typeface="Calibri" panose="020F0502020204030204" pitchFamily="34" charset="0"/>
                <a:cs typeface="Calibri" panose="020F0502020204030204" pitchFamily="34" charset="0"/>
              </a:rPr>
              <a:t>Vanessa Velasco - </a:t>
            </a:r>
            <a:r>
              <a:rPr lang="it-IT" sz="900" dirty="0">
                <a:solidFill>
                  <a:srgbClr val="3B3838"/>
                </a:solidFill>
                <a:latin typeface="Montserrat" pitchFamily="2" charset="0"/>
                <a:ea typeface="Calibri" panose="020F0502020204030204" pitchFamily="34" charset="0"/>
                <a:cs typeface="Calibri" panose="020F0502020204030204" pitchFamily="34" charset="0"/>
                <a:hlinkClick r:id="rId3"/>
              </a:rPr>
              <a:t>vvelascobernal@worldbank.org</a:t>
            </a:r>
            <a:r>
              <a:rPr lang="it-IT" sz="900" dirty="0">
                <a:solidFill>
                  <a:srgbClr val="3B3838"/>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7" name="Rectángulo 26">
            <a:extLst>
              <a:ext uri="{FF2B5EF4-FFF2-40B4-BE49-F238E27FC236}">
                <a16:creationId xmlns:a16="http://schemas.microsoft.com/office/drawing/2014/main" id="{17119693-52C3-4068-A7E1-D1E18C148348}"/>
              </a:ext>
            </a:extLst>
          </p:cNvPr>
          <p:cNvSpPr/>
          <p:nvPr/>
        </p:nvSpPr>
        <p:spPr>
          <a:xfrm>
            <a:off x="2420790" y="5295585"/>
            <a:ext cx="45719" cy="2589899"/>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57" name="Grupo 56">
            <a:extLst>
              <a:ext uri="{FF2B5EF4-FFF2-40B4-BE49-F238E27FC236}">
                <a16:creationId xmlns:a16="http://schemas.microsoft.com/office/drawing/2014/main" id="{D89CCB4F-7F26-4145-9A9D-941FCDB6067A}"/>
              </a:ext>
            </a:extLst>
          </p:cNvPr>
          <p:cNvGrpSpPr/>
          <p:nvPr/>
        </p:nvGrpSpPr>
        <p:grpSpPr>
          <a:xfrm>
            <a:off x="441612" y="1812097"/>
            <a:ext cx="213360" cy="213360"/>
            <a:chOff x="448292" y="3451607"/>
            <a:chExt cx="213360" cy="213360"/>
          </a:xfrm>
        </p:grpSpPr>
        <p:sp>
          <p:nvSpPr>
            <p:cNvPr id="18" name="Elipse 17">
              <a:extLst>
                <a:ext uri="{FF2B5EF4-FFF2-40B4-BE49-F238E27FC236}">
                  <a16:creationId xmlns:a16="http://schemas.microsoft.com/office/drawing/2014/main" id="{DA7A531D-113D-4DD3-A73F-4075BC1C989B}"/>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4" name="Gráfico 33">
              <a:extLst>
                <a:ext uri="{FF2B5EF4-FFF2-40B4-BE49-F238E27FC236}">
                  <a16:creationId xmlns:a16="http://schemas.microsoft.com/office/drawing/2014/main" id="{72F5CB2E-3257-492A-BF1F-180F09975F6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3670" y="3500378"/>
              <a:ext cx="166487" cy="115817"/>
            </a:xfrm>
            <a:prstGeom prst="rect">
              <a:avLst/>
            </a:prstGeom>
          </p:spPr>
        </p:pic>
      </p:grpSp>
      <p:grpSp>
        <p:nvGrpSpPr>
          <p:cNvPr id="56" name="Grupo 55">
            <a:extLst>
              <a:ext uri="{FF2B5EF4-FFF2-40B4-BE49-F238E27FC236}">
                <a16:creationId xmlns:a16="http://schemas.microsoft.com/office/drawing/2014/main" id="{5EF7BDA4-A841-4048-8BD0-230689F29362}"/>
              </a:ext>
            </a:extLst>
          </p:cNvPr>
          <p:cNvGrpSpPr/>
          <p:nvPr/>
        </p:nvGrpSpPr>
        <p:grpSpPr>
          <a:xfrm>
            <a:off x="441612" y="1563965"/>
            <a:ext cx="213360" cy="213360"/>
            <a:chOff x="448292" y="3196185"/>
            <a:chExt cx="213360" cy="213360"/>
          </a:xfrm>
        </p:grpSpPr>
        <p:sp>
          <p:nvSpPr>
            <p:cNvPr id="17" name="Elipse 16">
              <a:extLst>
                <a:ext uri="{FF2B5EF4-FFF2-40B4-BE49-F238E27FC236}">
                  <a16:creationId xmlns:a16="http://schemas.microsoft.com/office/drawing/2014/main" id="{456D3BB7-B0E1-469F-B69B-6F0808A0262E}"/>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8" name="Gráfico 37">
              <a:extLst>
                <a:ext uri="{FF2B5EF4-FFF2-40B4-BE49-F238E27FC236}">
                  <a16:creationId xmlns:a16="http://schemas.microsoft.com/office/drawing/2014/main" id="{724CC6D2-04A9-4C77-AC33-06F6C5E203E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7427" y="3241709"/>
              <a:ext cx="155156" cy="128172"/>
            </a:xfrm>
            <a:prstGeom prst="rect">
              <a:avLst/>
            </a:prstGeom>
          </p:spPr>
        </p:pic>
      </p:grpSp>
      <p:grpSp>
        <p:nvGrpSpPr>
          <p:cNvPr id="55" name="Grupo 54">
            <a:extLst>
              <a:ext uri="{FF2B5EF4-FFF2-40B4-BE49-F238E27FC236}">
                <a16:creationId xmlns:a16="http://schemas.microsoft.com/office/drawing/2014/main" id="{FB9B6BAD-5EBD-43AF-BE44-7782C8C84545}"/>
              </a:ext>
            </a:extLst>
          </p:cNvPr>
          <p:cNvGrpSpPr/>
          <p:nvPr/>
        </p:nvGrpSpPr>
        <p:grpSpPr>
          <a:xfrm>
            <a:off x="441612" y="1315833"/>
            <a:ext cx="213360" cy="213360"/>
            <a:chOff x="441612" y="2938387"/>
            <a:chExt cx="213360" cy="213360"/>
          </a:xfrm>
        </p:grpSpPr>
        <p:sp>
          <p:nvSpPr>
            <p:cNvPr id="16" name="Elipse 15">
              <a:extLst>
                <a:ext uri="{FF2B5EF4-FFF2-40B4-BE49-F238E27FC236}">
                  <a16:creationId xmlns:a16="http://schemas.microsoft.com/office/drawing/2014/main" id="{1702ACCD-7149-41DF-B3BA-4C2EDA650601}"/>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0" name="Gráfico 39">
              <a:extLst>
                <a:ext uri="{FF2B5EF4-FFF2-40B4-BE49-F238E27FC236}">
                  <a16:creationId xmlns:a16="http://schemas.microsoft.com/office/drawing/2014/main" id="{DDC1BA47-2311-4A01-B65B-1D325FFA241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3670" y="2970041"/>
              <a:ext cx="152808" cy="151235"/>
            </a:xfrm>
            <a:prstGeom prst="rect">
              <a:avLst/>
            </a:prstGeom>
          </p:spPr>
        </p:pic>
      </p:grpSp>
      <p:grpSp>
        <p:nvGrpSpPr>
          <p:cNvPr id="58" name="Grupo 57">
            <a:extLst>
              <a:ext uri="{FF2B5EF4-FFF2-40B4-BE49-F238E27FC236}">
                <a16:creationId xmlns:a16="http://schemas.microsoft.com/office/drawing/2014/main" id="{54347EC5-70EF-4AFA-9486-FEE3069B5E74}"/>
              </a:ext>
            </a:extLst>
          </p:cNvPr>
          <p:cNvGrpSpPr/>
          <p:nvPr/>
        </p:nvGrpSpPr>
        <p:grpSpPr>
          <a:xfrm>
            <a:off x="441612" y="2310951"/>
            <a:ext cx="213360" cy="213360"/>
            <a:chOff x="451761" y="4176809"/>
            <a:chExt cx="213360" cy="213360"/>
          </a:xfrm>
        </p:grpSpPr>
        <p:sp>
          <p:nvSpPr>
            <p:cNvPr id="19" name="Elipse 18">
              <a:extLst>
                <a:ext uri="{FF2B5EF4-FFF2-40B4-BE49-F238E27FC236}">
                  <a16:creationId xmlns:a16="http://schemas.microsoft.com/office/drawing/2014/main" id="{A592173F-93EA-4200-AF9B-0680F2030259}"/>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48FD6602-B083-4AAC-8622-F4839A0474A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91832" y="4210453"/>
              <a:ext cx="139721" cy="146072"/>
            </a:xfrm>
            <a:prstGeom prst="rect">
              <a:avLst/>
            </a:prstGeom>
          </p:spPr>
        </p:pic>
      </p:grpSp>
      <p:grpSp>
        <p:nvGrpSpPr>
          <p:cNvPr id="59" name="Grupo 58">
            <a:extLst>
              <a:ext uri="{FF2B5EF4-FFF2-40B4-BE49-F238E27FC236}">
                <a16:creationId xmlns:a16="http://schemas.microsoft.com/office/drawing/2014/main" id="{B3CBBBCD-BC42-47D0-9F2D-F671651F06E1}"/>
              </a:ext>
            </a:extLst>
          </p:cNvPr>
          <p:cNvGrpSpPr/>
          <p:nvPr/>
        </p:nvGrpSpPr>
        <p:grpSpPr>
          <a:xfrm>
            <a:off x="441612" y="4237905"/>
            <a:ext cx="213360" cy="213360"/>
            <a:chOff x="457709" y="5691197"/>
            <a:chExt cx="213360" cy="213360"/>
          </a:xfrm>
        </p:grpSpPr>
        <p:sp>
          <p:nvSpPr>
            <p:cNvPr id="20" name="Elipse 19">
              <a:extLst>
                <a:ext uri="{FF2B5EF4-FFF2-40B4-BE49-F238E27FC236}">
                  <a16:creationId xmlns:a16="http://schemas.microsoft.com/office/drawing/2014/main" id="{46A20A03-149D-4243-AA69-94A5C827482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4" name="Gráfico 43">
              <a:extLst>
                <a:ext uri="{FF2B5EF4-FFF2-40B4-BE49-F238E27FC236}">
                  <a16:creationId xmlns:a16="http://schemas.microsoft.com/office/drawing/2014/main" id="{B1FE4C0C-E19B-4038-9DBE-05BB58FAC73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127" y="5728977"/>
              <a:ext cx="154635" cy="124380"/>
            </a:xfrm>
            <a:prstGeom prst="rect">
              <a:avLst/>
            </a:prstGeom>
          </p:spPr>
        </p:pic>
      </p:grpSp>
      <p:grpSp>
        <p:nvGrpSpPr>
          <p:cNvPr id="62" name="Grupo 61">
            <a:extLst>
              <a:ext uri="{FF2B5EF4-FFF2-40B4-BE49-F238E27FC236}">
                <a16:creationId xmlns:a16="http://schemas.microsoft.com/office/drawing/2014/main" id="{EEFD166B-8F01-4275-8DDC-E6978D7B6A77}"/>
              </a:ext>
            </a:extLst>
          </p:cNvPr>
          <p:cNvGrpSpPr/>
          <p:nvPr/>
        </p:nvGrpSpPr>
        <p:grpSpPr>
          <a:xfrm>
            <a:off x="441612" y="5722495"/>
            <a:ext cx="213360" cy="213360"/>
            <a:chOff x="455013" y="6820563"/>
            <a:chExt cx="213360" cy="213360"/>
          </a:xfrm>
        </p:grpSpPr>
        <p:sp>
          <p:nvSpPr>
            <p:cNvPr id="30" name="Elipse 29">
              <a:extLst>
                <a:ext uri="{FF2B5EF4-FFF2-40B4-BE49-F238E27FC236}">
                  <a16:creationId xmlns:a16="http://schemas.microsoft.com/office/drawing/2014/main" id="{8E27B854-6277-4726-A19F-E3E80AA93CA1}"/>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0" name="Gráfico 49">
              <a:extLst>
                <a:ext uri="{FF2B5EF4-FFF2-40B4-BE49-F238E27FC236}">
                  <a16:creationId xmlns:a16="http://schemas.microsoft.com/office/drawing/2014/main" id="{8B2ADF7C-9663-4459-8DE1-2AF34046178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9346" y="6869833"/>
              <a:ext cx="166487" cy="115817"/>
            </a:xfrm>
            <a:prstGeom prst="rect">
              <a:avLst/>
            </a:prstGeom>
          </p:spPr>
        </p:pic>
      </p:grpSp>
      <p:grpSp>
        <p:nvGrpSpPr>
          <p:cNvPr id="61" name="Grupo 60">
            <a:extLst>
              <a:ext uri="{FF2B5EF4-FFF2-40B4-BE49-F238E27FC236}">
                <a16:creationId xmlns:a16="http://schemas.microsoft.com/office/drawing/2014/main" id="{6187B789-861D-4BDE-A3E7-4A869E773F71}"/>
              </a:ext>
            </a:extLst>
          </p:cNvPr>
          <p:cNvGrpSpPr/>
          <p:nvPr/>
        </p:nvGrpSpPr>
        <p:grpSpPr>
          <a:xfrm>
            <a:off x="441612" y="5473572"/>
            <a:ext cx="213360" cy="213360"/>
            <a:chOff x="455013" y="6565141"/>
            <a:chExt cx="213360" cy="213360"/>
          </a:xfrm>
        </p:grpSpPr>
        <p:sp>
          <p:nvSpPr>
            <p:cNvPr id="29" name="Elipse 28">
              <a:extLst>
                <a:ext uri="{FF2B5EF4-FFF2-40B4-BE49-F238E27FC236}">
                  <a16:creationId xmlns:a16="http://schemas.microsoft.com/office/drawing/2014/main" id="{CE44C83D-5892-447E-8FE3-64478E61F222}"/>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1" name="Gráfico 50">
              <a:extLst>
                <a:ext uri="{FF2B5EF4-FFF2-40B4-BE49-F238E27FC236}">
                  <a16:creationId xmlns:a16="http://schemas.microsoft.com/office/drawing/2014/main" id="{B93B2B7B-6AA9-4BE6-8A60-1E6CB7EF0F4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5001" y="6612603"/>
              <a:ext cx="155156" cy="128172"/>
            </a:xfrm>
            <a:prstGeom prst="rect">
              <a:avLst/>
            </a:prstGeom>
          </p:spPr>
        </p:pic>
      </p:grpSp>
      <p:grpSp>
        <p:nvGrpSpPr>
          <p:cNvPr id="60" name="Grupo 59">
            <a:extLst>
              <a:ext uri="{FF2B5EF4-FFF2-40B4-BE49-F238E27FC236}">
                <a16:creationId xmlns:a16="http://schemas.microsoft.com/office/drawing/2014/main" id="{0E272661-DDFE-4174-BC67-8B16D9BAB031}"/>
              </a:ext>
            </a:extLst>
          </p:cNvPr>
          <p:cNvGrpSpPr/>
          <p:nvPr/>
        </p:nvGrpSpPr>
        <p:grpSpPr>
          <a:xfrm>
            <a:off x="441612" y="5224648"/>
            <a:ext cx="213360" cy="213360"/>
            <a:chOff x="457709" y="6309719"/>
            <a:chExt cx="213360" cy="213360"/>
          </a:xfrm>
        </p:grpSpPr>
        <p:sp>
          <p:nvSpPr>
            <p:cNvPr id="28" name="Elipse 27">
              <a:extLst>
                <a:ext uri="{FF2B5EF4-FFF2-40B4-BE49-F238E27FC236}">
                  <a16:creationId xmlns:a16="http://schemas.microsoft.com/office/drawing/2014/main" id="{02610EEB-8724-4A6C-9D18-8D8DC9F8DA74}"/>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2" name="Gráfico 51">
              <a:extLst>
                <a:ext uri="{FF2B5EF4-FFF2-40B4-BE49-F238E27FC236}">
                  <a16:creationId xmlns:a16="http://schemas.microsoft.com/office/drawing/2014/main" id="{4F03AD37-0146-4B9B-9A82-1DB68BE99C3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9645" y="6339995"/>
              <a:ext cx="152808" cy="152808"/>
            </a:xfrm>
            <a:prstGeom prst="rect">
              <a:avLst/>
            </a:prstGeom>
          </p:spPr>
        </p:pic>
      </p:grpSp>
      <p:grpSp>
        <p:nvGrpSpPr>
          <p:cNvPr id="63" name="Grupo 62">
            <a:extLst>
              <a:ext uri="{FF2B5EF4-FFF2-40B4-BE49-F238E27FC236}">
                <a16:creationId xmlns:a16="http://schemas.microsoft.com/office/drawing/2014/main" id="{7351C3F5-A843-4357-B524-B2633361A037}"/>
              </a:ext>
            </a:extLst>
          </p:cNvPr>
          <p:cNvGrpSpPr/>
          <p:nvPr/>
        </p:nvGrpSpPr>
        <p:grpSpPr>
          <a:xfrm>
            <a:off x="441612" y="6219278"/>
            <a:ext cx="213360" cy="213360"/>
            <a:chOff x="445596" y="7332405"/>
            <a:chExt cx="213360" cy="213360"/>
          </a:xfrm>
        </p:grpSpPr>
        <p:sp>
          <p:nvSpPr>
            <p:cNvPr id="31" name="Elipse 30">
              <a:extLst>
                <a:ext uri="{FF2B5EF4-FFF2-40B4-BE49-F238E27FC236}">
                  <a16:creationId xmlns:a16="http://schemas.microsoft.com/office/drawing/2014/main" id="{884CC6C5-0148-41E6-BB23-6821F0268B9D}"/>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3" name="Gráfico 52">
              <a:extLst>
                <a:ext uri="{FF2B5EF4-FFF2-40B4-BE49-F238E27FC236}">
                  <a16:creationId xmlns:a16="http://schemas.microsoft.com/office/drawing/2014/main" id="{5167F31D-2D4F-4F47-AF24-66F8DE6ECC4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7365743"/>
              <a:ext cx="139721" cy="146072"/>
            </a:xfrm>
            <a:prstGeom prst="rect">
              <a:avLst/>
            </a:prstGeom>
          </p:spPr>
        </p:pic>
      </p:grpSp>
      <p:grpSp>
        <p:nvGrpSpPr>
          <p:cNvPr id="64" name="Grupo 63">
            <a:extLst>
              <a:ext uri="{FF2B5EF4-FFF2-40B4-BE49-F238E27FC236}">
                <a16:creationId xmlns:a16="http://schemas.microsoft.com/office/drawing/2014/main" id="{C0047FE0-CEE4-4FB9-A8DD-EF4A8649BACB}"/>
              </a:ext>
            </a:extLst>
          </p:cNvPr>
          <p:cNvGrpSpPr/>
          <p:nvPr/>
        </p:nvGrpSpPr>
        <p:grpSpPr>
          <a:xfrm>
            <a:off x="441612" y="7771761"/>
            <a:ext cx="213360" cy="213360"/>
            <a:chOff x="455013" y="8593499"/>
            <a:chExt cx="213360" cy="213360"/>
          </a:xfrm>
        </p:grpSpPr>
        <p:sp>
          <p:nvSpPr>
            <p:cNvPr id="32" name="Elipse 31">
              <a:extLst>
                <a:ext uri="{FF2B5EF4-FFF2-40B4-BE49-F238E27FC236}">
                  <a16:creationId xmlns:a16="http://schemas.microsoft.com/office/drawing/2014/main" id="{30A3DDAE-5D5A-4A58-9EA7-94FD0AC8C66C}"/>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4" name="Gráfico 53">
              <a:extLst>
                <a:ext uri="{FF2B5EF4-FFF2-40B4-BE49-F238E27FC236}">
                  <a16:creationId xmlns:a16="http://schemas.microsoft.com/office/drawing/2014/main" id="{ED79DC14-99F4-4793-A3FD-5C27A84991F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pic>
        <p:nvPicPr>
          <p:cNvPr id="3" name="Imagen 2" descr="Icono&#10;&#10;Descripción generada automáticamente">
            <a:extLst>
              <a:ext uri="{FF2B5EF4-FFF2-40B4-BE49-F238E27FC236}">
                <a16:creationId xmlns:a16="http://schemas.microsoft.com/office/drawing/2014/main" id="{40F2E1E8-F702-727D-73CA-D9DADDC7FCFE}"/>
              </a:ext>
            </a:extLst>
          </p:cNvPr>
          <p:cNvPicPr/>
          <p:nvPr/>
        </p:nvPicPr>
        <p:blipFill>
          <a:blip r:embed="rId14"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7" name="Connecteur droit 16">
            <a:extLst>
              <a:ext uri="{FF2B5EF4-FFF2-40B4-BE49-F238E27FC236}">
                <a16:creationId xmlns:a16="http://schemas.microsoft.com/office/drawing/2014/main" id="{CB054CA3-7486-CCEA-05D4-17280DB195F1}"/>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5" name="Rectangle 1036">
            <a:extLst>
              <a:ext uri="{FF2B5EF4-FFF2-40B4-BE49-F238E27FC236}">
                <a16:creationId xmlns:a16="http://schemas.microsoft.com/office/drawing/2014/main" id="{F4F0DC1D-7CBC-2BC4-80CD-FEBF548BD54B}"/>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spTree>
    <p:extLst>
      <p:ext uri="{BB962C8B-B14F-4D97-AF65-F5344CB8AC3E}">
        <p14:creationId xmlns:p14="http://schemas.microsoft.com/office/powerpoint/2010/main" val="1982928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11">
            <a:extLst>
              <a:ext uri="{FF2B5EF4-FFF2-40B4-BE49-F238E27FC236}">
                <a16:creationId xmlns:a16="http://schemas.microsoft.com/office/drawing/2014/main" id="{CBD0C497-4335-4292-AFC4-009811D0869B}"/>
              </a:ext>
            </a:extLst>
          </p:cNvPr>
          <p:cNvSpPr>
            <a:spLocks noChangeArrowheads="1"/>
          </p:cNvSpPr>
          <p:nvPr/>
        </p:nvSpPr>
        <p:spPr bwMode="auto">
          <a:xfrm>
            <a:off x="736607" y="1398165"/>
            <a:ext cx="165481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pitchFamily="2" charset="0"/>
              <a:ea typeface="Calibri" panose="020F0502020204030204" pitchFamily="34" charset="0"/>
              <a:cs typeface="Calibri" panose="020F050202020403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Datos de contacto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dirty="0">
                <a:solidFill>
                  <a:srgbClr val="3B3838"/>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1000" dirty="0">
                <a:solidFill>
                  <a:srgbClr val="3B3838"/>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1000" dirty="0">
                <a:solidFill>
                  <a:srgbClr val="3B3838"/>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1000" dirty="0">
                <a:solidFill>
                  <a:srgbClr val="3B3838"/>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1000" dirty="0">
                <a:solidFill>
                  <a:srgbClr val="3B3838"/>
                </a:solidFill>
                <a:latin typeface="Montserrat" pitchFamily="2" charset="0"/>
                <a:ea typeface="Calibri" panose="020F0502020204030204" pitchFamily="34" charset="0"/>
                <a:cs typeface="Calibri" panose="020F0502020204030204" pitchFamily="34" charset="0"/>
              </a:rPr>
              <a:t> </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0" name="Rectangle 11">
            <a:extLst>
              <a:ext uri="{FF2B5EF4-FFF2-40B4-BE49-F238E27FC236}">
                <a16:creationId xmlns:a16="http://schemas.microsoft.com/office/drawing/2014/main" id="{4810F611-8224-4792-B78A-AB7F05D62933}"/>
              </a:ext>
            </a:extLst>
          </p:cNvPr>
          <p:cNvSpPr>
            <a:spLocks noChangeArrowheads="1"/>
          </p:cNvSpPr>
          <p:nvPr/>
        </p:nvSpPr>
        <p:spPr bwMode="auto">
          <a:xfrm>
            <a:off x="2649940" y="1775843"/>
            <a:ext cx="412211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pitchFamily="2" charset="0"/>
                <a:ea typeface="Calibri" panose="020F0502020204030204" pitchFamily="34" charset="0"/>
                <a:cs typeface="Calibri" panose="020F0502020204030204" pitchFamily="34" charset="0"/>
              </a:rPr>
              <a:t>Revisión y consolidación de la batería de indicadores, diseño e implementación del primer seguimiento a las metas y medidas mínimas establecidas en la Ley 2169 de 2021 y la NDC actualizada 2020 de acuerdo con la metodología del esquema de seguimiento y reporte, así como el fortalecimiento del proceso.</a:t>
            </a:r>
          </a:p>
          <a:p>
            <a:pPr algn="just">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1" name="Rectangle 21">
            <a:extLst>
              <a:ext uri="{FF2B5EF4-FFF2-40B4-BE49-F238E27FC236}">
                <a16:creationId xmlns:a16="http://schemas.microsoft.com/office/drawing/2014/main" id="{DC6A6702-8129-4BA8-A96F-6478BA70FBFB}"/>
              </a:ext>
            </a:extLst>
          </p:cNvPr>
          <p:cNvSpPr>
            <a:spLocks noChangeArrowheads="1"/>
          </p:cNvSpPr>
          <p:nvPr/>
        </p:nvSpPr>
        <p:spPr bwMode="auto">
          <a:xfrm>
            <a:off x="2649939" y="1253786"/>
            <a:ext cx="4153360" cy="21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solidFill>
                  <a:srgbClr val="3B3838"/>
                </a:solidFill>
                <a:latin typeface="Montserrat" pitchFamily="2" charset="0"/>
                <a:ea typeface="Calibri" panose="020F0502020204030204" pitchFamily="34" charset="0"/>
                <a:cs typeface="Calibri" panose="020F0502020204030204" pitchFamily="34" charset="0"/>
              </a:rPr>
              <a:t>Agencia GIZ en Colombia </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2" name="Rectangle 21">
            <a:extLst>
              <a:ext uri="{FF2B5EF4-FFF2-40B4-BE49-F238E27FC236}">
                <a16:creationId xmlns:a16="http://schemas.microsoft.com/office/drawing/2014/main" id="{98877534-4DAA-4A73-A7D2-1CC2887F7678}"/>
              </a:ext>
            </a:extLst>
          </p:cNvPr>
          <p:cNvSpPr>
            <a:spLocks noChangeArrowheads="1"/>
          </p:cNvSpPr>
          <p:nvPr/>
        </p:nvSpPr>
        <p:spPr bwMode="auto">
          <a:xfrm>
            <a:off x="2637238" y="1477306"/>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pitchFamily="2" charset="0"/>
                <a:ea typeface="Calibri" panose="020F0502020204030204" pitchFamily="34" charset="0"/>
                <a:cs typeface="Calibri" panose="020F0502020204030204" pitchFamily="34" charset="0"/>
              </a:rPr>
              <a:t>Noviembre de 2022- 9 meses </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3" name="Rectangle 11">
            <a:extLst>
              <a:ext uri="{FF2B5EF4-FFF2-40B4-BE49-F238E27FC236}">
                <a16:creationId xmlns:a16="http://schemas.microsoft.com/office/drawing/2014/main" id="{A804AA50-5A9F-454B-803C-AF081EBBE4A0}"/>
              </a:ext>
            </a:extLst>
          </p:cNvPr>
          <p:cNvSpPr>
            <a:spLocks noChangeArrowheads="1"/>
          </p:cNvSpPr>
          <p:nvPr/>
        </p:nvSpPr>
        <p:spPr bwMode="auto">
          <a:xfrm>
            <a:off x="2613022" y="2592094"/>
            <a:ext cx="4118309"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pitchFamily="2" charset="0"/>
                <a:ea typeface="Calibri" panose="020F0502020204030204" pitchFamily="34" charset="0"/>
                <a:cs typeface="Calibri" panose="020F0502020204030204" pitchFamily="34" charset="0"/>
              </a:rPr>
              <a:t>La primera de las tres etapas consiste en revisar los contenidos técnicos de las fichas de los indicadores de producto, resultado, y gestión, y velar por la coherencia con los planes de implementación y seguimiento. Incluye el acompañamiento a las entidades responsables de las metas y medidas para realizar los ajustes pertinentes. La segunda etapa consiste en el diseño e implementación de herramientas para el registro del primer seguimiento, la construcción de la batería indicadores, y la automatización del diagnóstico de avance respecto a las metas. La etapa tres consiste en documentar todo el proceso de seguimiento, y proponer el formato y los contenidos de los informes de avance en la implementación de las metas y medidas, y de las alertas tempranas.</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4" name="Rectangle 21">
            <a:extLst>
              <a:ext uri="{FF2B5EF4-FFF2-40B4-BE49-F238E27FC236}">
                <a16:creationId xmlns:a16="http://schemas.microsoft.com/office/drawing/2014/main" id="{169AC623-E13E-48E4-B061-90D48E54F541}"/>
              </a:ext>
            </a:extLst>
          </p:cNvPr>
          <p:cNvSpPr>
            <a:spLocks noChangeArrowheads="1"/>
          </p:cNvSpPr>
          <p:nvPr/>
        </p:nvSpPr>
        <p:spPr bwMode="auto">
          <a:xfrm>
            <a:off x="2613022" y="4239254"/>
            <a:ext cx="3369056" cy="20973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pitchFamily="2" charset="0"/>
                <a:ea typeface="Calibri" panose="020F0502020204030204" pitchFamily="34" charset="0"/>
                <a:cs typeface="Calibri" panose="020F0502020204030204" pitchFamily="34" charset="0"/>
              </a:rPr>
              <a:t>Mauricio Cote Alarcón - </a:t>
            </a:r>
            <a:r>
              <a:rPr lang="es-ES" sz="900" u="sng" dirty="0">
                <a:solidFill>
                  <a:schemeClr val="accent1"/>
                </a:solidFill>
                <a:latin typeface="Montserrat" pitchFamily="2" charset="0"/>
                <a:ea typeface="Calibri" panose="020F0502020204030204" pitchFamily="34" charset="0"/>
                <a:cs typeface="Calibri" panose="020F0502020204030204" pitchFamily="34" charset="0"/>
              </a:rPr>
              <a:t>mauricio.cote@giz.de</a:t>
            </a:r>
            <a:endParaRPr lang="es-CO" sz="1100" u="sng" dirty="0">
              <a:solidFill>
                <a:schemeClr val="accent1"/>
              </a:solidFill>
              <a:latin typeface="Calibri" panose="020F0502020204030204" pitchFamily="34" charset="0"/>
              <a:ea typeface="Calibri" panose="020F0502020204030204" pitchFamily="34" charset="0"/>
              <a:cs typeface="Arial" panose="020B0604020202020204" pitchFamily="34" charset="0"/>
            </a:endParaRPr>
          </a:p>
        </p:txBody>
      </p:sp>
      <p:sp>
        <p:nvSpPr>
          <p:cNvPr id="35" name="Rectángulo 34">
            <a:extLst>
              <a:ext uri="{FF2B5EF4-FFF2-40B4-BE49-F238E27FC236}">
                <a16:creationId xmlns:a16="http://schemas.microsoft.com/office/drawing/2014/main" id="{13CFE5BC-8DF5-4630-B6E7-2E9501E7A019}"/>
              </a:ext>
            </a:extLst>
          </p:cNvPr>
          <p:cNvSpPr/>
          <p:nvPr/>
        </p:nvSpPr>
        <p:spPr>
          <a:xfrm>
            <a:off x="2394034" y="1360466"/>
            <a:ext cx="45719" cy="2935156"/>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83" name="Grupo 82">
            <a:extLst>
              <a:ext uri="{FF2B5EF4-FFF2-40B4-BE49-F238E27FC236}">
                <a16:creationId xmlns:a16="http://schemas.microsoft.com/office/drawing/2014/main" id="{6307849A-DA30-47C8-9DF5-13E8448AF501}"/>
              </a:ext>
            </a:extLst>
          </p:cNvPr>
          <p:cNvGrpSpPr/>
          <p:nvPr/>
        </p:nvGrpSpPr>
        <p:grpSpPr>
          <a:xfrm>
            <a:off x="431786" y="1867899"/>
            <a:ext cx="213360" cy="213360"/>
            <a:chOff x="448292" y="3451607"/>
            <a:chExt cx="213360" cy="213360"/>
          </a:xfrm>
        </p:grpSpPr>
        <p:sp>
          <p:nvSpPr>
            <p:cNvPr id="84" name="Elipse 83">
              <a:extLst>
                <a:ext uri="{FF2B5EF4-FFF2-40B4-BE49-F238E27FC236}">
                  <a16:creationId xmlns:a16="http://schemas.microsoft.com/office/drawing/2014/main" id="{733AAF37-A93A-4557-8E3E-DF8032CB628C}"/>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5" name="Gráfico 84">
              <a:extLst>
                <a:ext uri="{FF2B5EF4-FFF2-40B4-BE49-F238E27FC236}">
                  <a16:creationId xmlns:a16="http://schemas.microsoft.com/office/drawing/2014/main" id="{2CBD8AB1-5AD4-4F2D-9AF9-896022095E2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86" name="Grupo 85">
            <a:extLst>
              <a:ext uri="{FF2B5EF4-FFF2-40B4-BE49-F238E27FC236}">
                <a16:creationId xmlns:a16="http://schemas.microsoft.com/office/drawing/2014/main" id="{4B71565F-2760-4E1D-BBE5-079CB82C216D}"/>
              </a:ext>
            </a:extLst>
          </p:cNvPr>
          <p:cNvGrpSpPr/>
          <p:nvPr/>
        </p:nvGrpSpPr>
        <p:grpSpPr>
          <a:xfrm>
            <a:off x="431786" y="1614182"/>
            <a:ext cx="213360" cy="213360"/>
            <a:chOff x="448292" y="3196185"/>
            <a:chExt cx="213360" cy="213360"/>
          </a:xfrm>
        </p:grpSpPr>
        <p:sp>
          <p:nvSpPr>
            <p:cNvPr id="87" name="Elipse 86">
              <a:extLst>
                <a:ext uri="{FF2B5EF4-FFF2-40B4-BE49-F238E27FC236}">
                  <a16:creationId xmlns:a16="http://schemas.microsoft.com/office/drawing/2014/main" id="{9B3A8607-DFB4-497B-992F-F29544CC5C70}"/>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8" name="Gráfico 87">
              <a:extLst>
                <a:ext uri="{FF2B5EF4-FFF2-40B4-BE49-F238E27FC236}">
                  <a16:creationId xmlns:a16="http://schemas.microsoft.com/office/drawing/2014/main" id="{5E948729-4137-438D-BB37-8F14C9626D3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89" name="Grupo 88">
            <a:extLst>
              <a:ext uri="{FF2B5EF4-FFF2-40B4-BE49-F238E27FC236}">
                <a16:creationId xmlns:a16="http://schemas.microsoft.com/office/drawing/2014/main" id="{3D5C0C9C-AE9F-486A-94BC-E54D882AD2EB}"/>
              </a:ext>
            </a:extLst>
          </p:cNvPr>
          <p:cNvGrpSpPr/>
          <p:nvPr/>
        </p:nvGrpSpPr>
        <p:grpSpPr>
          <a:xfrm>
            <a:off x="431786" y="1360466"/>
            <a:ext cx="213360" cy="213360"/>
            <a:chOff x="441612" y="2938387"/>
            <a:chExt cx="213360" cy="213360"/>
          </a:xfrm>
        </p:grpSpPr>
        <p:sp>
          <p:nvSpPr>
            <p:cNvPr id="90" name="Elipse 89">
              <a:extLst>
                <a:ext uri="{FF2B5EF4-FFF2-40B4-BE49-F238E27FC236}">
                  <a16:creationId xmlns:a16="http://schemas.microsoft.com/office/drawing/2014/main" id="{370D8466-2992-4D20-93D2-394586347502}"/>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1" name="Gráfico 90">
              <a:extLst>
                <a:ext uri="{FF2B5EF4-FFF2-40B4-BE49-F238E27FC236}">
                  <a16:creationId xmlns:a16="http://schemas.microsoft.com/office/drawing/2014/main" id="{F3F06BC3-1DB5-4DC9-A562-91FCA95A16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92" name="Grupo 91">
            <a:extLst>
              <a:ext uri="{FF2B5EF4-FFF2-40B4-BE49-F238E27FC236}">
                <a16:creationId xmlns:a16="http://schemas.microsoft.com/office/drawing/2014/main" id="{067B14CA-3A5A-4381-B128-CBC85B0CAC79}"/>
              </a:ext>
            </a:extLst>
          </p:cNvPr>
          <p:cNvGrpSpPr/>
          <p:nvPr/>
        </p:nvGrpSpPr>
        <p:grpSpPr>
          <a:xfrm>
            <a:off x="431786" y="2598888"/>
            <a:ext cx="213360" cy="213360"/>
            <a:chOff x="451761" y="4176809"/>
            <a:chExt cx="213360" cy="213360"/>
          </a:xfrm>
        </p:grpSpPr>
        <p:sp>
          <p:nvSpPr>
            <p:cNvPr id="93" name="Elipse 92">
              <a:extLst>
                <a:ext uri="{FF2B5EF4-FFF2-40B4-BE49-F238E27FC236}">
                  <a16:creationId xmlns:a16="http://schemas.microsoft.com/office/drawing/2014/main" id="{BEAF5C7C-BFBA-4976-8259-3B5C5C527B4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4" name="Gráfico 93">
              <a:extLst>
                <a:ext uri="{FF2B5EF4-FFF2-40B4-BE49-F238E27FC236}">
                  <a16:creationId xmlns:a16="http://schemas.microsoft.com/office/drawing/2014/main" id="{7A96CC0B-4EBE-4420-B0D2-AD3690FD9F2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95" name="Grupo 94">
            <a:extLst>
              <a:ext uri="{FF2B5EF4-FFF2-40B4-BE49-F238E27FC236}">
                <a16:creationId xmlns:a16="http://schemas.microsoft.com/office/drawing/2014/main" id="{FF81264B-C959-40B7-8D3D-8E2D69F5D4B6}"/>
              </a:ext>
            </a:extLst>
          </p:cNvPr>
          <p:cNvGrpSpPr/>
          <p:nvPr/>
        </p:nvGrpSpPr>
        <p:grpSpPr>
          <a:xfrm>
            <a:off x="431786" y="4297273"/>
            <a:ext cx="213360" cy="213360"/>
            <a:chOff x="457709" y="5691197"/>
            <a:chExt cx="213360" cy="213360"/>
          </a:xfrm>
        </p:grpSpPr>
        <p:sp>
          <p:nvSpPr>
            <p:cNvPr id="96" name="Elipse 95">
              <a:extLst>
                <a:ext uri="{FF2B5EF4-FFF2-40B4-BE49-F238E27FC236}">
                  <a16:creationId xmlns:a16="http://schemas.microsoft.com/office/drawing/2014/main" id="{DAFDAC88-FE22-4EC9-87DB-E648095C19CB}"/>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7" name="Gráfico 96">
              <a:extLst>
                <a:ext uri="{FF2B5EF4-FFF2-40B4-BE49-F238E27FC236}">
                  <a16:creationId xmlns:a16="http://schemas.microsoft.com/office/drawing/2014/main" id="{AD64A874-001E-4C67-8372-AC370651E67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pic>
        <p:nvPicPr>
          <p:cNvPr id="2" name="Imagen 1" descr="Icono&#10;&#10;Descripción generada automáticamente">
            <a:extLst>
              <a:ext uri="{FF2B5EF4-FFF2-40B4-BE49-F238E27FC236}">
                <a16:creationId xmlns:a16="http://schemas.microsoft.com/office/drawing/2014/main" id="{DEA05023-CD4A-78CF-E42B-195415051C3F}"/>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3" name="Connecteur droit 16">
            <a:extLst>
              <a:ext uri="{FF2B5EF4-FFF2-40B4-BE49-F238E27FC236}">
                <a16:creationId xmlns:a16="http://schemas.microsoft.com/office/drawing/2014/main" id="{BC8140ED-BEFA-153F-B291-09923A424868}"/>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4" name="Rectangle 1036">
            <a:extLst>
              <a:ext uri="{FF2B5EF4-FFF2-40B4-BE49-F238E27FC236}">
                <a16:creationId xmlns:a16="http://schemas.microsoft.com/office/drawing/2014/main" id="{405D0F16-1B48-C2C2-9F59-06F12E15A3F0}"/>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sp>
        <p:nvSpPr>
          <p:cNvPr id="7" name="Rectangle 11">
            <a:extLst>
              <a:ext uri="{FF2B5EF4-FFF2-40B4-BE49-F238E27FC236}">
                <a16:creationId xmlns:a16="http://schemas.microsoft.com/office/drawing/2014/main" id="{93147832-D7FA-DF38-E868-D8CA5A118BF2}"/>
              </a:ext>
            </a:extLst>
          </p:cNvPr>
          <p:cNvSpPr>
            <a:spLocks noChangeArrowheads="1"/>
          </p:cNvSpPr>
          <p:nvPr/>
        </p:nvSpPr>
        <p:spPr bwMode="auto">
          <a:xfrm>
            <a:off x="736607" y="5421613"/>
            <a:ext cx="1630680" cy="242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b="1" dirty="0">
              <a:solidFill>
                <a:srgbClr val="FF99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ES" sz="900" b="1" dirty="0">
              <a:solidFill>
                <a:srgbClr val="FF9900"/>
              </a:solidFill>
              <a:latin typeface="Montserrat" pitchFamily="2" charset="0"/>
              <a:ea typeface="Calibri" panose="020F0502020204030204" pitchFamily="34" charset="0"/>
              <a:cs typeface="Calibri" panose="020F0502020204030204" pitchFamily="34" charset="0"/>
            </a:endParaRPr>
          </a:p>
          <a:p>
            <a:pPr>
              <a:spcAft>
                <a:spcPts val="800"/>
              </a:spcAft>
            </a:pPr>
            <a:endParaRPr lang="es-ES" sz="900" b="1" dirty="0">
              <a:solidFill>
                <a:srgbClr val="FF9900"/>
              </a:solidFill>
              <a:latin typeface="Montserrat"/>
              <a:ea typeface="Calibri" panose="020F0502020204030204" pitchFamily="34" charset="0"/>
              <a:cs typeface="Calibri"/>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AE37"/>
                </a:solidFill>
                <a:latin typeface="Montserrat" pitchFamily="2" charset="0"/>
                <a:ea typeface="Calibri" panose="020F0502020204030204" pitchFamily="34" charset="0"/>
                <a:cs typeface="Calibri" panose="020F0502020204030204" pitchFamily="34" charset="0"/>
              </a:rPr>
              <a:t>Datos de contacto</a:t>
            </a:r>
            <a:endParaRPr lang="es-CO" sz="1100" dirty="0">
              <a:solidFill>
                <a:srgbClr val="FFAE37"/>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6" name="Rectangle 11">
            <a:extLst>
              <a:ext uri="{FF2B5EF4-FFF2-40B4-BE49-F238E27FC236}">
                <a16:creationId xmlns:a16="http://schemas.microsoft.com/office/drawing/2014/main" id="{7389AD1D-8192-200E-A9B5-F5B81026FB0E}"/>
              </a:ext>
            </a:extLst>
          </p:cNvPr>
          <p:cNvSpPr>
            <a:spLocks noChangeArrowheads="1"/>
          </p:cNvSpPr>
          <p:nvPr/>
        </p:nvSpPr>
        <p:spPr bwMode="auto">
          <a:xfrm>
            <a:off x="2637239" y="5837215"/>
            <a:ext cx="4178738" cy="551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900" dirty="0">
                <a:solidFill>
                  <a:srgbClr val="3B3838"/>
                </a:solidFill>
                <a:latin typeface="Montserrat" pitchFamily="2" charset="0"/>
                <a:cs typeface="Calibri" panose="020F0502020204030204" pitchFamily="34" charset="0"/>
              </a:rPr>
              <a:t>Sistematización de la oferta tecnológica para maquinaria móvil no de carretera de cero emisiones</a:t>
            </a:r>
            <a:endParaRPr lang="es-CO" sz="900" dirty="0">
              <a:solidFill>
                <a:srgbClr val="3B3838"/>
              </a:solidFill>
              <a:latin typeface="Montserrat" pitchFamily="2" charset="0"/>
              <a:cs typeface="Calibri" panose="020F0502020204030204" pitchFamily="34" charset="0"/>
            </a:endParaRPr>
          </a:p>
        </p:txBody>
      </p:sp>
      <p:sp>
        <p:nvSpPr>
          <p:cNvPr id="18" name="Rectangle 21">
            <a:extLst>
              <a:ext uri="{FF2B5EF4-FFF2-40B4-BE49-F238E27FC236}">
                <a16:creationId xmlns:a16="http://schemas.microsoft.com/office/drawing/2014/main" id="{285444AE-3412-D7A2-3416-7D0C564091F0}"/>
              </a:ext>
            </a:extLst>
          </p:cNvPr>
          <p:cNvSpPr>
            <a:spLocks noChangeArrowheads="1"/>
          </p:cNvSpPr>
          <p:nvPr/>
        </p:nvSpPr>
        <p:spPr bwMode="auto">
          <a:xfrm>
            <a:off x="2650303" y="5262982"/>
            <a:ext cx="2781891" cy="354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Calibri"/>
              </a:rPr>
              <a:t>Fundación Suiza de Cooperación para el Desarrollo Técnico - SWISSCONTACT</a:t>
            </a:r>
            <a:endParaRPr lang="es-CO" sz="1000" dirty="0">
              <a:latin typeface="Montserrat"/>
              <a:ea typeface="Roboto Condensed Light"/>
              <a:cs typeface="Calibri"/>
            </a:endParaRPr>
          </a:p>
        </p:txBody>
      </p:sp>
      <p:sp>
        <p:nvSpPr>
          <p:cNvPr id="20" name="Rectangle 21">
            <a:extLst>
              <a:ext uri="{FF2B5EF4-FFF2-40B4-BE49-F238E27FC236}">
                <a16:creationId xmlns:a16="http://schemas.microsoft.com/office/drawing/2014/main" id="{AACCFB99-EBD4-1D38-810C-36842E499546}"/>
              </a:ext>
            </a:extLst>
          </p:cNvPr>
          <p:cNvSpPr>
            <a:spLocks noChangeArrowheads="1"/>
          </p:cNvSpPr>
          <p:nvPr/>
        </p:nvSpPr>
        <p:spPr bwMode="auto">
          <a:xfrm>
            <a:off x="2637239" y="5560293"/>
            <a:ext cx="4162425" cy="22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pitchFamily="2" charset="0"/>
                <a:cs typeface="Calibri" panose="020F0502020204030204" pitchFamily="34" charset="0"/>
              </a:rPr>
              <a:t>Noviembre de 2022- 2 meses</a:t>
            </a:r>
            <a:endParaRPr lang="es-CO" sz="900" dirty="0">
              <a:solidFill>
                <a:srgbClr val="3B3838"/>
              </a:solidFill>
              <a:latin typeface="Montserrat" pitchFamily="2" charset="0"/>
              <a:cs typeface="Calibri" panose="020F0502020204030204" pitchFamily="34" charset="0"/>
            </a:endParaRPr>
          </a:p>
        </p:txBody>
      </p:sp>
      <p:sp>
        <p:nvSpPr>
          <p:cNvPr id="36" name="Rectangle 11">
            <a:extLst>
              <a:ext uri="{FF2B5EF4-FFF2-40B4-BE49-F238E27FC236}">
                <a16:creationId xmlns:a16="http://schemas.microsoft.com/office/drawing/2014/main" id="{4720BF6C-0709-D13B-8373-126D2F189BA9}"/>
              </a:ext>
            </a:extLst>
          </p:cNvPr>
          <p:cNvSpPr>
            <a:spLocks noChangeArrowheads="1"/>
          </p:cNvSpPr>
          <p:nvPr/>
        </p:nvSpPr>
        <p:spPr bwMode="auto">
          <a:xfrm>
            <a:off x="2642954" y="6278803"/>
            <a:ext cx="4129103" cy="1140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cs typeface="Calibri"/>
              </a:rPr>
              <a:t>Compilar y sistematizar información referente a la oferta tecnológica en desarrollo y uso de maquinaria cero emisiones, entendida como maquinaria eléctrica, híbrida o que opera con hidrógeno, con énfasis en los rubros minero, construcción, agrícola, forestal e industrial; así como la identificación de políticas que promuevan la introducción de este tipo de maquinaria a nivel mundial. El estudio se desarrolló en el marco del programa Clima y Aire Limpio en Ciudades de América Latina (CALAC+), ejecutado por Swisscontact y financiado por la Agencia Suiza para el Desarrollo y la Cooperación (COSUDE). </a:t>
            </a:r>
            <a:endParaRPr lang="es-CO" sz="900" dirty="0">
              <a:solidFill>
                <a:srgbClr val="3B3838"/>
              </a:solidFill>
              <a:latin typeface="Montserrat"/>
              <a:cs typeface="Calibri"/>
            </a:endParaRPr>
          </a:p>
        </p:txBody>
      </p:sp>
      <p:sp>
        <p:nvSpPr>
          <p:cNvPr id="38" name="Rectangle 21">
            <a:extLst>
              <a:ext uri="{FF2B5EF4-FFF2-40B4-BE49-F238E27FC236}">
                <a16:creationId xmlns:a16="http://schemas.microsoft.com/office/drawing/2014/main" id="{6F8F6BED-1453-3678-7561-A885138BE84C}"/>
              </a:ext>
            </a:extLst>
          </p:cNvPr>
          <p:cNvSpPr>
            <a:spLocks noChangeArrowheads="1"/>
          </p:cNvSpPr>
          <p:nvPr/>
        </p:nvSpPr>
        <p:spPr bwMode="auto">
          <a:xfrm>
            <a:off x="2619792" y="7635564"/>
            <a:ext cx="4152265" cy="20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pitchFamily="2" charset="0"/>
                <a:ea typeface="Calibri" panose="020F0502020204030204" pitchFamily="34" charset="0"/>
                <a:cs typeface="Calibri" panose="020F0502020204030204" pitchFamily="34" charset="0"/>
              </a:rPr>
              <a:t>Santiago De La Cadena - </a:t>
            </a:r>
            <a:r>
              <a:rPr lang="es-ES" sz="900" dirty="0">
                <a:solidFill>
                  <a:schemeClr val="accent1"/>
                </a:solidFill>
                <a:latin typeface="Montserrat" pitchFamily="2" charset="0"/>
                <a:ea typeface="Calibri" panose="020F0502020204030204" pitchFamily="34" charset="0"/>
                <a:cs typeface="Calibri" panose="020F0502020204030204" pitchFamily="34" charset="0"/>
              </a:rPr>
              <a:t>sdelacadenabecer@worldbank.org</a:t>
            </a:r>
            <a:endParaRPr lang="es-CO" sz="1100" dirty="0">
              <a:solidFill>
                <a:schemeClr val="accent1"/>
              </a:solidFill>
              <a:latin typeface="Calibri" panose="020F0502020204030204" pitchFamily="34" charset="0"/>
              <a:ea typeface="Calibri" panose="020F0502020204030204" pitchFamily="34" charset="0"/>
              <a:cs typeface="Arial" panose="020B0604020202020204" pitchFamily="34" charset="0"/>
            </a:endParaRPr>
          </a:p>
        </p:txBody>
      </p:sp>
      <p:sp>
        <p:nvSpPr>
          <p:cNvPr id="40" name="Rectángulo 39">
            <a:extLst>
              <a:ext uri="{FF2B5EF4-FFF2-40B4-BE49-F238E27FC236}">
                <a16:creationId xmlns:a16="http://schemas.microsoft.com/office/drawing/2014/main" id="{F1C6A141-1919-01D9-F658-FD48C616A8FE}"/>
              </a:ext>
            </a:extLst>
          </p:cNvPr>
          <p:cNvSpPr/>
          <p:nvPr/>
        </p:nvSpPr>
        <p:spPr>
          <a:xfrm>
            <a:off x="2391418" y="5421612"/>
            <a:ext cx="48335" cy="2119630"/>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4" name="Grupo 43">
            <a:extLst>
              <a:ext uri="{FF2B5EF4-FFF2-40B4-BE49-F238E27FC236}">
                <a16:creationId xmlns:a16="http://schemas.microsoft.com/office/drawing/2014/main" id="{9E8D9E36-FA42-5A11-3F2E-857EF441BD54}"/>
              </a:ext>
            </a:extLst>
          </p:cNvPr>
          <p:cNvGrpSpPr/>
          <p:nvPr/>
        </p:nvGrpSpPr>
        <p:grpSpPr>
          <a:xfrm>
            <a:off x="431786" y="5877863"/>
            <a:ext cx="213360" cy="213360"/>
            <a:chOff x="455013" y="6820563"/>
            <a:chExt cx="213360" cy="213360"/>
          </a:xfrm>
        </p:grpSpPr>
        <p:sp>
          <p:nvSpPr>
            <p:cNvPr id="42" name="Elipse 41">
              <a:extLst>
                <a:ext uri="{FF2B5EF4-FFF2-40B4-BE49-F238E27FC236}">
                  <a16:creationId xmlns:a16="http://schemas.microsoft.com/office/drawing/2014/main" id="{319D179F-9B9D-624F-DF71-521EC0B1E303}"/>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3" name="Gráfico 42">
              <a:extLst>
                <a:ext uri="{FF2B5EF4-FFF2-40B4-BE49-F238E27FC236}">
                  <a16:creationId xmlns:a16="http://schemas.microsoft.com/office/drawing/2014/main" id="{CCB309EC-E8EB-F0B4-75F5-3E75B70A55B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48" name="Grupo 47">
            <a:extLst>
              <a:ext uri="{FF2B5EF4-FFF2-40B4-BE49-F238E27FC236}">
                <a16:creationId xmlns:a16="http://schemas.microsoft.com/office/drawing/2014/main" id="{42031F82-9B69-404C-C43D-ACD6BC6F35F4}"/>
              </a:ext>
            </a:extLst>
          </p:cNvPr>
          <p:cNvGrpSpPr/>
          <p:nvPr/>
        </p:nvGrpSpPr>
        <p:grpSpPr>
          <a:xfrm>
            <a:off x="431786" y="5627263"/>
            <a:ext cx="213360" cy="213360"/>
            <a:chOff x="455013" y="6565141"/>
            <a:chExt cx="213360" cy="213360"/>
          </a:xfrm>
        </p:grpSpPr>
        <p:sp>
          <p:nvSpPr>
            <p:cNvPr id="46" name="Elipse 45">
              <a:extLst>
                <a:ext uri="{FF2B5EF4-FFF2-40B4-BE49-F238E27FC236}">
                  <a16:creationId xmlns:a16="http://schemas.microsoft.com/office/drawing/2014/main" id="{7497F7D7-9377-208F-CE86-1EE2085EB420}"/>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7" name="Gráfico 46">
              <a:extLst>
                <a:ext uri="{FF2B5EF4-FFF2-40B4-BE49-F238E27FC236}">
                  <a16:creationId xmlns:a16="http://schemas.microsoft.com/office/drawing/2014/main" id="{5A160FC0-8722-0CBD-6C7B-6017C7F769A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52" name="Grupo 51">
            <a:extLst>
              <a:ext uri="{FF2B5EF4-FFF2-40B4-BE49-F238E27FC236}">
                <a16:creationId xmlns:a16="http://schemas.microsoft.com/office/drawing/2014/main" id="{F201F765-D130-2CB7-5AC5-10200720F55C}"/>
              </a:ext>
            </a:extLst>
          </p:cNvPr>
          <p:cNvGrpSpPr/>
          <p:nvPr/>
        </p:nvGrpSpPr>
        <p:grpSpPr>
          <a:xfrm>
            <a:off x="431786" y="5376663"/>
            <a:ext cx="213360" cy="213360"/>
            <a:chOff x="457709" y="6309719"/>
            <a:chExt cx="213360" cy="213360"/>
          </a:xfrm>
        </p:grpSpPr>
        <p:sp>
          <p:nvSpPr>
            <p:cNvPr id="50" name="Elipse 49">
              <a:extLst>
                <a:ext uri="{FF2B5EF4-FFF2-40B4-BE49-F238E27FC236}">
                  <a16:creationId xmlns:a16="http://schemas.microsoft.com/office/drawing/2014/main" id="{6F538FB5-C59A-3461-19DB-32B9F18E5EF7}"/>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1" name="Gráfico 50">
              <a:extLst>
                <a:ext uri="{FF2B5EF4-FFF2-40B4-BE49-F238E27FC236}">
                  <a16:creationId xmlns:a16="http://schemas.microsoft.com/office/drawing/2014/main" id="{6E1E1602-4B14-0ED1-0D16-84C5D661639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56" name="Grupo 55">
            <a:extLst>
              <a:ext uri="{FF2B5EF4-FFF2-40B4-BE49-F238E27FC236}">
                <a16:creationId xmlns:a16="http://schemas.microsoft.com/office/drawing/2014/main" id="{14C7DB12-B927-BB6E-0721-1C6122B63FE1}"/>
              </a:ext>
            </a:extLst>
          </p:cNvPr>
          <p:cNvGrpSpPr/>
          <p:nvPr/>
        </p:nvGrpSpPr>
        <p:grpSpPr>
          <a:xfrm>
            <a:off x="431786" y="6414488"/>
            <a:ext cx="213360" cy="213360"/>
            <a:chOff x="445596" y="7332405"/>
            <a:chExt cx="213360" cy="213360"/>
          </a:xfrm>
        </p:grpSpPr>
        <p:sp>
          <p:nvSpPr>
            <p:cNvPr id="54" name="Elipse 53">
              <a:extLst>
                <a:ext uri="{FF2B5EF4-FFF2-40B4-BE49-F238E27FC236}">
                  <a16:creationId xmlns:a16="http://schemas.microsoft.com/office/drawing/2014/main" id="{F8132609-3EC2-6AD9-147E-39FBA5D0227F}"/>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5" name="Gráfico 54">
              <a:extLst>
                <a:ext uri="{FF2B5EF4-FFF2-40B4-BE49-F238E27FC236}">
                  <a16:creationId xmlns:a16="http://schemas.microsoft.com/office/drawing/2014/main" id="{3BD04A52-83BF-FC9A-0C2C-0E2BB94638D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60" name="Grupo 59">
            <a:extLst>
              <a:ext uri="{FF2B5EF4-FFF2-40B4-BE49-F238E27FC236}">
                <a16:creationId xmlns:a16="http://schemas.microsoft.com/office/drawing/2014/main" id="{CD6632C7-3871-9C69-1ED9-F96B80E6A586}"/>
              </a:ext>
            </a:extLst>
          </p:cNvPr>
          <p:cNvGrpSpPr/>
          <p:nvPr/>
        </p:nvGrpSpPr>
        <p:grpSpPr>
          <a:xfrm>
            <a:off x="431786" y="7670244"/>
            <a:ext cx="213360" cy="213360"/>
            <a:chOff x="455013" y="8593499"/>
            <a:chExt cx="213360" cy="213360"/>
          </a:xfrm>
        </p:grpSpPr>
        <p:sp>
          <p:nvSpPr>
            <p:cNvPr id="58" name="Elipse 57">
              <a:extLst>
                <a:ext uri="{FF2B5EF4-FFF2-40B4-BE49-F238E27FC236}">
                  <a16:creationId xmlns:a16="http://schemas.microsoft.com/office/drawing/2014/main" id="{71A2ACC5-9A0D-4C45-7AB9-2AAD020BA3E9}"/>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9" name="Gráfico 58">
              <a:extLst>
                <a:ext uri="{FF2B5EF4-FFF2-40B4-BE49-F238E27FC236}">
                  <a16:creationId xmlns:a16="http://schemas.microsoft.com/office/drawing/2014/main" id="{1BAC84E8-925F-71B4-FFA3-71F933E2660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4374" y="8623889"/>
              <a:ext cx="154635" cy="124380"/>
            </a:xfrm>
            <a:prstGeom prst="rect">
              <a:avLst/>
            </a:prstGeom>
          </p:spPr>
        </p:pic>
      </p:grpSp>
    </p:spTree>
    <p:extLst>
      <p:ext uri="{BB962C8B-B14F-4D97-AF65-F5344CB8AC3E}">
        <p14:creationId xmlns:p14="http://schemas.microsoft.com/office/powerpoint/2010/main" val="204150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077928"/>
            <a:ext cx="1654810" cy="286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spcAft>
                <a:spcPts val="800"/>
              </a:spcAft>
            </a:pPr>
            <a:r>
              <a:rPr lang="es-ES" sz="900" b="1" dirty="0">
                <a:solidFill>
                  <a:srgbClr val="0070C0"/>
                </a:solidFill>
                <a:latin typeface="Montserrat"/>
                <a:ea typeface="Calibri" panose="020F0502020204030204" pitchFamily="34" charset="0"/>
                <a:cs typeface="Calibri"/>
              </a:rPr>
              <a:t>Datos de contacto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0" name="Rectangle 11">
            <a:extLst>
              <a:ext uri="{FF2B5EF4-FFF2-40B4-BE49-F238E27FC236}">
                <a16:creationId xmlns:a16="http://schemas.microsoft.com/office/drawing/2014/main" id="{E58BDDAF-4746-45D5-8C31-675517EBCF8F}"/>
              </a:ext>
            </a:extLst>
          </p:cNvPr>
          <p:cNvSpPr>
            <a:spLocks noChangeArrowheads="1"/>
          </p:cNvSpPr>
          <p:nvPr/>
        </p:nvSpPr>
        <p:spPr bwMode="auto">
          <a:xfrm>
            <a:off x="2624658" y="1524852"/>
            <a:ext cx="4147399" cy="47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Plan de monitoreo de calidad del aire para las Zonas Urbanas por un Mejor Aire (ZUMA) de Bogotá</a:t>
            </a:r>
            <a:endParaRPr lang="es-ES" dirty="0"/>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624657" y="952147"/>
            <a:ext cx="4153360" cy="21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solidFill>
                  <a:srgbClr val="3B3838"/>
                </a:solidFill>
                <a:latin typeface="Montserrat"/>
                <a:cs typeface="Times New Roman"/>
              </a:rPr>
              <a:t>C40 Cities Climate Leadership Group</a:t>
            </a:r>
            <a:endParaRPr lang="es-ES" dirty="0"/>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611956" y="1175667"/>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Octubre de 2022- 6 meses</a:t>
            </a:r>
            <a:endParaRPr lang="es-ES" dirty="0"/>
          </a:p>
        </p:txBody>
      </p:sp>
      <p:sp>
        <p:nvSpPr>
          <p:cNvPr id="13" name="Rectangle 11">
            <a:extLst>
              <a:ext uri="{FF2B5EF4-FFF2-40B4-BE49-F238E27FC236}">
                <a16:creationId xmlns:a16="http://schemas.microsoft.com/office/drawing/2014/main" id="{691A0326-271F-45D6-89C9-6477D05EF520}"/>
              </a:ext>
            </a:extLst>
          </p:cNvPr>
          <p:cNvSpPr>
            <a:spLocks noChangeArrowheads="1"/>
          </p:cNvSpPr>
          <p:nvPr/>
        </p:nvSpPr>
        <p:spPr bwMode="auto">
          <a:xfrm>
            <a:off x="2609319" y="1897454"/>
            <a:ext cx="4152265" cy="101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Desarrollo de plan de monitoreo de la calidad del aire para fortalecer la información técnica para respaldar el diseño y la evaluación de ZUMA en Bogotá. Como parte del estudio se están evaluando las capacidades técnicas existentes para la operación de una red de microsensores para el monitoreo de la calidad del aire en las ZUMA; se contemplan actividades de fortalecimiento de las capacidades técnicas y fortalecimiento del sistema tecnológico que da soporte a la red de monitoreo de microsensores.</a:t>
            </a:r>
            <a:endParaRPr lang="es-ES" sz="900" dirty="0">
              <a:latin typeface="Montserrat"/>
              <a:cs typeface="Calibri"/>
            </a:endParaRPr>
          </a:p>
        </p:txBody>
      </p:sp>
      <p:sp>
        <p:nvSpPr>
          <p:cNvPr id="14" name="Rectangle 21">
            <a:extLst>
              <a:ext uri="{FF2B5EF4-FFF2-40B4-BE49-F238E27FC236}">
                <a16:creationId xmlns:a16="http://schemas.microsoft.com/office/drawing/2014/main" id="{4BDF147B-C71D-461E-B393-14DF6B85BA7D}"/>
              </a:ext>
            </a:extLst>
          </p:cNvPr>
          <p:cNvSpPr>
            <a:spLocks noChangeArrowheads="1"/>
          </p:cNvSpPr>
          <p:nvPr/>
        </p:nvSpPr>
        <p:spPr bwMode="auto">
          <a:xfrm>
            <a:off x="2618091" y="3053147"/>
            <a:ext cx="3369056" cy="20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pt-BR" sz="900" dirty="0">
                <a:solidFill>
                  <a:srgbClr val="3B3838"/>
                </a:solidFill>
                <a:latin typeface="Montserrat"/>
                <a:ea typeface="Calibri" panose="020F0502020204030204" pitchFamily="34" charset="0"/>
                <a:cs typeface="Times New Roman"/>
              </a:rPr>
              <a:t>Helen Ho - </a:t>
            </a:r>
            <a:r>
              <a:rPr lang="pt-BR" sz="900" u="sng" dirty="0">
                <a:solidFill>
                  <a:schemeClr val="accent1"/>
                </a:solidFill>
                <a:latin typeface="Montserrat"/>
                <a:ea typeface="Calibri" panose="020F0502020204030204" pitchFamily="34" charset="0"/>
                <a:cs typeface="Times New Roman"/>
              </a:rPr>
              <a:t>hho@c40.org</a:t>
            </a:r>
            <a:endParaRPr lang="es-ES" u="sng" dirty="0">
              <a:solidFill>
                <a:schemeClr val="accent1"/>
              </a:solidFill>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90771" y="1136595"/>
            <a:ext cx="45719" cy="2321202"/>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36607" y="3600481"/>
            <a:ext cx="1630680" cy="242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ES" sz="900" b="1" dirty="0">
              <a:solidFill>
                <a:srgbClr val="FF9900"/>
              </a:solidFill>
              <a:latin typeface="Montserrat" pitchFamily="2" charset="0"/>
              <a:ea typeface="Calibri" panose="020F0502020204030204" pitchFamily="34" charset="0"/>
              <a:cs typeface="Calibri" panose="020F0502020204030204" pitchFamily="34" charset="0"/>
            </a:endParaRPr>
          </a:p>
          <a:p>
            <a:pPr>
              <a:spcAft>
                <a:spcPts val="800"/>
              </a:spcAft>
            </a:pPr>
            <a:endParaRPr lang="es-ES" sz="900" b="1" dirty="0">
              <a:solidFill>
                <a:srgbClr val="FF9900"/>
              </a:solidFill>
              <a:latin typeface="Montserrat"/>
              <a:ea typeface="Calibri" panose="020F0502020204030204" pitchFamily="34" charset="0"/>
              <a:cs typeface="Calibri"/>
            </a:endParaRPr>
          </a:p>
          <a:p>
            <a:pPr>
              <a:lnSpc>
                <a:spcPct val="107000"/>
              </a:lnSpc>
              <a:spcAft>
                <a:spcPts val="800"/>
              </a:spcAft>
            </a:pPr>
            <a:r>
              <a:rPr lang="es-ES" sz="900" b="1" dirty="0">
                <a:solidFill>
                  <a:srgbClr val="FFAE37"/>
                </a:solidFill>
                <a:latin typeface="Montserrat"/>
                <a:ea typeface="Calibri" panose="020F0502020204030204" pitchFamily="34" charset="0"/>
                <a:cs typeface="Calibri"/>
              </a:rPr>
              <a:t>Datos de contacto</a:t>
            </a:r>
            <a:endParaRPr lang="es-CO" sz="1100" dirty="0">
              <a:solidFill>
                <a:srgbClr val="FFAE37"/>
              </a:solidFill>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2" name="Rectangle 11">
            <a:extLst>
              <a:ext uri="{FF2B5EF4-FFF2-40B4-BE49-F238E27FC236}">
                <a16:creationId xmlns:a16="http://schemas.microsoft.com/office/drawing/2014/main" id="{FB355BEA-E796-4BEC-8E80-AB885FDD98DE}"/>
              </a:ext>
            </a:extLst>
          </p:cNvPr>
          <p:cNvSpPr>
            <a:spLocks noChangeArrowheads="1"/>
          </p:cNvSpPr>
          <p:nvPr/>
        </p:nvSpPr>
        <p:spPr bwMode="auto">
          <a:xfrm>
            <a:off x="2637239" y="4054422"/>
            <a:ext cx="4159591" cy="359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latin typeface="Montserrat"/>
                <a:ea typeface="Roboto Condensed Light"/>
                <a:cs typeface="Roboto Condensed Light"/>
              </a:rPr>
              <a:t>Evalua</a:t>
            </a:r>
            <a:r>
              <a:rPr lang="es-ES" sz="900" dirty="0">
                <a:latin typeface="Montserrat"/>
                <a:cs typeface="Times New Roman"/>
              </a:rPr>
              <a:t>ción de factibilidad y hoja de ruta de las Zonas Urbanas por un Mejor Aire (ZUMA) de </a:t>
            </a:r>
            <a:r>
              <a:rPr lang="es-ES" sz="900" dirty="0">
                <a:latin typeface="Montserrat"/>
                <a:ea typeface="Roboto Condensed Light"/>
                <a:cs typeface="Roboto Condensed Light"/>
              </a:rPr>
              <a:t>Bogotá</a:t>
            </a:r>
            <a:endParaRPr lang="es-ES" sz="900" dirty="0">
              <a:latin typeface="Montserrat"/>
            </a:endParaRPr>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637239" y="3461021"/>
            <a:ext cx="4127677" cy="21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latin typeface="Montserrat"/>
                <a:ea typeface="Roboto Condensed Light"/>
                <a:cs typeface="Roboto Condensed Light"/>
              </a:rPr>
              <a:t>C40 Cities Climate Leadership Group</a:t>
            </a:r>
            <a:endParaRPr lang="es-ES" sz="1000" b="1" dirty="0">
              <a:latin typeface="Montserrat"/>
              <a:cs typeface="Calibri"/>
            </a:endParaRPr>
          </a:p>
        </p:txBody>
      </p:sp>
      <p:sp>
        <p:nvSpPr>
          <p:cNvPr id="24" name="Rectangle 21">
            <a:extLst>
              <a:ext uri="{FF2B5EF4-FFF2-40B4-BE49-F238E27FC236}">
                <a16:creationId xmlns:a16="http://schemas.microsoft.com/office/drawing/2014/main" id="{5E3A6788-A802-4E72-BF7C-D9F5C3475961}"/>
              </a:ext>
            </a:extLst>
          </p:cNvPr>
          <p:cNvSpPr>
            <a:spLocks noChangeArrowheads="1"/>
          </p:cNvSpPr>
          <p:nvPr/>
        </p:nvSpPr>
        <p:spPr bwMode="auto">
          <a:xfrm>
            <a:off x="2637239" y="3739161"/>
            <a:ext cx="4162425" cy="22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595959"/>
                </a:solidFill>
                <a:latin typeface="Montserrat"/>
                <a:ea typeface="Roboto Condensed Light"/>
                <a:cs typeface="Roboto Condensed Light"/>
              </a:rPr>
              <a:t>Octubre de 2022- 8 meses </a:t>
            </a:r>
            <a:endParaRPr lang="es-ES" sz="900" dirty="0">
              <a:latin typeface="Montserrat"/>
            </a:endParaRPr>
          </a:p>
        </p:txBody>
      </p:sp>
      <p:sp>
        <p:nvSpPr>
          <p:cNvPr id="25" name="Rectangle 11">
            <a:extLst>
              <a:ext uri="{FF2B5EF4-FFF2-40B4-BE49-F238E27FC236}">
                <a16:creationId xmlns:a16="http://schemas.microsoft.com/office/drawing/2014/main" id="{375E3C7F-3852-4206-A263-9736041990A7}"/>
              </a:ext>
            </a:extLst>
          </p:cNvPr>
          <p:cNvSpPr>
            <a:spLocks noChangeArrowheads="1"/>
          </p:cNvSpPr>
          <p:nvPr/>
        </p:nvSpPr>
        <p:spPr bwMode="auto">
          <a:xfrm>
            <a:off x="2611956" y="4493398"/>
            <a:ext cx="4129103" cy="75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latin typeface="Montserrat"/>
                <a:ea typeface="Roboto Condensed Light"/>
                <a:cs typeface="Roboto Condensed Light"/>
              </a:rPr>
              <a:t>El estudio consiste en el diseño de una metodología multicriterio para evaluar y priorizar diferentes intervenciones que se pueden implementar dentro de las ZUMA con el objetivo de cumplir las metas establecidas en reducción de la exposición personal ante la contaminación atmosférica. A partir de las intervenciones evaluadas se propondrá una hoja de ruta para su implementación en el corto, mediano y largo plazo.</a:t>
            </a:r>
            <a:endParaRPr lang="es-ES" dirty="0">
              <a:latin typeface="Montserrat"/>
            </a:endParaRPr>
          </a:p>
        </p:txBody>
      </p:sp>
      <p:sp>
        <p:nvSpPr>
          <p:cNvPr id="26" name="Rectangle 21">
            <a:extLst>
              <a:ext uri="{FF2B5EF4-FFF2-40B4-BE49-F238E27FC236}">
                <a16:creationId xmlns:a16="http://schemas.microsoft.com/office/drawing/2014/main" id="{409A199F-8A20-4AE1-8DA8-1419D1008C0E}"/>
              </a:ext>
            </a:extLst>
          </p:cNvPr>
          <p:cNvSpPr>
            <a:spLocks noChangeArrowheads="1"/>
          </p:cNvSpPr>
          <p:nvPr/>
        </p:nvSpPr>
        <p:spPr bwMode="auto">
          <a:xfrm>
            <a:off x="2624657" y="5586332"/>
            <a:ext cx="4152265" cy="20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Helen Ho - </a:t>
            </a:r>
            <a:r>
              <a:rPr lang="es-ES" sz="900" u="sng" dirty="0">
                <a:solidFill>
                  <a:schemeClr val="accent1"/>
                </a:solidFill>
                <a:latin typeface="Montserrat"/>
                <a:ea typeface="Calibri" panose="020F0502020204030204" pitchFamily="34" charset="0"/>
                <a:cs typeface="Times New Roman"/>
              </a:rPr>
              <a:t>hho@c40.org</a:t>
            </a:r>
            <a:endParaRPr lang="es-ES" u="sng" dirty="0">
              <a:solidFill>
                <a:schemeClr val="accent1"/>
              </a:solidFill>
            </a:endParaRPr>
          </a:p>
        </p:txBody>
      </p:sp>
      <p:sp>
        <p:nvSpPr>
          <p:cNvPr id="27" name="Rectángulo 26">
            <a:extLst>
              <a:ext uri="{FF2B5EF4-FFF2-40B4-BE49-F238E27FC236}">
                <a16:creationId xmlns:a16="http://schemas.microsoft.com/office/drawing/2014/main" id="{17119693-52C3-4068-A7E1-D1E18C148348}"/>
              </a:ext>
            </a:extLst>
          </p:cNvPr>
          <p:cNvSpPr/>
          <p:nvPr/>
        </p:nvSpPr>
        <p:spPr>
          <a:xfrm>
            <a:off x="2391418" y="3600480"/>
            <a:ext cx="48335" cy="2119630"/>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42030" y="1526804"/>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42030" y="1284515"/>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42030" y="1042225"/>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42030" y="2068461"/>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42030" y="3122133"/>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98" name="Grupo 97">
            <a:extLst>
              <a:ext uri="{FF2B5EF4-FFF2-40B4-BE49-F238E27FC236}">
                <a16:creationId xmlns:a16="http://schemas.microsoft.com/office/drawing/2014/main" id="{9866B25C-977E-48F1-8DC7-7F2D26392705}"/>
              </a:ext>
            </a:extLst>
          </p:cNvPr>
          <p:cNvGrpSpPr/>
          <p:nvPr/>
        </p:nvGrpSpPr>
        <p:grpSpPr>
          <a:xfrm>
            <a:off x="442030" y="4055340"/>
            <a:ext cx="213360" cy="213360"/>
            <a:chOff x="455013" y="6820563"/>
            <a:chExt cx="213360" cy="213360"/>
          </a:xfrm>
        </p:grpSpPr>
        <p:sp>
          <p:nvSpPr>
            <p:cNvPr id="99" name="Elipse 98">
              <a:extLst>
                <a:ext uri="{FF2B5EF4-FFF2-40B4-BE49-F238E27FC236}">
                  <a16:creationId xmlns:a16="http://schemas.microsoft.com/office/drawing/2014/main" id="{6D971F2A-9FF5-4DDD-BFFC-750B1899600F}"/>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0" name="Gráfico 99">
              <a:extLst>
                <a:ext uri="{FF2B5EF4-FFF2-40B4-BE49-F238E27FC236}">
                  <a16:creationId xmlns:a16="http://schemas.microsoft.com/office/drawing/2014/main" id="{E5D7E67C-D01A-451E-9FD0-20061424FE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101" name="Grupo 100">
            <a:extLst>
              <a:ext uri="{FF2B5EF4-FFF2-40B4-BE49-F238E27FC236}">
                <a16:creationId xmlns:a16="http://schemas.microsoft.com/office/drawing/2014/main" id="{91D557D5-5B6F-4A2C-8991-26B3E02CAF59}"/>
              </a:ext>
            </a:extLst>
          </p:cNvPr>
          <p:cNvGrpSpPr/>
          <p:nvPr/>
        </p:nvGrpSpPr>
        <p:grpSpPr>
          <a:xfrm>
            <a:off x="442030" y="3804314"/>
            <a:ext cx="213360" cy="213360"/>
            <a:chOff x="455013" y="6565141"/>
            <a:chExt cx="213360" cy="213360"/>
          </a:xfrm>
        </p:grpSpPr>
        <p:sp>
          <p:nvSpPr>
            <p:cNvPr id="102" name="Elipse 101">
              <a:extLst>
                <a:ext uri="{FF2B5EF4-FFF2-40B4-BE49-F238E27FC236}">
                  <a16:creationId xmlns:a16="http://schemas.microsoft.com/office/drawing/2014/main" id="{CB07F00A-A1C9-40AF-A71F-8E21E90A67D1}"/>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6719A8C1-D846-40BA-BBF3-3E7087939B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104" name="Grupo 103">
            <a:extLst>
              <a:ext uri="{FF2B5EF4-FFF2-40B4-BE49-F238E27FC236}">
                <a16:creationId xmlns:a16="http://schemas.microsoft.com/office/drawing/2014/main" id="{E88CA7FF-E1D7-46CC-B764-6FA5A04511C6}"/>
              </a:ext>
            </a:extLst>
          </p:cNvPr>
          <p:cNvGrpSpPr/>
          <p:nvPr/>
        </p:nvGrpSpPr>
        <p:grpSpPr>
          <a:xfrm>
            <a:off x="442030" y="3553287"/>
            <a:ext cx="213360" cy="213360"/>
            <a:chOff x="457709" y="6309719"/>
            <a:chExt cx="213360" cy="213360"/>
          </a:xfrm>
        </p:grpSpPr>
        <p:sp>
          <p:nvSpPr>
            <p:cNvPr id="105" name="Elipse 104">
              <a:extLst>
                <a:ext uri="{FF2B5EF4-FFF2-40B4-BE49-F238E27FC236}">
                  <a16:creationId xmlns:a16="http://schemas.microsoft.com/office/drawing/2014/main" id="{D64F843B-9383-421F-8B6C-A7CB8AA634F9}"/>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6" name="Gráfico 105">
              <a:extLst>
                <a:ext uri="{FF2B5EF4-FFF2-40B4-BE49-F238E27FC236}">
                  <a16:creationId xmlns:a16="http://schemas.microsoft.com/office/drawing/2014/main" id="{7A9C7780-4409-4382-9D93-DD20943AC5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107" name="Grupo 106">
            <a:extLst>
              <a:ext uri="{FF2B5EF4-FFF2-40B4-BE49-F238E27FC236}">
                <a16:creationId xmlns:a16="http://schemas.microsoft.com/office/drawing/2014/main" id="{00D1E51D-2612-471B-ADA1-42D6A5A665EC}"/>
              </a:ext>
            </a:extLst>
          </p:cNvPr>
          <p:cNvGrpSpPr/>
          <p:nvPr/>
        </p:nvGrpSpPr>
        <p:grpSpPr>
          <a:xfrm>
            <a:off x="442030" y="4596807"/>
            <a:ext cx="213360" cy="213360"/>
            <a:chOff x="445596" y="7332405"/>
            <a:chExt cx="213360" cy="213360"/>
          </a:xfrm>
        </p:grpSpPr>
        <p:sp>
          <p:nvSpPr>
            <p:cNvPr id="108" name="Elipse 107">
              <a:extLst>
                <a:ext uri="{FF2B5EF4-FFF2-40B4-BE49-F238E27FC236}">
                  <a16:creationId xmlns:a16="http://schemas.microsoft.com/office/drawing/2014/main" id="{96ED37A0-1DE0-4B5D-A36E-20FF94E43CEC}"/>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9" name="Gráfico 108">
              <a:extLst>
                <a:ext uri="{FF2B5EF4-FFF2-40B4-BE49-F238E27FC236}">
                  <a16:creationId xmlns:a16="http://schemas.microsoft.com/office/drawing/2014/main" id="{EB5C580C-EFC8-4175-A247-6DC21278A9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110" name="Grupo 109">
            <a:extLst>
              <a:ext uri="{FF2B5EF4-FFF2-40B4-BE49-F238E27FC236}">
                <a16:creationId xmlns:a16="http://schemas.microsoft.com/office/drawing/2014/main" id="{39DCC822-AAF0-4BD0-8C01-17D7337F8784}"/>
              </a:ext>
            </a:extLst>
          </p:cNvPr>
          <p:cNvGrpSpPr/>
          <p:nvPr/>
        </p:nvGrpSpPr>
        <p:grpSpPr>
          <a:xfrm>
            <a:off x="442030" y="5579628"/>
            <a:ext cx="213360" cy="213360"/>
            <a:chOff x="455013" y="8593499"/>
            <a:chExt cx="213360" cy="213360"/>
          </a:xfrm>
        </p:grpSpPr>
        <p:sp>
          <p:nvSpPr>
            <p:cNvPr id="111" name="Elipse 110">
              <a:extLst>
                <a:ext uri="{FF2B5EF4-FFF2-40B4-BE49-F238E27FC236}">
                  <a16:creationId xmlns:a16="http://schemas.microsoft.com/office/drawing/2014/main" id="{A9E89D1F-9A09-457C-873B-0503D14AC4B0}"/>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2" name="Gráfico 111">
              <a:extLst>
                <a:ext uri="{FF2B5EF4-FFF2-40B4-BE49-F238E27FC236}">
                  <a16:creationId xmlns:a16="http://schemas.microsoft.com/office/drawing/2014/main" id="{DC4040B3-0BA4-4832-8449-EDA032C61D7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4374" y="8623889"/>
              <a:ext cx="154635" cy="124380"/>
            </a:xfrm>
            <a:prstGeom prst="rect">
              <a:avLst/>
            </a:prstGeom>
          </p:spPr>
        </p:pic>
      </p:grpSp>
      <p:grpSp>
        <p:nvGrpSpPr>
          <p:cNvPr id="17" name="Grupo 16">
            <a:extLst>
              <a:ext uri="{FF2B5EF4-FFF2-40B4-BE49-F238E27FC236}">
                <a16:creationId xmlns:a16="http://schemas.microsoft.com/office/drawing/2014/main" id="{52BAD6AF-9151-09C9-C1D1-9BAB9235035E}"/>
              </a:ext>
            </a:extLst>
          </p:cNvPr>
          <p:cNvGrpSpPr/>
          <p:nvPr/>
        </p:nvGrpSpPr>
        <p:grpSpPr>
          <a:xfrm>
            <a:off x="448088" y="253607"/>
            <a:ext cx="6329554" cy="579248"/>
            <a:chOff x="448088" y="253607"/>
            <a:chExt cx="6329554" cy="579248"/>
          </a:xfrm>
        </p:grpSpPr>
        <p:pic>
          <p:nvPicPr>
            <p:cNvPr id="3" name="Imagen 2" descr="Icono&#10;&#10;Descripción generada automáticamente">
              <a:extLst>
                <a:ext uri="{FF2B5EF4-FFF2-40B4-BE49-F238E27FC236}">
                  <a16:creationId xmlns:a16="http://schemas.microsoft.com/office/drawing/2014/main" id="{3617F199-399E-E024-38FA-E21F7B69DAA0}"/>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5" name="Connecteur droit 16">
              <a:extLst>
                <a:ext uri="{FF2B5EF4-FFF2-40B4-BE49-F238E27FC236}">
                  <a16:creationId xmlns:a16="http://schemas.microsoft.com/office/drawing/2014/main" id="{2AAA7CD3-F02E-9447-F825-56A04AA535B5}"/>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7" name="Rectangle 1036">
              <a:extLst>
                <a:ext uri="{FF2B5EF4-FFF2-40B4-BE49-F238E27FC236}">
                  <a16:creationId xmlns:a16="http://schemas.microsoft.com/office/drawing/2014/main" id="{22584E6A-90DA-1A44-8ABC-E177024236FB}"/>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2" name="Rectangle 11">
            <a:extLst>
              <a:ext uri="{FF2B5EF4-FFF2-40B4-BE49-F238E27FC236}">
                <a16:creationId xmlns:a16="http://schemas.microsoft.com/office/drawing/2014/main" id="{276A0C80-16CA-DE53-4A8E-398CE465FF2F}"/>
              </a:ext>
            </a:extLst>
          </p:cNvPr>
          <p:cNvSpPr>
            <a:spLocks noChangeArrowheads="1"/>
          </p:cNvSpPr>
          <p:nvPr/>
        </p:nvSpPr>
        <p:spPr bwMode="auto">
          <a:xfrm>
            <a:off x="720283" y="6252900"/>
            <a:ext cx="1654810" cy="286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r>
              <a:rPr lang="es-ES" sz="900" b="1" dirty="0">
                <a:solidFill>
                  <a:srgbClr val="0070C0"/>
                </a:solidFill>
                <a:latin typeface="Montserrat"/>
                <a:ea typeface="Calibri" panose="020F0502020204030204" pitchFamily="34" charset="0"/>
                <a:cs typeface="Calibri"/>
              </a:rPr>
              <a:t>Datos de contacto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4" name="Rectangle 11">
            <a:extLst>
              <a:ext uri="{FF2B5EF4-FFF2-40B4-BE49-F238E27FC236}">
                <a16:creationId xmlns:a16="http://schemas.microsoft.com/office/drawing/2014/main" id="{87B398F1-4BFA-3C77-0673-6EAB70468231}"/>
              </a:ext>
            </a:extLst>
          </p:cNvPr>
          <p:cNvSpPr>
            <a:spLocks noChangeArrowheads="1"/>
          </p:cNvSpPr>
          <p:nvPr/>
        </p:nvSpPr>
        <p:spPr bwMode="auto">
          <a:xfrm>
            <a:off x="2605511" y="6739041"/>
            <a:ext cx="4147399" cy="47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Apoyo Bilateral para la Implementación y Logro de Contribuciones Nacionalmente Determinadas (NDCs) en la Alianza del Pacífico.</a:t>
            </a:r>
            <a:endParaRPr lang="es-ES" dirty="0"/>
          </a:p>
        </p:txBody>
      </p:sp>
      <p:sp>
        <p:nvSpPr>
          <p:cNvPr id="6" name="Rectangle 21">
            <a:extLst>
              <a:ext uri="{FF2B5EF4-FFF2-40B4-BE49-F238E27FC236}">
                <a16:creationId xmlns:a16="http://schemas.microsoft.com/office/drawing/2014/main" id="{97F7F586-7B84-455F-7139-C82FF50C9E1D}"/>
              </a:ext>
            </a:extLst>
          </p:cNvPr>
          <p:cNvSpPr>
            <a:spLocks noChangeArrowheads="1"/>
          </p:cNvSpPr>
          <p:nvPr/>
        </p:nvSpPr>
        <p:spPr bwMode="auto">
          <a:xfrm>
            <a:off x="2605510" y="6166336"/>
            <a:ext cx="4153360" cy="21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solidFill>
                  <a:srgbClr val="3B3838"/>
                </a:solidFill>
                <a:latin typeface="Montserrat"/>
                <a:cs typeface="Times New Roman"/>
              </a:rPr>
              <a:t>Alianza del Pacífico, a través de Gold Standard Foundation</a:t>
            </a:r>
            <a:endParaRPr lang="es-ES" dirty="0"/>
          </a:p>
        </p:txBody>
      </p:sp>
      <p:sp>
        <p:nvSpPr>
          <p:cNvPr id="8" name="Rectangle 21">
            <a:extLst>
              <a:ext uri="{FF2B5EF4-FFF2-40B4-BE49-F238E27FC236}">
                <a16:creationId xmlns:a16="http://schemas.microsoft.com/office/drawing/2014/main" id="{3C2726CB-BD8E-E09A-A4F7-467E0FDE2F51}"/>
              </a:ext>
            </a:extLst>
          </p:cNvPr>
          <p:cNvSpPr>
            <a:spLocks noChangeArrowheads="1"/>
          </p:cNvSpPr>
          <p:nvPr/>
        </p:nvSpPr>
        <p:spPr bwMode="auto">
          <a:xfrm>
            <a:off x="2592809" y="6389856"/>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Septiembre de 2022- 24 </a:t>
            </a:r>
            <a:r>
              <a:rPr lang="es-ES" sz="900">
                <a:solidFill>
                  <a:srgbClr val="3B3838"/>
                </a:solidFill>
                <a:latin typeface="Montserrat"/>
                <a:ea typeface="Calibri" panose="020F0502020204030204" pitchFamily="34" charset="0"/>
                <a:cs typeface="Times New Roman"/>
              </a:rPr>
              <a:t>meses </a:t>
            </a:r>
            <a:endParaRPr lang="es-ES" dirty="0"/>
          </a:p>
        </p:txBody>
      </p:sp>
      <p:sp>
        <p:nvSpPr>
          <p:cNvPr id="18" name="Rectangle 11">
            <a:extLst>
              <a:ext uri="{FF2B5EF4-FFF2-40B4-BE49-F238E27FC236}">
                <a16:creationId xmlns:a16="http://schemas.microsoft.com/office/drawing/2014/main" id="{1713A324-A06A-E30F-E340-DEA163DB3723}"/>
              </a:ext>
            </a:extLst>
          </p:cNvPr>
          <p:cNvSpPr>
            <a:spLocks noChangeArrowheads="1"/>
          </p:cNvSpPr>
          <p:nvPr/>
        </p:nvSpPr>
        <p:spPr bwMode="auto">
          <a:xfrm>
            <a:off x="2600645" y="7246398"/>
            <a:ext cx="4152265" cy="551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cs typeface="Times New Roman"/>
              </a:rPr>
              <a:t>Asistir con la administración, comunicaciones y gestión de la información en relación con el Proyecto, cuyo propósito es apoyar las actividades dentro y a través del Subgrupo Técnico de Monitoreo, Reporte y Verificación (SGT-MRV) de la Alianza del Pacífico.</a:t>
            </a:r>
            <a:endParaRPr lang="es-ES" sz="900" dirty="0"/>
          </a:p>
        </p:txBody>
      </p:sp>
      <p:sp>
        <p:nvSpPr>
          <p:cNvPr id="19" name="Rectangle 21">
            <a:extLst>
              <a:ext uri="{FF2B5EF4-FFF2-40B4-BE49-F238E27FC236}">
                <a16:creationId xmlns:a16="http://schemas.microsoft.com/office/drawing/2014/main" id="{50ADD336-3C88-645F-ED7B-9E18E2281BF5}"/>
              </a:ext>
            </a:extLst>
          </p:cNvPr>
          <p:cNvSpPr>
            <a:spLocks noChangeArrowheads="1"/>
          </p:cNvSpPr>
          <p:nvPr/>
        </p:nvSpPr>
        <p:spPr bwMode="auto">
          <a:xfrm>
            <a:off x="2637238" y="7979789"/>
            <a:ext cx="3369056" cy="20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pt-BR" sz="900" dirty="0">
                <a:solidFill>
                  <a:srgbClr val="3B3838"/>
                </a:solidFill>
                <a:latin typeface="Montserrat"/>
                <a:ea typeface="Calibri" panose="020F0502020204030204" pitchFamily="34" charset="0"/>
                <a:cs typeface="Times New Roman"/>
              </a:rPr>
              <a:t>Linda Sanchez - </a:t>
            </a:r>
            <a:r>
              <a:rPr lang="pt-BR" sz="900" u="sng" dirty="0">
                <a:solidFill>
                  <a:schemeClr val="accent1"/>
                </a:solidFill>
                <a:latin typeface="Montserrat"/>
                <a:ea typeface="Calibri" panose="020F0502020204030204" pitchFamily="34" charset="0"/>
                <a:cs typeface="Times New Roman"/>
              </a:rPr>
              <a:t>linda.sanchez@goldstandard.org</a:t>
            </a:r>
            <a:endParaRPr lang="es-ES" u="sng" dirty="0">
              <a:solidFill>
                <a:schemeClr val="accent1"/>
              </a:solidFill>
            </a:endParaRPr>
          </a:p>
        </p:txBody>
      </p:sp>
      <p:sp>
        <p:nvSpPr>
          <p:cNvPr id="20" name="Rectángulo 19">
            <a:extLst>
              <a:ext uri="{FF2B5EF4-FFF2-40B4-BE49-F238E27FC236}">
                <a16:creationId xmlns:a16="http://schemas.microsoft.com/office/drawing/2014/main" id="{B10928DD-01B3-A2B8-6568-45707BA04786}"/>
              </a:ext>
            </a:extLst>
          </p:cNvPr>
          <p:cNvSpPr/>
          <p:nvPr/>
        </p:nvSpPr>
        <p:spPr>
          <a:xfrm>
            <a:off x="2371624" y="6159086"/>
            <a:ext cx="45719" cy="2321202"/>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28" name="Grupo 27">
            <a:extLst>
              <a:ext uri="{FF2B5EF4-FFF2-40B4-BE49-F238E27FC236}">
                <a16:creationId xmlns:a16="http://schemas.microsoft.com/office/drawing/2014/main" id="{415F3600-F952-8498-A33C-2A9892D13212}"/>
              </a:ext>
            </a:extLst>
          </p:cNvPr>
          <p:cNvGrpSpPr/>
          <p:nvPr/>
        </p:nvGrpSpPr>
        <p:grpSpPr>
          <a:xfrm>
            <a:off x="442030" y="6712418"/>
            <a:ext cx="213360" cy="213360"/>
            <a:chOff x="448292" y="3451607"/>
            <a:chExt cx="213360" cy="213360"/>
          </a:xfrm>
        </p:grpSpPr>
        <p:sp>
          <p:nvSpPr>
            <p:cNvPr id="29" name="Elipse 28">
              <a:extLst>
                <a:ext uri="{FF2B5EF4-FFF2-40B4-BE49-F238E27FC236}">
                  <a16:creationId xmlns:a16="http://schemas.microsoft.com/office/drawing/2014/main" id="{F07ADC43-FF30-D6E9-5275-2BC8D7F60CF4}"/>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0" name="Gráfico 29">
              <a:extLst>
                <a:ext uri="{FF2B5EF4-FFF2-40B4-BE49-F238E27FC236}">
                  <a16:creationId xmlns:a16="http://schemas.microsoft.com/office/drawing/2014/main" id="{056B616D-61FA-880E-601F-32D5490F69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31" name="Grupo 30">
            <a:extLst>
              <a:ext uri="{FF2B5EF4-FFF2-40B4-BE49-F238E27FC236}">
                <a16:creationId xmlns:a16="http://schemas.microsoft.com/office/drawing/2014/main" id="{A09B04B3-AF77-52AE-1422-A86BE01B47A5}"/>
              </a:ext>
            </a:extLst>
          </p:cNvPr>
          <p:cNvGrpSpPr/>
          <p:nvPr/>
        </p:nvGrpSpPr>
        <p:grpSpPr>
          <a:xfrm>
            <a:off x="442030" y="6462436"/>
            <a:ext cx="213360" cy="213360"/>
            <a:chOff x="448292" y="3196185"/>
            <a:chExt cx="213360" cy="213360"/>
          </a:xfrm>
        </p:grpSpPr>
        <p:sp>
          <p:nvSpPr>
            <p:cNvPr id="32" name="Elipse 31">
              <a:extLst>
                <a:ext uri="{FF2B5EF4-FFF2-40B4-BE49-F238E27FC236}">
                  <a16:creationId xmlns:a16="http://schemas.microsoft.com/office/drawing/2014/main" id="{BC38F17C-ACB9-C82B-952D-4CD3DECE2AFD}"/>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3" name="Gráfico 32">
              <a:extLst>
                <a:ext uri="{FF2B5EF4-FFF2-40B4-BE49-F238E27FC236}">
                  <a16:creationId xmlns:a16="http://schemas.microsoft.com/office/drawing/2014/main" id="{3DD9C339-3ED1-2077-2B74-7978DE83E48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34" name="Grupo 33">
            <a:extLst>
              <a:ext uri="{FF2B5EF4-FFF2-40B4-BE49-F238E27FC236}">
                <a16:creationId xmlns:a16="http://schemas.microsoft.com/office/drawing/2014/main" id="{C4A6511C-CD49-DDE5-BE96-2AE24392E708}"/>
              </a:ext>
            </a:extLst>
          </p:cNvPr>
          <p:cNvGrpSpPr/>
          <p:nvPr/>
        </p:nvGrpSpPr>
        <p:grpSpPr>
          <a:xfrm>
            <a:off x="442030" y="6212454"/>
            <a:ext cx="213360" cy="213360"/>
            <a:chOff x="441612" y="2938387"/>
            <a:chExt cx="213360" cy="213360"/>
          </a:xfrm>
        </p:grpSpPr>
        <p:sp>
          <p:nvSpPr>
            <p:cNvPr id="35" name="Elipse 34">
              <a:extLst>
                <a:ext uri="{FF2B5EF4-FFF2-40B4-BE49-F238E27FC236}">
                  <a16:creationId xmlns:a16="http://schemas.microsoft.com/office/drawing/2014/main" id="{03C3ABF1-42AC-C58D-E26E-A5138EDC7E15}"/>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6" name="Gráfico 35">
              <a:extLst>
                <a:ext uri="{FF2B5EF4-FFF2-40B4-BE49-F238E27FC236}">
                  <a16:creationId xmlns:a16="http://schemas.microsoft.com/office/drawing/2014/main" id="{FB566262-D69E-7AC0-943E-266C4EC878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37" name="Grupo 36">
            <a:extLst>
              <a:ext uri="{FF2B5EF4-FFF2-40B4-BE49-F238E27FC236}">
                <a16:creationId xmlns:a16="http://schemas.microsoft.com/office/drawing/2014/main" id="{56A50357-FB2B-514A-1D97-B769D8BC5B60}"/>
              </a:ext>
            </a:extLst>
          </p:cNvPr>
          <p:cNvGrpSpPr/>
          <p:nvPr/>
        </p:nvGrpSpPr>
        <p:grpSpPr>
          <a:xfrm>
            <a:off x="442030" y="7247482"/>
            <a:ext cx="213360" cy="213360"/>
            <a:chOff x="451761" y="4176809"/>
            <a:chExt cx="213360" cy="213360"/>
          </a:xfrm>
        </p:grpSpPr>
        <p:sp>
          <p:nvSpPr>
            <p:cNvPr id="38" name="Elipse 37">
              <a:extLst>
                <a:ext uri="{FF2B5EF4-FFF2-40B4-BE49-F238E27FC236}">
                  <a16:creationId xmlns:a16="http://schemas.microsoft.com/office/drawing/2014/main" id="{92B4CFAF-1EF6-FA24-3A39-FD25E098C9E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9" name="Gráfico 38">
              <a:extLst>
                <a:ext uri="{FF2B5EF4-FFF2-40B4-BE49-F238E27FC236}">
                  <a16:creationId xmlns:a16="http://schemas.microsoft.com/office/drawing/2014/main" id="{6C9A1AF7-FD5B-ED2F-4370-5A665562F5F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40" name="Grupo 39">
            <a:extLst>
              <a:ext uri="{FF2B5EF4-FFF2-40B4-BE49-F238E27FC236}">
                <a16:creationId xmlns:a16="http://schemas.microsoft.com/office/drawing/2014/main" id="{E8F289FE-3330-E38F-9DD4-76A7E16F6B5D}"/>
              </a:ext>
            </a:extLst>
          </p:cNvPr>
          <p:cNvGrpSpPr/>
          <p:nvPr/>
        </p:nvGrpSpPr>
        <p:grpSpPr>
          <a:xfrm>
            <a:off x="442030" y="8032164"/>
            <a:ext cx="213360" cy="213360"/>
            <a:chOff x="457709" y="5691197"/>
            <a:chExt cx="213360" cy="213360"/>
          </a:xfrm>
        </p:grpSpPr>
        <p:sp>
          <p:nvSpPr>
            <p:cNvPr id="41" name="Elipse 40">
              <a:extLst>
                <a:ext uri="{FF2B5EF4-FFF2-40B4-BE49-F238E27FC236}">
                  <a16:creationId xmlns:a16="http://schemas.microsoft.com/office/drawing/2014/main" id="{C02E7699-A7C2-2310-C715-A25B5BCF1E72}"/>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5E633EF2-EEEA-C53B-9EF9-78BE3DA052B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Tree>
    <p:extLst>
      <p:ext uri="{BB962C8B-B14F-4D97-AF65-F5344CB8AC3E}">
        <p14:creationId xmlns:p14="http://schemas.microsoft.com/office/powerpoint/2010/main" val="715202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112411"/>
            <a:ext cx="1654810" cy="286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r>
              <a:rPr lang="es-ES" sz="900" b="1" dirty="0">
                <a:solidFill>
                  <a:srgbClr val="0070C0"/>
                </a:solidFill>
                <a:latin typeface="Montserrat"/>
                <a:ea typeface="Calibri" panose="020F0502020204030204" pitchFamily="34" charset="0"/>
                <a:cs typeface="Calibri"/>
              </a:rPr>
              <a:t>Datos de contacto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0" name="Rectangle 11">
            <a:extLst>
              <a:ext uri="{FF2B5EF4-FFF2-40B4-BE49-F238E27FC236}">
                <a16:creationId xmlns:a16="http://schemas.microsoft.com/office/drawing/2014/main" id="{E58BDDAF-4746-45D5-8C31-675517EBCF8F}"/>
              </a:ext>
            </a:extLst>
          </p:cNvPr>
          <p:cNvSpPr>
            <a:spLocks noChangeArrowheads="1"/>
          </p:cNvSpPr>
          <p:nvPr/>
        </p:nvSpPr>
        <p:spPr bwMode="auto">
          <a:xfrm>
            <a:off x="2624658" y="1559336"/>
            <a:ext cx="4147399" cy="47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Metodología de seguimiento de la Hoja de Ruta de Edificaciones Neto Cero Carbono (HR-ENCC) a nivel nacional y de los planes de acción locales de Bogotá y Cali.</a:t>
            </a:r>
            <a:endParaRPr lang="es-ES" dirty="0"/>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624657" y="986631"/>
            <a:ext cx="4153360" cy="21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solidFill>
                  <a:srgbClr val="3B3838"/>
                </a:solidFill>
                <a:latin typeface="Montserrat" pitchFamily="2" charset="0"/>
                <a:ea typeface="Calibri" panose="020F0502020204030204" pitchFamily="34" charset="0"/>
                <a:cs typeface="Calibri" panose="020F0502020204030204" pitchFamily="34" charset="0"/>
              </a:rPr>
              <a:t>Consejo Colombiano de Construcción Sostenible (CCCS)</a:t>
            </a: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638065" y="1281934"/>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Agosto de 2022- 6 meses</a:t>
            </a:r>
            <a:endParaRPr lang="es-ES" dirty="0"/>
          </a:p>
        </p:txBody>
      </p:sp>
      <p:sp>
        <p:nvSpPr>
          <p:cNvPr id="13" name="Rectangle 11">
            <a:extLst>
              <a:ext uri="{FF2B5EF4-FFF2-40B4-BE49-F238E27FC236}">
                <a16:creationId xmlns:a16="http://schemas.microsoft.com/office/drawing/2014/main" id="{691A0326-271F-45D6-89C9-6477D05EF520}"/>
              </a:ext>
            </a:extLst>
          </p:cNvPr>
          <p:cNvSpPr>
            <a:spLocks noChangeArrowheads="1"/>
          </p:cNvSpPr>
          <p:nvPr/>
        </p:nvSpPr>
        <p:spPr bwMode="auto">
          <a:xfrm>
            <a:off x="2628466" y="2142806"/>
            <a:ext cx="4152265" cy="858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cs typeface="Times New Roman"/>
              </a:rPr>
              <a:t>Diseño de la metodología para hacer seguimiento a las acciones y metas definidas en la HR-ENCC a nivel nacional, para Bogotá y Cali. La metodología abarca el seguimiento a la implementación de la Hoja de Ruta y el monitoreo de los resultados, incluyendo los de mitigación de emisiones GEI del sector de las edificaciones al año 2050.</a:t>
            </a:r>
            <a:endParaRPr lang="es-ES" dirty="0"/>
          </a:p>
        </p:txBody>
      </p:sp>
      <p:sp>
        <p:nvSpPr>
          <p:cNvPr id="14" name="Rectangle 21">
            <a:extLst>
              <a:ext uri="{FF2B5EF4-FFF2-40B4-BE49-F238E27FC236}">
                <a16:creationId xmlns:a16="http://schemas.microsoft.com/office/drawing/2014/main" id="{4BDF147B-C71D-461E-B393-14DF6B85BA7D}"/>
              </a:ext>
            </a:extLst>
          </p:cNvPr>
          <p:cNvSpPr>
            <a:spLocks noChangeArrowheads="1"/>
          </p:cNvSpPr>
          <p:nvPr/>
        </p:nvSpPr>
        <p:spPr bwMode="auto">
          <a:xfrm>
            <a:off x="2618091" y="2838424"/>
            <a:ext cx="3369056" cy="20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pt-BR" sz="900" dirty="0">
                <a:solidFill>
                  <a:srgbClr val="000000"/>
                </a:solidFill>
                <a:latin typeface="Montserrat"/>
                <a:cs typeface="Times New Roman"/>
              </a:rPr>
              <a:t>Melissa Ferro - </a:t>
            </a:r>
            <a:r>
              <a:rPr lang="pt-BR" sz="900" u="sng" dirty="0">
                <a:solidFill>
                  <a:schemeClr val="accent1"/>
                </a:solidFill>
                <a:latin typeface="Montserrat"/>
                <a:cs typeface="Times New Roman"/>
              </a:rPr>
              <a:t>mferro@cccs.org.co</a:t>
            </a:r>
            <a:endParaRPr lang="es-ES" sz="900" u="sng" dirty="0">
              <a:solidFill>
                <a:schemeClr val="accent1"/>
              </a:solidFill>
              <a:latin typeface="Montserrat"/>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986174"/>
            <a:ext cx="45719" cy="2122574"/>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36607" y="3577455"/>
            <a:ext cx="1630680" cy="242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ES" sz="900" b="1" dirty="0">
              <a:solidFill>
                <a:srgbClr val="FF9900"/>
              </a:solidFill>
              <a:latin typeface="Montserrat" pitchFamily="2" charset="0"/>
              <a:ea typeface="Calibri" panose="020F0502020204030204" pitchFamily="34" charset="0"/>
              <a:cs typeface="Calibri" panose="020F050202020403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AE37"/>
                </a:solidFill>
                <a:latin typeface="Montserrat" pitchFamily="2" charset="0"/>
                <a:ea typeface="Calibri" panose="020F0502020204030204" pitchFamily="34" charset="0"/>
                <a:cs typeface="Calibri" panose="020F0502020204030204" pitchFamily="34" charset="0"/>
              </a:rPr>
              <a:t>Datos de contacto</a:t>
            </a:r>
            <a:endParaRPr lang="es-CO" sz="1100" dirty="0">
              <a:solidFill>
                <a:srgbClr val="FFAE37"/>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2" name="Rectangle 11">
            <a:extLst>
              <a:ext uri="{FF2B5EF4-FFF2-40B4-BE49-F238E27FC236}">
                <a16:creationId xmlns:a16="http://schemas.microsoft.com/office/drawing/2014/main" id="{FB355BEA-E796-4BEC-8E80-AB885FDD98DE}"/>
              </a:ext>
            </a:extLst>
          </p:cNvPr>
          <p:cNvSpPr>
            <a:spLocks noChangeArrowheads="1"/>
          </p:cNvSpPr>
          <p:nvPr/>
        </p:nvSpPr>
        <p:spPr bwMode="auto">
          <a:xfrm>
            <a:off x="2637239" y="4031396"/>
            <a:ext cx="4159591" cy="302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595959"/>
                </a:solidFill>
                <a:latin typeface="Montserrat"/>
                <a:ea typeface="Roboto Condensed Light"/>
                <a:cs typeface="Times New Roman"/>
              </a:rPr>
              <a:t>Beneficios ambientales de la producción de ladrillos en la Planta Terras de San Marino,</a:t>
            </a:r>
            <a:endParaRPr lang="es-ES" dirty="0"/>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637238" y="3265466"/>
            <a:ext cx="4127676" cy="67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CAMACOL Antioquia y Ladrillera Terras de San Marino</a:t>
            </a:r>
            <a:endParaRPr lang="es-ES" dirty="0"/>
          </a:p>
        </p:txBody>
      </p:sp>
      <p:sp>
        <p:nvSpPr>
          <p:cNvPr id="24" name="Rectangle 21">
            <a:extLst>
              <a:ext uri="{FF2B5EF4-FFF2-40B4-BE49-F238E27FC236}">
                <a16:creationId xmlns:a16="http://schemas.microsoft.com/office/drawing/2014/main" id="{5E3A6788-A802-4E72-BF7C-D9F5C3475961}"/>
              </a:ext>
            </a:extLst>
          </p:cNvPr>
          <p:cNvSpPr>
            <a:spLocks noChangeArrowheads="1"/>
          </p:cNvSpPr>
          <p:nvPr/>
        </p:nvSpPr>
        <p:spPr bwMode="auto">
          <a:xfrm>
            <a:off x="2637239" y="3716136"/>
            <a:ext cx="4162425" cy="22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595959"/>
                </a:solidFill>
                <a:latin typeface="Montserrat"/>
                <a:ea typeface="Roboto Condensed Light"/>
                <a:cs typeface="Times New Roman"/>
              </a:rPr>
              <a:t>Agosto de 2022- 1 mes</a:t>
            </a:r>
            <a:endParaRPr lang="es-ES" dirty="0"/>
          </a:p>
        </p:txBody>
      </p:sp>
      <p:sp>
        <p:nvSpPr>
          <p:cNvPr id="25" name="Rectangle 11">
            <a:extLst>
              <a:ext uri="{FF2B5EF4-FFF2-40B4-BE49-F238E27FC236}">
                <a16:creationId xmlns:a16="http://schemas.microsoft.com/office/drawing/2014/main" id="{375E3C7F-3852-4206-A263-9736041990A7}"/>
              </a:ext>
            </a:extLst>
          </p:cNvPr>
          <p:cNvSpPr>
            <a:spLocks noChangeArrowheads="1"/>
          </p:cNvSpPr>
          <p:nvPr/>
        </p:nvSpPr>
        <p:spPr bwMode="auto">
          <a:xfrm>
            <a:off x="2636422" y="4453814"/>
            <a:ext cx="4135635" cy="154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595959"/>
                </a:solidFill>
                <a:latin typeface="Montserrat"/>
                <a:ea typeface="Roboto Condensed Light"/>
                <a:cs typeface="Roboto Condensed Light"/>
              </a:rPr>
              <a:t>Estimar las emisiones Gases Efecto Invernadero (GEI) en términos de CO2e y las emisiones de contaminantes locales (PM2.5) asociadas a la producción de ladrillos en la planta Terras de San Marino (TSM). Comparar el desempeño ambiental de la producción de ladrillos en la planta TSM con el de procesos de producción a nivel nacional e internacional e identificar los potenciales beneficios de la planta TSM en emisiones locales y globales. Identificar el aporte de TSM en el cumplimiento de políticas ambientales nacionales, y a los Objetivos del Desarrollo Sostenible.</a:t>
            </a:r>
            <a:endParaRPr lang="es-ES" dirty="0">
              <a:latin typeface="Montserrat"/>
            </a:endParaRPr>
          </a:p>
        </p:txBody>
      </p:sp>
      <p:sp>
        <p:nvSpPr>
          <p:cNvPr id="26" name="Rectangle 21">
            <a:extLst>
              <a:ext uri="{FF2B5EF4-FFF2-40B4-BE49-F238E27FC236}">
                <a16:creationId xmlns:a16="http://schemas.microsoft.com/office/drawing/2014/main" id="{409A199F-8A20-4AE1-8DA8-1419D1008C0E}"/>
              </a:ext>
            </a:extLst>
          </p:cNvPr>
          <p:cNvSpPr>
            <a:spLocks noChangeArrowheads="1"/>
          </p:cNvSpPr>
          <p:nvPr/>
        </p:nvSpPr>
        <p:spPr bwMode="auto">
          <a:xfrm>
            <a:off x="2623235" y="5825646"/>
            <a:ext cx="4152265" cy="20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Julián Ospina- </a:t>
            </a:r>
            <a:r>
              <a:rPr lang="es-ES" sz="900" u="sng" dirty="0">
                <a:solidFill>
                  <a:schemeClr val="accent1"/>
                </a:solidFill>
                <a:latin typeface="Montserrat"/>
                <a:ea typeface="Calibri" panose="020F0502020204030204" pitchFamily="34" charset="0"/>
                <a:cs typeface="Times New Roman"/>
              </a:rPr>
              <a:t>asostenibilidad@camacolantioquia.org.co</a:t>
            </a:r>
            <a:endParaRPr lang="es-ES" u="sng" dirty="0">
              <a:solidFill>
                <a:schemeClr val="accent1"/>
              </a:solidFill>
            </a:endParaRPr>
          </a:p>
        </p:txBody>
      </p:sp>
      <p:sp>
        <p:nvSpPr>
          <p:cNvPr id="27" name="Rectángulo 26">
            <a:extLst>
              <a:ext uri="{FF2B5EF4-FFF2-40B4-BE49-F238E27FC236}">
                <a16:creationId xmlns:a16="http://schemas.microsoft.com/office/drawing/2014/main" id="{17119693-52C3-4068-A7E1-D1E18C148348}"/>
              </a:ext>
            </a:extLst>
          </p:cNvPr>
          <p:cNvSpPr/>
          <p:nvPr/>
        </p:nvSpPr>
        <p:spPr>
          <a:xfrm>
            <a:off x="2391418" y="3597049"/>
            <a:ext cx="48335" cy="2707458"/>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34913" y="1573328"/>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34913" y="1320486"/>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34913" y="1067644"/>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34913" y="2387643"/>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34913" y="2897625"/>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98" name="Grupo 97">
            <a:extLst>
              <a:ext uri="{FF2B5EF4-FFF2-40B4-BE49-F238E27FC236}">
                <a16:creationId xmlns:a16="http://schemas.microsoft.com/office/drawing/2014/main" id="{9866B25C-977E-48F1-8DC7-7F2D26392705}"/>
              </a:ext>
            </a:extLst>
          </p:cNvPr>
          <p:cNvGrpSpPr/>
          <p:nvPr/>
        </p:nvGrpSpPr>
        <p:grpSpPr>
          <a:xfrm>
            <a:off x="434913" y="4031440"/>
            <a:ext cx="213360" cy="213360"/>
            <a:chOff x="455013" y="6820563"/>
            <a:chExt cx="213360" cy="213360"/>
          </a:xfrm>
        </p:grpSpPr>
        <p:sp>
          <p:nvSpPr>
            <p:cNvPr id="99" name="Elipse 98">
              <a:extLst>
                <a:ext uri="{FF2B5EF4-FFF2-40B4-BE49-F238E27FC236}">
                  <a16:creationId xmlns:a16="http://schemas.microsoft.com/office/drawing/2014/main" id="{6D971F2A-9FF5-4DDD-BFFC-750B1899600F}"/>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0" name="Gráfico 99">
              <a:extLst>
                <a:ext uri="{FF2B5EF4-FFF2-40B4-BE49-F238E27FC236}">
                  <a16:creationId xmlns:a16="http://schemas.microsoft.com/office/drawing/2014/main" id="{E5D7E67C-D01A-451E-9FD0-20061424FE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101" name="Grupo 100">
            <a:extLst>
              <a:ext uri="{FF2B5EF4-FFF2-40B4-BE49-F238E27FC236}">
                <a16:creationId xmlns:a16="http://schemas.microsoft.com/office/drawing/2014/main" id="{91D557D5-5B6F-4A2C-8991-26B3E02CAF59}"/>
              </a:ext>
            </a:extLst>
          </p:cNvPr>
          <p:cNvGrpSpPr/>
          <p:nvPr/>
        </p:nvGrpSpPr>
        <p:grpSpPr>
          <a:xfrm>
            <a:off x="434913" y="3776769"/>
            <a:ext cx="213360" cy="213360"/>
            <a:chOff x="455013" y="6565141"/>
            <a:chExt cx="213360" cy="213360"/>
          </a:xfrm>
        </p:grpSpPr>
        <p:sp>
          <p:nvSpPr>
            <p:cNvPr id="102" name="Elipse 101">
              <a:extLst>
                <a:ext uri="{FF2B5EF4-FFF2-40B4-BE49-F238E27FC236}">
                  <a16:creationId xmlns:a16="http://schemas.microsoft.com/office/drawing/2014/main" id="{CB07F00A-A1C9-40AF-A71F-8E21E90A67D1}"/>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6719A8C1-D846-40BA-BBF3-3E7087939B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104" name="Grupo 103">
            <a:extLst>
              <a:ext uri="{FF2B5EF4-FFF2-40B4-BE49-F238E27FC236}">
                <a16:creationId xmlns:a16="http://schemas.microsoft.com/office/drawing/2014/main" id="{E88CA7FF-E1D7-46CC-B764-6FA5A04511C6}"/>
              </a:ext>
            </a:extLst>
          </p:cNvPr>
          <p:cNvGrpSpPr/>
          <p:nvPr/>
        </p:nvGrpSpPr>
        <p:grpSpPr>
          <a:xfrm>
            <a:off x="434913" y="3522099"/>
            <a:ext cx="213360" cy="213360"/>
            <a:chOff x="457709" y="6309719"/>
            <a:chExt cx="213360" cy="213360"/>
          </a:xfrm>
        </p:grpSpPr>
        <p:sp>
          <p:nvSpPr>
            <p:cNvPr id="105" name="Elipse 104">
              <a:extLst>
                <a:ext uri="{FF2B5EF4-FFF2-40B4-BE49-F238E27FC236}">
                  <a16:creationId xmlns:a16="http://schemas.microsoft.com/office/drawing/2014/main" id="{D64F843B-9383-421F-8B6C-A7CB8AA634F9}"/>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6" name="Gráfico 105">
              <a:extLst>
                <a:ext uri="{FF2B5EF4-FFF2-40B4-BE49-F238E27FC236}">
                  <a16:creationId xmlns:a16="http://schemas.microsoft.com/office/drawing/2014/main" id="{7A9C7780-4409-4382-9D93-DD20943AC5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107" name="Grupo 106">
            <a:extLst>
              <a:ext uri="{FF2B5EF4-FFF2-40B4-BE49-F238E27FC236}">
                <a16:creationId xmlns:a16="http://schemas.microsoft.com/office/drawing/2014/main" id="{00D1E51D-2612-471B-ADA1-42D6A5A665EC}"/>
              </a:ext>
            </a:extLst>
          </p:cNvPr>
          <p:cNvGrpSpPr/>
          <p:nvPr/>
        </p:nvGrpSpPr>
        <p:grpSpPr>
          <a:xfrm>
            <a:off x="434913" y="4564989"/>
            <a:ext cx="213360" cy="213360"/>
            <a:chOff x="445596" y="7332405"/>
            <a:chExt cx="213360" cy="213360"/>
          </a:xfrm>
        </p:grpSpPr>
        <p:sp>
          <p:nvSpPr>
            <p:cNvPr id="108" name="Elipse 107">
              <a:extLst>
                <a:ext uri="{FF2B5EF4-FFF2-40B4-BE49-F238E27FC236}">
                  <a16:creationId xmlns:a16="http://schemas.microsoft.com/office/drawing/2014/main" id="{96ED37A0-1DE0-4B5D-A36E-20FF94E43CEC}"/>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9" name="Gráfico 108">
              <a:extLst>
                <a:ext uri="{FF2B5EF4-FFF2-40B4-BE49-F238E27FC236}">
                  <a16:creationId xmlns:a16="http://schemas.microsoft.com/office/drawing/2014/main" id="{EB5C580C-EFC8-4175-A247-6DC21278A9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110" name="Grupo 109">
            <a:extLst>
              <a:ext uri="{FF2B5EF4-FFF2-40B4-BE49-F238E27FC236}">
                <a16:creationId xmlns:a16="http://schemas.microsoft.com/office/drawing/2014/main" id="{39DCC822-AAF0-4BD0-8C01-17D7337F8784}"/>
              </a:ext>
            </a:extLst>
          </p:cNvPr>
          <p:cNvGrpSpPr/>
          <p:nvPr/>
        </p:nvGrpSpPr>
        <p:grpSpPr>
          <a:xfrm>
            <a:off x="434913" y="5859072"/>
            <a:ext cx="213360" cy="213360"/>
            <a:chOff x="455013" y="8593499"/>
            <a:chExt cx="213360" cy="213360"/>
          </a:xfrm>
        </p:grpSpPr>
        <p:sp>
          <p:nvSpPr>
            <p:cNvPr id="111" name="Elipse 110">
              <a:extLst>
                <a:ext uri="{FF2B5EF4-FFF2-40B4-BE49-F238E27FC236}">
                  <a16:creationId xmlns:a16="http://schemas.microsoft.com/office/drawing/2014/main" id="{A9E89D1F-9A09-457C-873B-0503D14AC4B0}"/>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2" name="Gráfico 111">
              <a:extLst>
                <a:ext uri="{FF2B5EF4-FFF2-40B4-BE49-F238E27FC236}">
                  <a16:creationId xmlns:a16="http://schemas.microsoft.com/office/drawing/2014/main" id="{DC4040B3-0BA4-4832-8449-EDA032C61D7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4374" y="8623889"/>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2" name="Rectangle 11">
            <a:extLst>
              <a:ext uri="{FF2B5EF4-FFF2-40B4-BE49-F238E27FC236}">
                <a16:creationId xmlns:a16="http://schemas.microsoft.com/office/drawing/2014/main" id="{F894B4F2-41C5-5D7C-8CBE-894C3485B542}"/>
              </a:ext>
            </a:extLst>
          </p:cNvPr>
          <p:cNvSpPr>
            <a:spLocks noChangeArrowheads="1"/>
          </p:cNvSpPr>
          <p:nvPr/>
        </p:nvSpPr>
        <p:spPr bwMode="auto">
          <a:xfrm>
            <a:off x="736607" y="6307430"/>
            <a:ext cx="1654810" cy="286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solidFill>
                <a:srgbClr val="000000"/>
              </a:solidFill>
              <a:latin typeface="Calibri"/>
              <a:ea typeface="Calibri" panose="020F0502020204030204" pitchFamily="34" charset="0"/>
              <a:cs typeface="Arial"/>
            </a:endParaRPr>
          </a:p>
          <a:p>
            <a:pPr>
              <a:spcAft>
                <a:spcPts val="800"/>
              </a:spcAft>
            </a:pPr>
            <a:r>
              <a:rPr lang="es-ES" sz="900" b="1" dirty="0">
                <a:solidFill>
                  <a:srgbClr val="0070C0"/>
                </a:solidFill>
                <a:latin typeface="Montserrat"/>
                <a:ea typeface="Calibri" panose="020F0502020204030204" pitchFamily="34" charset="0"/>
                <a:cs typeface="Calibri"/>
              </a:rPr>
              <a:t>Datos de contacto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 name="Rectangle 11">
            <a:extLst>
              <a:ext uri="{FF2B5EF4-FFF2-40B4-BE49-F238E27FC236}">
                <a16:creationId xmlns:a16="http://schemas.microsoft.com/office/drawing/2014/main" id="{B99BFE05-870B-EB6A-B3BD-0C0BE3FE52E9}"/>
              </a:ext>
            </a:extLst>
          </p:cNvPr>
          <p:cNvSpPr>
            <a:spLocks noChangeArrowheads="1"/>
          </p:cNvSpPr>
          <p:nvPr/>
        </p:nvSpPr>
        <p:spPr bwMode="auto">
          <a:xfrm>
            <a:off x="2624658" y="6773525"/>
            <a:ext cx="4147399" cy="321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ea typeface="Calibri" panose="020F0502020204030204" pitchFamily="34" charset="0"/>
                <a:cs typeface="Times New Roman"/>
              </a:rPr>
              <a:t>Desarrollo de un mecanismo de MRV de gases de efecto invernadero para el sector transporte en Costa Rica.</a:t>
            </a:r>
            <a:endParaRPr lang="es-ES" dirty="0"/>
          </a:p>
        </p:txBody>
      </p:sp>
      <p:sp>
        <p:nvSpPr>
          <p:cNvPr id="5" name="Rectangle 21">
            <a:extLst>
              <a:ext uri="{FF2B5EF4-FFF2-40B4-BE49-F238E27FC236}">
                <a16:creationId xmlns:a16="http://schemas.microsoft.com/office/drawing/2014/main" id="{549A08F5-3617-AAFA-7B12-2EECB3E8FDD3}"/>
              </a:ext>
            </a:extLst>
          </p:cNvPr>
          <p:cNvSpPr>
            <a:spLocks noChangeArrowheads="1"/>
          </p:cNvSpPr>
          <p:nvPr/>
        </p:nvSpPr>
        <p:spPr bwMode="auto">
          <a:xfrm>
            <a:off x="2624657" y="6200819"/>
            <a:ext cx="4153360" cy="21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solidFill>
                  <a:srgbClr val="3B3838"/>
                </a:solidFill>
                <a:latin typeface="Montserrat"/>
                <a:cs typeface="Times New Roman"/>
              </a:rPr>
              <a:t>Asociación Costa Rica por Siempre</a:t>
            </a:r>
            <a:endParaRPr lang="es-ES" dirty="0"/>
          </a:p>
        </p:txBody>
      </p:sp>
      <p:sp>
        <p:nvSpPr>
          <p:cNvPr id="7" name="Rectangle 21">
            <a:extLst>
              <a:ext uri="{FF2B5EF4-FFF2-40B4-BE49-F238E27FC236}">
                <a16:creationId xmlns:a16="http://schemas.microsoft.com/office/drawing/2014/main" id="{7927E38B-88C1-1084-F988-7331377F337C}"/>
              </a:ext>
            </a:extLst>
          </p:cNvPr>
          <p:cNvSpPr>
            <a:spLocks noChangeArrowheads="1"/>
          </p:cNvSpPr>
          <p:nvPr/>
        </p:nvSpPr>
        <p:spPr bwMode="auto">
          <a:xfrm>
            <a:off x="2611956" y="6501018"/>
            <a:ext cx="4162758" cy="19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Mayo de 2022 – 3 meses</a:t>
            </a:r>
            <a:endParaRPr lang="es-ES" dirty="0"/>
          </a:p>
        </p:txBody>
      </p:sp>
      <p:sp>
        <p:nvSpPr>
          <p:cNvPr id="16" name="Rectangle 11">
            <a:extLst>
              <a:ext uri="{FF2B5EF4-FFF2-40B4-BE49-F238E27FC236}">
                <a16:creationId xmlns:a16="http://schemas.microsoft.com/office/drawing/2014/main" id="{290075B0-25DE-5391-C771-18BC1432E68B}"/>
              </a:ext>
            </a:extLst>
          </p:cNvPr>
          <p:cNvSpPr>
            <a:spLocks noChangeArrowheads="1"/>
          </p:cNvSpPr>
          <p:nvPr/>
        </p:nvSpPr>
        <p:spPr bwMode="auto">
          <a:xfrm>
            <a:off x="2628466" y="7165297"/>
            <a:ext cx="4152265" cy="858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lnSpc>
                <a:spcPct val="107000"/>
              </a:lnSpc>
              <a:spcAft>
                <a:spcPts val="800"/>
              </a:spcAft>
            </a:pPr>
            <a:r>
              <a:rPr lang="es-ES" sz="900" dirty="0">
                <a:solidFill>
                  <a:srgbClr val="3B3838"/>
                </a:solidFill>
                <a:latin typeface="Montserrat"/>
                <a:cs typeface="Times New Roman"/>
              </a:rPr>
              <a:t>Acompañar la implementación y establecimiento de un mecanismo de MRV para calcular las emisiones de GEI provenientes del sector transporte, monitorearlas a lo largo del tiempo, reportarlas, verificarlas, fortalecer las capacidades institucionales para garantizar su sostenibilidad en el tiempo, y brindar los insumos necesarios sobre transporte para el SINAMECC.</a:t>
            </a:r>
            <a:endParaRPr lang="es-ES" dirty="0"/>
          </a:p>
        </p:txBody>
      </p:sp>
      <p:sp>
        <p:nvSpPr>
          <p:cNvPr id="19" name="Rectangle 21">
            <a:extLst>
              <a:ext uri="{FF2B5EF4-FFF2-40B4-BE49-F238E27FC236}">
                <a16:creationId xmlns:a16="http://schemas.microsoft.com/office/drawing/2014/main" id="{3E9956D4-C706-0DB1-27FB-2C9DA4C7F010}"/>
              </a:ext>
            </a:extLst>
          </p:cNvPr>
          <p:cNvSpPr>
            <a:spLocks noChangeArrowheads="1"/>
          </p:cNvSpPr>
          <p:nvPr/>
        </p:nvSpPr>
        <p:spPr bwMode="auto">
          <a:xfrm>
            <a:off x="2618091" y="8033442"/>
            <a:ext cx="4134940" cy="401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pt-BR" sz="900" dirty="0">
                <a:solidFill>
                  <a:srgbClr val="000000"/>
                </a:solidFill>
                <a:latin typeface="Montserrat"/>
                <a:cs typeface="Times New Roman"/>
              </a:rPr>
              <a:t>Carolina Alvárez Vergnani- </a:t>
            </a:r>
            <a:r>
              <a:rPr lang="pt-BR" sz="900" u="sng" dirty="0">
                <a:solidFill>
                  <a:schemeClr val="accent1"/>
                </a:solidFill>
                <a:latin typeface="Montserrat"/>
                <a:cs typeface="Times New Roman"/>
              </a:rPr>
              <a:t>calvarez@costaricaporsiempre.org</a:t>
            </a:r>
            <a:endParaRPr lang="es-ES" u="sng" dirty="0">
              <a:solidFill>
                <a:schemeClr val="accent1"/>
              </a:solidFill>
            </a:endParaRPr>
          </a:p>
        </p:txBody>
      </p:sp>
      <p:sp>
        <p:nvSpPr>
          <p:cNvPr id="20" name="Rectángulo 19">
            <a:extLst>
              <a:ext uri="{FF2B5EF4-FFF2-40B4-BE49-F238E27FC236}">
                <a16:creationId xmlns:a16="http://schemas.microsoft.com/office/drawing/2014/main" id="{6792D838-FF53-BB4B-1D9C-E883519B6110}"/>
              </a:ext>
            </a:extLst>
          </p:cNvPr>
          <p:cNvSpPr/>
          <p:nvPr/>
        </p:nvSpPr>
        <p:spPr>
          <a:xfrm>
            <a:off x="2388464" y="6430401"/>
            <a:ext cx="45719" cy="2122574"/>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28" name="Grupo 27">
            <a:extLst>
              <a:ext uri="{FF2B5EF4-FFF2-40B4-BE49-F238E27FC236}">
                <a16:creationId xmlns:a16="http://schemas.microsoft.com/office/drawing/2014/main" id="{8C347D3E-8644-2781-4211-95EEE757360E}"/>
              </a:ext>
            </a:extLst>
          </p:cNvPr>
          <p:cNvGrpSpPr/>
          <p:nvPr/>
        </p:nvGrpSpPr>
        <p:grpSpPr>
          <a:xfrm>
            <a:off x="434913" y="6770859"/>
            <a:ext cx="213360" cy="213360"/>
            <a:chOff x="448292" y="3451607"/>
            <a:chExt cx="213360" cy="213360"/>
          </a:xfrm>
        </p:grpSpPr>
        <p:sp>
          <p:nvSpPr>
            <p:cNvPr id="29" name="Elipse 28">
              <a:extLst>
                <a:ext uri="{FF2B5EF4-FFF2-40B4-BE49-F238E27FC236}">
                  <a16:creationId xmlns:a16="http://schemas.microsoft.com/office/drawing/2014/main" id="{8A8E6015-30CE-BF76-ADA3-8B569427760B}"/>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0" name="Gráfico 29">
              <a:extLst>
                <a:ext uri="{FF2B5EF4-FFF2-40B4-BE49-F238E27FC236}">
                  <a16:creationId xmlns:a16="http://schemas.microsoft.com/office/drawing/2014/main" id="{BDBFB733-319F-2254-9DFE-FCF602F841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31" name="Grupo 30">
            <a:extLst>
              <a:ext uri="{FF2B5EF4-FFF2-40B4-BE49-F238E27FC236}">
                <a16:creationId xmlns:a16="http://schemas.microsoft.com/office/drawing/2014/main" id="{172595D6-CD18-30A7-2EEC-6E4D2F95547E}"/>
              </a:ext>
            </a:extLst>
          </p:cNvPr>
          <p:cNvGrpSpPr/>
          <p:nvPr/>
        </p:nvGrpSpPr>
        <p:grpSpPr>
          <a:xfrm>
            <a:off x="434913" y="6518017"/>
            <a:ext cx="213360" cy="213360"/>
            <a:chOff x="448292" y="3196185"/>
            <a:chExt cx="213360" cy="213360"/>
          </a:xfrm>
        </p:grpSpPr>
        <p:sp>
          <p:nvSpPr>
            <p:cNvPr id="32" name="Elipse 31">
              <a:extLst>
                <a:ext uri="{FF2B5EF4-FFF2-40B4-BE49-F238E27FC236}">
                  <a16:creationId xmlns:a16="http://schemas.microsoft.com/office/drawing/2014/main" id="{1245D297-1C63-FA81-F8E9-DC2BD7E23409}"/>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3" name="Gráfico 32">
              <a:extLst>
                <a:ext uri="{FF2B5EF4-FFF2-40B4-BE49-F238E27FC236}">
                  <a16:creationId xmlns:a16="http://schemas.microsoft.com/office/drawing/2014/main" id="{CB41C7D7-0247-5830-3CFE-92E0C80011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34" name="Grupo 33">
            <a:extLst>
              <a:ext uri="{FF2B5EF4-FFF2-40B4-BE49-F238E27FC236}">
                <a16:creationId xmlns:a16="http://schemas.microsoft.com/office/drawing/2014/main" id="{3FCEDDA7-3975-9801-7894-5E828D9813F6}"/>
              </a:ext>
            </a:extLst>
          </p:cNvPr>
          <p:cNvGrpSpPr/>
          <p:nvPr/>
        </p:nvGrpSpPr>
        <p:grpSpPr>
          <a:xfrm>
            <a:off x="434913" y="6265175"/>
            <a:ext cx="213360" cy="213360"/>
            <a:chOff x="441612" y="2938387"/>
            <a:chExt cx="213360" cy="213360"/>
          </a:xfrm>
        </p:grpSpPr>
        <p:sp>
          <p:nvSpPr>
            <p:cNvPr id="35" name="Elipse 34">
              <a:extLst>
                <a:ext uri="{FF2B5EF4-FFF2-40B4-BE49-F238E27FC236}">
                  <a16:creationId xmlns:a16="http://schemas.microsoft.com/office/drawing/2014/main" id="{ABF1533C-7812-3D3D-2171-E8E9303AB5B3}"/>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6" name="Gráfico 35">
              <a:extLst>
                <a:ext uri="{FF2B5EF4-FFF2-40B4-BE49-F238E27FC236}">
                  <a16:creationId xmlns:a16="http://schemas.microsoft.com/office/drawing/2014/main" id="{5DCE227A-EA8C-7305-61F6-2DD37741253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37" name="Grupo 36">
            <a:extLst>
              <a:ext uri="{FF2B5EF4-FFF2-40B4-BE49-F238E27FC236}">
                <a16:creationId xmlns:a16="http://schemas.microsoft.com/office/drawing/2014/main" id="{002478F0-115C-2B50-BB59-9581785999C4}"/>
              </a:ext>
            </a:extLst>
          </p:cNvPr>
          <p:cNvGrpSpPr/>
          <p:nvPr/>
        </p:nvGrpSpPr>
        <p:grpSpPr>
          <a:xfrm>
            <a:off x="434913" y="7294189"/>
            <a:ext cx="213360" cy="213360"/>
            <a:chOff x="451761" y="4176809"/>
            <a:chExt cx="213360" cy="213360"/>
          </a:xfrm>
        </p:grpSpPr>
        <p:sp>
          <p:nvSpPr>
            <p:cNvPr id="38" name="Elipse 37">
              <a:extLst>
                <a:ext uri="{FF2B5EF4-FFF2-40B4-BE49-F238E27FC236}">
                  <a16:creationId xmlns:a16="http://schemas.microsoft.com/office/drawing/2014/main" id="{2EA59B0F-6EDA-03EC-BC0B-B8E6FC3C85E5}"/>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9" name="Gráfico 38">
              <a:extLst>
                <a:ext uri="{FF2B5EF4-FFF2-40B4-BE49-F238E27FC236}">
                  <a16:creationId xmlns:a16="http://schemas.microsoft.com/office/drawing/2014/main" id="{1155A660-1C1E-DA3A-E54F-75FCC74C8C9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40" name="Grupo 39">
            <a:extLst>
              <a:ext uri="{FF2B5EF4-FFF2-40B4-BE49-F238E27FC236}">
                <a16:creationId xmlns:a16="http://schemas.microsoft.com/office/drawing/2014/main" id="{64BE2AF9-1D78-2962-47DD-18FAE456D1D6}"/>
              </a:ext>
            </a:extLst>
          </p:cNvPr>
          <p:cNvGrpSpPr/>
          <p:nvPr/>
        </p:nvGrpSpPr>
        <p:grpSpPr>
          <a:xfrm>
            <a:off x="434913" y="8085108"/>
            <a:ext cx="213360" cy="213360"/>
            <a:chOff x="457709" y="5691197"/>
            <a:chExt cx="213360" cy="213360"/>
          </a:xfrm>
        </p:grpSpPr>
        <p:sp>
          <p:nvSpPr>
            <p:cNvPr id="41" name="Elipse 40">
              <a:extLst>
                <a:ext uri="{FF2B5EF4-FFF2-40B4-BE49-F238E27FC236}">
                  <a16:creationId xmlns:a16="http://schemas.microsoft.com/office/drawing/2014/main" id="{1794724A-42FC-E5A0-F433-30AE64DFFE0A}"/>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427B11BD-B8FD-EE68-DE0F-57781136F28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Tree>
    <p:extLst>
      <p:ext uri="{BB962C8B-B14F-4D97-AF65-F5344CB8AC3E}">
        <p14:creationId xmlns:p14="http://schemas.microsoft.com/office/powerpoint/2010/main" val="122833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361619"/>
            <a:ext cx="1661342" cy="3571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ES" sz="900" b="1" dirty="0">
              <a:solidFill>
                <a:srgbClr val="0070C0"/>
              </a:solidFill>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Datos de contacto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624657" y="1235838"/>
            <a:ext cx="4153360" cy="21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solidFill>
                  <a:srgbClr val="3B3838"/>
                </a:solidFill>
                <a:latin typeface="Montserrat"/>
                <a:cs typeface="Times New Roman"/>
              </a:rPr>
              <a:t>Banco Interamericano de Desarrollo - BID</a:t>
            </a:r>
            <a:endParaRPr lang="es-ES" dirty="0"/>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637635" y="1788640"/>
            <a:ext cx="4137079" cy="3125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pitchFamily="2" charset="0"/>
                <a:ea typeface="Calibri" panose="020F0502020204030204" pitchFamily="34" charset="0"/>
                <a:cs typeface="Calibri" panose="020F0502020204030204" pitchFamily="34" charset="0"/>
              </a:rPr>
              <a:t>Marzo de 2022 – 4 meses</a:t>
            </a:r>
          </a:p>
          <a:p>
            <a:pPr algn="just">
              <a:spcAft>
                <a:spcPts val="800"/>
              </a:spcAft>
            </a:pPr>
            <a:r>
              <a:rPr lang="es-ES" sz="900" dirty="0">
                <a:solidFill>
                  <a:srgbClr val="3B3838"/>
                </a:solidFill>
                <a:latin typeface="Montserrat"/>
                <a:cs typeface="Times New Roman"/>
              </a:rPr>
              <a:t>Elaboración de Guía de Lineamientos para la Incorporación de Acciones del Plan Integral de Gestión de Cambio Climático del sector Comercio, Industria y Turismo en los Planes Integrales de Gestión del Cambio Climático Territoriales y otros instrumentos de planeación territorial.</a:t>
            </a:r>
          </a:p>
          <a:p>
            <a:pPr algn="just">
              <a:spcAft>
                <a:spcPts val="800"/>
              </a:spcAft>
            </a:pPr>
            <a:r>
              <a:rPr lang="es-ES" sz="900" dirty="0">
                <a:solidFill>
                  <a:srgbClr val="3B3838"/>
                </a:solidFill>
                <a:latin typeface="Montserrat"/>
                <a:cs typeface="Times New Roman"/>
              </a:rPr>
              <a:t>El proceso de elaboración de la guía inicia con el reconocimiento de los puntos de encuentro del Plan Integral de Gestión de Cambio Climático del sector Comercio, Industria y Turismo (PIGCC CIT) con los instrumentos de planeación territorial y las barreras para su articulación. En la segunda etapa se identifican actores subnacionales clave para la implementación de las líneas estratégicas del PIGCC CIT a partir de entrevistas a entidades sectoriales. En la tercera, mediante talleres se definen herramientas (formación de capacidades, metodologías, tecnologías de la información, entre otros), incentivos, relaciones e instancias que habiliten la apropiación del PIGCC CIT a nivel territorial. Con base en los insumos de las tres primeras etapas, se elaboran de los contenidos de la guía bajo un formato de caja de herramientas que facilite a diversos actores territoriales el conocimiento y la incorporación de acciones del PIGCC del Sector CIT en instrumentos de planeación subnacional.</a:t>
            </a:r>
            <a:endParaRPr lang="es-ES" dirty="0">
              <a:cs typeface="Calibri"/>
            </a:endParaRPr>
          </a:p>
          <a:p>
            <a:pPr algn="just">
              <a:spcAft>
                <a:spcPts val="800"/>
              </a:spcAft>
            </a:pPr>
            <a:r>
              <a:rPr lang="es-ES" sz="900" dirty="0">
                <a:solidFill>
                  <a:srgbClr val="3B3838"/>
                </a:solidFill>
                <a:latin typeface="Montserrat"/>
                <a:cs typeface="Times New Roman"/>
              </a:rPr>
              <a:t>José Manuel Sandoval - </a:t>
            </a:r>
            <a:r>
              <a:rPr lang="es-ES" sz="900" u="sng" dirty="0">
                <a:solidFill>
                  <a:schemeClr val="accent1"/>
                </a:solidFill>
                <a:latin typeface="Montserrat"/>
                <a:cs typeface="Times New Roman"/>
              </a:rPr>
              <a:t>jmanuelsa@iadb.org</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235382"/>
            <a:ext cx="45719" cy="2935156"/>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36607" y="5388797"/>
            <a:ext cx="1650269" cy="291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solidFill>
                <a:srgbClr val="000000"/>
              </a:solidFill>
              <a:latin typeface="Calibri"/>
              <a:ea typeface="Calibri" panose="020F0502020204030204" pitchFamily="34" charset="0"/>
              <a:cs typeface="Arial"/>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solidFill>
                <a:srgbClr val="000000"/>
              </a:solidFill>
              <a:latin typeface="Calibri"/>
              <a:ea typeface="Calibri" panose="020F0502020204030204" pitchFamily="34" charset="0"/>
              <a:cs typeface="Arial"/>
            </a:endParaRPr>
          </a:p>
          <a:p>
            <a:pPr>
              <a:spcAft>
                <a:spcPts val="800"/>
              </a:spcAft>
            </a:pPr>
            <a:endParaRPr lang="es-ES" sz="900" b="1" dirty="0">
              <a:solidFill>
                <a:srgbClr val="FF9900"/>
              </a:solidFill>
              <a:latin typeface="Montserrat" pitchFamily="2" charset="0"/>
              <a:ea typeface="Calibri" panose="020F0502020204030204" pitchFamily="34" charset="0"/>
              <a:cs typeface="Calibri" panose="020F0502020204030204" pitchFamily="34" charset="0"/>
            </a:endParaRPr>
          </a:p>
          <a:p>
            <a:pPr>
              <a:spcAft>
                <a:spcPts val="800"/>
              </a:spcAft>
            </a:pPr>
            <a:endParaRPr lang="es-CO" sz="11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200000"/>
              </a:lnSpc>
              <a:spcAft>
                <a:spcPts val="800"/>
              </a:spcAft>
            </a:pPr>
            <a:r>
              <a:rPr lang="es-ES" sz="900" b="1" dirty="0">
                <a:solidFill>
                  <a:srgbClr val="FFAE37"/>
                </a:solidFill>
                <a:latin typeface="Montserrat"/>
                <a:ea typeface="Calibri" panose="020F0502020204030204" pitchFamily="34" charset="0"/>
                <a:cs typeface="Calibri"/>
              </a:rPr>
              <a:t>Datos de contacto</a:t>
            </a:r>
            <a:endParaRPr lang="es-CO" sz="1100" dirty="0">
              <a:solidFill>
                <a:srgbClr val="FFAE37"/>
              </a:solidFill>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637238" y="5259126"/>
            <a:ext cx="3017144" cy="23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Agencia GIZ en Colombia</a:t>
            </a:r>
            <a:endParaRPr lang="es-ES" dirty="0"/>
          </a:p>
        </p:txBody>
      </p:sp>
      <p:sp>
        <p:nvSpPr>
          <p:cNvPr id="27" name="Rectángulo 26">
            <a:extLst>
              <a:ext uri="{FF2B5EF4-FFF2-40B4-BE49-F238E27FC236}">
                <a16:creationId xmlns:a16="http://schemas.microsoft.com/office/drawing/2014/main" id="{17119693-52C3-4068-A7E1-D1E18C148348}"/>
              </a:ext>
            </a:extLst>
          </p:cNvPr>
          <p:cNvSpPr/>
          <p:nvPr/>
        </p:nvSpPr>
        <p:spPr>
          <a:xfrm>
            <a:off x="2391418" y="5418180"/>
            <a:ext cx="48335" cy="2707458"/>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37799" y="1825848"/>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37799" y="1571350"/>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37799" y="1316852"/>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37799" y="2631299"/>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37799" y="4696249"/>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98" name="Grupo 97">
            <a:extLst>
              <a:ext uri="{FF2B5EF4-FFF2-40B4-BE49-F238E27FC236}">
                <a16:creationId xmlns:a16="http://schemas.microsoft.com/office/drawing/2014/main" id="{9866B25C-977E-48F1-8DC7-7F2D26392705}"/>
              </a:ext>
            </a:extLst>
          </p:cNvPr>
          <p:cNvGrpSpPr/>
          <p:nvPr/>
        </p:nvGrpSpPr>
        <p:grpSpPr>
          <a:xfrm>
            <a:off x="437799" y="5848860"/>
            <a:ext cx="213360" cy="213360"/>
            <a:chOff x="455013" y="6820563"/>
            <a:chExt cx="213360" cy="213360"/>
          </a:xfrm>
        </p:grpSpPr>
        <p:sp>
          <p:nvSpPr>
            <p:cNvPr id="99" name="Elipse 98">
              <a:extLst>
                <a:ext uri="{FF2B5EF4-FFF2-40B4-BE49-F238E27FC236}">
                  <a16:creationId xmlns:a16="http://schemas.microsoft.com/office/drawing/2014/main" id="{6D971F2A-9FF5-4DDD-BFFC-750B1899600F}"/>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0" name="Gráfico 99">
              <a:extLst>
                <a:ext uri="{FF2B5EF4-FFF2-40B4-BE49-F238E27FC236}">
                  <a16:creationId xmlns:a16="http://schemas.microsoft.com/office/drawing/2014/main" id="{E5D7E67C-D01A-451E-9FD0-20061424FE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101" name="Grupo 100">
            <a:extLst>
              <a:ext uri="{FF2B5EF4-FFF2-40B4-BE49-F238E27FC236}">
                <a16:creationId xmlns:a16="http://schemas.microsoft.com/office/drawing/2014/main" id="{91D557D5-5B6F-4A2C-8991-26B3E02CAF59}"/>
              </a:ext>
            </a:extLst>
          </p:cNvPr>
          <p:cNvGrpSpPr/>
          <p:nvPr/>
        </p:nvGrpSpPr>
        <p:grpSpPr>
          <a:xfrm>
            <a:off x="437799" y="5597757"/>
            <a:ext cx="213360" cy="213360"/>
            <a:chOff x="455013" y="6565141"/>
            <a:chExt cx="213360" cy="213360"/>
          </a:xfrm>
        </p:grpSpPr>
        <p:sp>
          <p:nvSpPr>
            <p:cNvPr id="102" name="Elipse 101">
              <a:extLst>
                <a:ext uri="{FF2B5EF4-FFF2-40B4-BE49-F238E27FC236}">
                  <a16:creationId xmlns:a16="http://schemas.microsoft.com/office/drawing/2014/main" id="{CB07F00A-A1C9-40AF-A71F-8E21E90A67D1}"/>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6719A8C1-D846-40BA-BBF3-3E7087939B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104" name="Grupo 103">
            <a:extLst>
              <a:ext uri="{FF2B5EF4-FFF2-40B4-BE49-F238E27FC236}">
                <a16:creationId xmlns:a16="http://schemas.microsoft.com/office/drawing/2014/main" id="{E88CA7FF-E1D7-46CC-B764-6FA5A04511C6}"/>
              </a:ext>
            </a:extLst>
          </p:cNvPr>
          <p:cNvGrpSpPr/>
          <p:nvPr/>
        </p:nvGrpSpPr>
        <p:grpSpPr>
          <a:xfrm>
            <a:off x="437799" y="5346654"/>
            <a:ext cx="213360" cy="213360"/>
            <a:chOff x="457709" y="6309719"/>
            <a:chExt cx="213360" cy="213360"/>
          </a:xfrm>
        </p:grpSpPr>
        <p:sp>
          <p:nvSpPr>
            <p:cNvPr id="105" name="Elipse 104">
              <a:extLst>
                <a:ext uri="{FF2B5EF4-FFF2-40B4-BE49-F238E27FC236}">
                  <a16:creationId xmlns:a16="http://schemas.microsoft.com/office/drawing/2014/main" id="{D64F843B-9383-421F-8B6C-A7CB8AA634F9}"/>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6" name="Gráfico 105">
              <a:extLst>
                <a:ext uri="{FF2B5EF4-FFF2-40B4-BE49-F238E27FC236}">
                  <a16:creationId xmlns:a16="http://schemas.microsoft.com/office/drawing/2014/main" id="{7A9C7780-4409-4382-9D93-DD20943AC5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107" name="Grupo 106">
            <a:extLst>
              <a:ext uri="{FF2B5EF4-FFF2-40B4-BE49-F238E27FC236}">
                <a16:creationId xmlns:a16="http://schemas.microsoft.com/office/drawing/2014/main" id="{00D1E51D-2612-471B-ADA1-42D6A5A665EC}"/>
              </a:ext>
            </a:extLst>
          </p:cNvPr>
          <p:cNvGrpSpPr/>
          <p:nvPr/>
        </p:nvGrpSpPr>
        <p:grpSpPr>
          <a:xfrm>
            <a:off x="437799" y="6657670"/>
            <a:ext cx="213360" cy="213360"/>
            <a:chOff x="445596" y="7332405"/>
            <a:chExt cx="213360" cy="213360"/>
          </a:xfrm>
        </p:grpSpPr>
        <p:sp>
          <p:nvSpPr>
            <p:cNvPr id="108" name="Elipse 107">
              <a:extLst>
                <a:ext uri="{FF2B5EF4-FFF2-40B4-BE49-F238E27FC236}">
                  <a16:creationId xmlns:a16="http://schemas.microsoft.com/office/drawing/2014/main" id="{96ED37A0-1DE0-4B5D-A36E-20FF94E43CEC}"/>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9" name="Gráfico 108">
              <a:extLst>
                <a:ext uri="{FF2B5EF4-FFF2-40B4-BE49-F238E27FC236}">
                  <a16:creationId xmlns:a16="http://schemas.microsoft.com/office/drawing/2014/main" id="{EB5C580C-EFC8-4175-A247-6DC21278A9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110" name="Grupo 109">
            <a:extLst>
              <a:ext uri="{FF2B5EF4-FFF2-40B4-BE49-F238E27FC236}">
                <a16:creationId xmlns:a16="http://schemas.microsoft.com/office/drawing/2014/main" id="{39DCC822-AAF0-4BD0-8C01-17D7337F8784}"/>
              </a:ext>
            </a:extLst>
          </p:cNvPr>
          <p:cNvGrpSpPr/>
          <p:nvPr/>
        </p:nvGrpSpPr>
        <p:grpSpPr>
          <a:xfrm>
            <a:off x="437799" y="8045326"/>
            <a:ext cx="213360" cy="213360"/>
            <a:chOff x="455013" y="8593499"/>
            <a:chExt cx="213360" cy="213360"/>
          </a:xfrm>
        </p:grpSpPr>
        <p:sp>
          <p:nvSpPr>
            <p:cNvPr id="111" name="Elipse 110">
              <a:extLst>
                <a:ext uri="{FF2B5EF4-FFF2-40B4-BE49-F238E27FC236}">
                  <a16:creationId xmlns:a16="http://schemas.microsoft.com/office/drawing/2014/main" id="{A9E89D1F-9A09-457C-873B-0503D14AC4B0}"/>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2" name="Gráfico 111">
              <a:extLst>
                <a:ext uri="{FF2B5EF4-FFF2-40B4-BE49-F238E27FC236}">
                  <a16:creationId xmlns:a16="http://schemas.microsoft.com/office/drawing/2014/main" id="{DC4040B3-0BA4-4832-8449-EDA032C61D7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4374" y="8623889"/>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2" name="Rectangle 21">
            <a:extLst>
              <a:ext uri="{FF2B5EF4-FFF2-40B4-BE49-F238E27FC236}">
                <a16:creationId xmlns:a16="http://schemas.microsoft.com/office/drawing/2014/main" id="{58BF7251-9D0A-F2E6-A019-AF64B78AE983}"/>
              </a:ext>
            </a:extLst>
          </p:cNvPr>
          <p:cNvSpPr>
            <a:spLocks noChangeArrowheads="1"/>
          </p:cNvSpPr>
          <p:nvPr/>
        </p:nvSpPr>
        <p:spPr bwMode="auto">
          <a:xfrm>
            <a:off x="2634381" y="5389168"/>
            <a:ext cx="4143611" cy="3142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Enero de 2022 – 9 meses</a:t>
            </a:r>
            <a:endParaRPr lang="es-ES" dirty="0"/>
          </a:p>
          <a:p>
            <a:pPr algn="just">
              <a:spcAft>
                <a:spcPts val="800"/>
              </a:spcAft>
            </a:pPr>
            <a:r>
              <a:rPr lang="es-ES" sz="900" dirty="0">
                <a:solidFill>
                  <a:srgbClr val="3B3838"/>
                </a:solidFill>
                <a:latin typeface="Montserrat"/>
                <a:cs typeface="Times New Roman"/>
              </a:rPr>
              <a:t>Apoyo al Ministerio de Ambiente y Desarrollo Sostenible (Minambiente) en la consolidación y desarrollo de acciones tempranas (Fase 2) de su Plan Integral de Gestión del Cambio Climático (PIGCC), su articulación con la implementación de la Contribución Nacionalmente Determinada (NDC) y la Estrategia Climática de Largo Plazo (E2050)</a:t>
            </a:r>
            <a:endParaRPr lang="es-ES" dirty="0"/>
          </a:p>
          <a:p>
            <a:pPr algn="just">
              <a:spcAft>
                <a:spcPts val="800"/>
              </a:spcAft>
            </a:pPr>
            <a:r>
              <a:rPr lang="es-ES" sz="900" dirty="0">
                <a:solidFill>
                  <a:srgbClr val="3B3838"/>
                </a:solidFill>
                <a:latin typeface="Montserrat"/>
                <a:cs typeface="Times New Roman"/>
              </a:rPr>
              <a:t>Este proyecto parte de los contenidos desarrollados en el marco de las fases 1 y 1.5 del PIGCC Ambiente entre los años 2019 y 2021. En primer lugar, se ajustan para que el plan cubra la totalidad de las metas y medidas definidas en la NDC y la Ley 2169 de 2021, cuya implementación es competencia del sector ambiente. Luego se caracterizan las metas, la ruta de implementación, los plazos, las entidades involucradas en su desarrollo y el marco para su financiamiento. Lo anterior habilita la definición del plan de acción y del documento a ser adoptado de manera oficial, así como el conjunto de medidas tempranas a implementar.</a:t>
            </a:r>
            <a:endParaRPr lang="es-ES" dirty="0"/>
          </a:p>
          <a:p>
            <a:pPr algn="just">
              <a:spcAft>
                <a:spcPts val="800"/>
              </a:spcAft>
            </a:pPr>
            <a:r>
              <a:rPr lang="es-ES" sz="900" dirty="0">
                <a:solidFill>
                  <a:srgbClr val="3B3838"/>
                </a:solidFill>
                <a:latin typeface="Montserrat"/>
                <a:cs typeface="Times New Roman"/>
              </a:rPr>
              <a:t>Mauricio Cote Alarcón - </a:t>
            </a:r>
            <a:r>
              <a:rPr lang="es-ES" sz="900" u="sng" dirty="0">
                <a:solidFill>
                  <a:schemeClr val="accent1"/>
                </a:solidFill>
                <a:latin typeface="Montserrat"/>
                <a:cs typeface="Times New Roman"/>
              </a:rPr>
              <a:t>mauricio.cote@giz.de</a:t>
            </a:r>
          </a:p>
          <a:p>
            <a:pPr>
              <a:lnSpc>
                <a:spcPct val="200000"/>
              </a:lnSpc>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2587097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361619"/>
            <a:ext cx="1654810" cy="286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250000"/>
              </a:lnSpc>
              <a:spcAft>
                <a:spcPts val="800"/>
              </a:spcAft>
            </a:pPr>
            <a:r>
              <a:rPr lang="es-ES" sz="900" b="1" dirty="0">
                <a:solidFill>
                  <a:srgbClr val="0070C0"/>
                </a:solidFill>
                <a:latin typeface="Montserrat"/>
                <a:ea typeface="Calibri" panose="020F0502020204030204" pitchFamily="34" charset="0"/>
                <a:cs typeface="Calibri"/>
              </a:rPr>
              <a:t>Datos de contacto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575429" y="1235382"/>
            <a:ext cx="4153360" cy="21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lnSpc>
                <a:spcPct val="200000"/>
              </a:lnSpc>
              <a:spcAft>
                <a:spcPts val="800"/>
              </a:spcAft>
            </a:pPr>
            <a:r>
              <a:rPr lang="es-ES" sz="1000" b="1" dirty="0">
                <a:solidFill>
                  <a:srgbClr val="3B3838"/>
                </a:solidFill>
                <a:latin typeface="Montserrat"/>
                <a:cs typeface="Times New Roman"/>
              </a:rPr>
              <a:t>Agencia GIZ en Colombia</a:t>
            </a:r>
            <a:endParaRPr lang="es-ES" dirty="0"/>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568937" y="1490442"/>
            <a:ext cx="4143611" cy="251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Septiembre de 2021 – 10 meses</a:t>
            </a:r>
            <a:endParaRPr lang="es-ES" dirty="0"/>
          </a:p>
          <a:p>
            <a:pPr algn="just">
              <a:spcAft>
                <a:spcPts val="800"/>
              </a:spcAft>
            </a:pPr>
            <a:r>
              <a:rPr lang="es-ES" sz="900" dirty="0">
                <a:solidFill>
                  <a:srgbClr val="3B3838"/>
                </a:solidFill>
                <a:latin typeface="Montserrat"/>
                <a:cs typeface="Times New Roman"/>
              </a:rPr>
              <a:t>Apoyar al desarrollo de un inventario de emisiones y la estimación de escenarios de mitigación en República Dominicana.</a:t>
            </a:r>
            <a:endParaRPr lang="es-ES" dirty="0"/>
          </a:p>
          <a:p>
            <a:pPr algn="just">
              <a:spcAft>
                <a:spcPts val="800"/>
              </a:spcAft>
            </a:pPr>
            <a:r>
              <a:rPr lang="es-ES" sz="900" dirty="0">
                <a:solidFill>
                  <a:srgbClr val="3B3838"/>
                </a:solidFill>
                <a:latin typeface="Montserrat"/>
                <a:cs typeface="Times New Roman"/>
              </a:rPr>
              <a:t>Este contrato se enmarca en el apoyo que el Programa EC+ y el Proyecto TraCS a República Dominicana para fortalecer capacidades técnicas en movilidad sostenible a través de la aplicación de la Herramienta Mobilise Your City (MYC). El principal objetivo es la capacitación de un grupo intersectorial de expertos locales en el uso de MYC y utilizar la herramienta para la generación del inventario de emisiones del sector, generación de escenario de línea base de emisiones GEI y de escenarios de reducción de emisiones. La consultoría ha permitido crear capacidades locales al asociar a las contrapartes dominicanas en cada una de las tareas asociadas al uso de la Herramienta MYC..</a:t>
            </a:r>
            <a:endParaRPr lang="es-ES" dirty="0">
              <a:cs typeface="Calibri"/>
            </a:endParaRPr>
          </a:p>
          <a:p>
            <a:pPr algn="just">
              <a:spcAft>
                <a:spcPts val="800"/>
              </a:spcAft>
            </a:pPr>
            <a:r>
              <a:rPr lang="es-ES" sz="900" dirty="0">
                <a:solidFill>
                  <a:srgbClr val="3B3838"/>
                </a:solidFill>
                <a:latin typeface="Montserrat"/>
                <a:cs typeface="Times New Roman"/>
              </a:rPr>
              <a:t>Andrea Palma - </a:t>
            </a:r>
            <a:r>
              <a:rPr lang="es-ES" sz="900" dirty="0">
                <a:solidFill>
                  <a:schemeClr val="accent1"/>
                </a:solidFill>
                <a:latin typeface="Montserrat"/>
                <a:cs typeface="Times New Roman"/>
              </a:rPr>
              <a:t>andrea.palma@giz.de</a:t>
            </a:r>
            <a:endParaRPr lang="es-ES"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235382"/>
            <a:ext cx="45719" cy="2935156"/>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36607" y="4909552"/>
            <a:ext cx="1650269" cy="324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b="1"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solidFill>
                <a:srgbClr val="000000"/>
              </a:solidFill>
              <a:latin typeface="Calibri"/>
              <a:ea typeface="Calibri" panose="020F0502020204030204" pitchFamily="34" charset="0"/>
              <a:cs typeface="Arial"/>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ES" sz="900" b="1" dirty="0">
              <a:solidFill>
                <a:srgbClr val="FF9900"/>
              </a:solidFill>
              <a:latin typeface="Montserrat" pitchFamily="2" charset="0"/>
              <a:ea typeface="Calibri" panose="020F0502020204030204" pitchFamily="34" charset="0"/>
              <a:cs typeface="Calibri" panose="020F0502020204030204" pitchFamily="34" charset="0"/>
            </a:endParaRPr>
          </a:p>
          <a:p>
            <a:pPr>
              <a:spcAft>
                <a:spcPts val="800"/>
              </a:spcAft>
            </a:pPr>
            <a:endParaRPr lang="es-ES" sz="900" b="1" dirty="0">
              <a:solidFill>
                <a:srgbClr val="FF9900"/>
              </a:solidFill>
              <a:latin typeface="Montserrat"/>
              <a:ea typeface="Calibri" panose="020F0502020204030204" pitchFamily="34" charset="0"/>
              <a:cs typeface="Calibri"/>
            </a:endParaRPr>
          </a:p>
          <a:p>
            <a:pPr>
              <a:spcAft>
                <a:spcPts val="800"/>
              </a:spcAft>
            </a:pPr>
            <a:endParaRPr lang="es-CO" sz="11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FFAE37"/>
              </a:solidFill>
              <a:latin typeface="Montserrat"/>
              <a:ea typeface="Calibri" panose="020F0502020204030204" pitchFamily="34" charset="0"/>
              <a:cs typeface="Calibri"/>
            </a:endParaRPr>
          </a:p>
          <a:p>
            <a:pPr>
              <a:lnSpc>
                <a:spcPct val="107000"/>
              </a:lnSpc>
              <a:spcAft>
                <a:spcPts val="800"/>
              </a:spcAft>
            </a:pPr>
            <a:r>
              <a:rPr lang="es-ES" sz="900" b="1" dirty="0">
                <a:solidFill>
                  <a:srgbClr val="FFAE37"/>
                </a:solidFill>
                <a:latin typeface="Montserrat"/>
                <a:ea typeface="Calibri" panose="020F0502020204030204" pitchFamily="34" charset="0"/>
                <a:cs typeface="Calibri"/>
              </a:rPr>
              <a:t>Datos de contacto</a:t>
            </a:r>
            <a:endParaRPr lang="es-CO" sz="1100" dirty="0">
              <a:solidFill>
                <a:srgbClr val="FFAE37"/>
              </a:solidFill>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591328" y="4798620"/>
            <a:ext cx="4070234" cy="17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Agencia GIZ en Colombia para Climate Finance Facility (CFF)</a:t>
            </a:r>
            <a:endParaRPr lang="es-ES" dirty="0"/>
          </a:p>
        </p:txBody>
      </p:sp>
      <p:sp>
        <p:nvSpPr>
          <p:cNvPr id="27" name="Rectángulo 26">
            <a:extLst>
              <a:ext uri="{FF2B5EF4-FFF2-40B4-BE49-F238E27FC236}">
                <a16:creationId xmlns:a16="http://schemas.microsoft.com/office/drawing/2014/main" id="{17119693-52C3-4068-A7E1-D1E18C148348}"/>
              </a:ext>
            </a:extLst>
          </p:cNvPr>
          <p:cNvSpPr/>
          <p:nvPr/>
        </p:nvSpPr>
        <p:spPr>
          <a:xfrm>
            <a:off x="2391418" y="4860558"/>
            <a:ext cx="48335" cy="3229972"/>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32346" y="1825208"/>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32346" y="1571030"/>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32346" y="1316852"/>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32346" y="2633098"/>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32346" y="3832845"/>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98" name="Grupo 97">
            <a:extLst>
              <a:ext uri="{FF2B5EF4-FFF2-40B4-BE49-F238E27FC236}">
                <a16:creationId xmlns:a16="http://schemas.microsoft.com/office/drawing/2014/main" id="{9866B25C-977E-48F1-8DC7-7F2D26392705}"/>
              </a:ext>
            </a:extLst>
          </p:cNvPr>
          <p:cNvGrpSpPr/>
          <p:nvPr/>
        </p:nvGrpSpPr>
        <p:grpSpPr>
          <a:xfrm>
            <a:off x="432346" y="5373007"/>
            <a:ext cx="213360" cy="213360"/>
            <a:chOff x="455013" y="6820563"/>
            <a:chExt cx="213360" cy="213360"/>
          </a:xfrm>
        </p:grpSpPr>
        <p:sp>
          <p:nvSpPr>
            <p:cNvPr id="99" name="Elipse 98">
              <a:extLst>
                <a:ext uri="{FF2B5EF4-FFF2-40B4-BE49-F238E27FC236}">
                  <a16:creationId xmlns:a16="http://schemas.microsoft.com/office/drawing/2014/main" id="{6D971F2A-9FF5-4DDD-BFFC-750B1899600F}"/>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0" name="Gráfico 99">
              <a:extLst>
                <a:ext uri="{FF2B5EF4-FFF2-40B4-BE49-F238E27FC236}">
                  <a16:creationId xmlns:a16="http://schemas.microsoft.com/office/drawing/2014/main" id="{E5D7E67C-D01A-451E-9FD0-20061424FE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101" name="Grupo 100">
            <a:extLst>
              <a:ext uri="{FF2B5EF4-FFF2-40B4-BE49-F238E27FC236}">
                <a16:creationId xmlns:a16="http://schemas.microsoft.com/office/drawing/2014/main" id="{91D557D5-5B6F-4A2C-8991-26B3E02CAF59}"/>
              </a:ext>
            </a:extLst>
          </p:cNvPr>
          <p:cNvGrpSpPr/>
          <p:nvPr/>
        </p:nvGrpSpPr>
        <p:grpSpPr>
          <a:xfrm>
            <a:off x="432346" y="5120848"/>
            <a:ext cx="213360" cy="213360"/>
            <a:chOff x="455013" y="6565141"/>
            <a:chExt cx="213360" cy="213360"/>
          </a:xfrm>
        </p:grpSpPr>
        <p:sp>
          <p:nvSpPr>
            <p:cNvPr id="102" name="Elipse 101">
              <a:extLst>
                <a:ext uri="{FF2B5EF4-FFF2-40B4-BE49-F238E27FC236}">
                  <a16:creationId xmlns:a16="http://schemas.microsoft.com/office/drawing/2014/main" id="{CB07F00A-A1C9-40AF-A71F-8E21E90A67D1}"/>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6719A8C1-D846-40BA-BBF3-3E7087939B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104" name="Grupo 103">
            <a:extLst>
              <a:ext uri="{FF2B5EF4-FFF2-40B4-BE49-F238E27FC236}">
                <a16:creationId xmlns:a16="http://schemas.microsoft.com/office/drawing/2014/main" id="{E88CA7FF-E1D7-46CC-B764-6FA5A04511C6}"/>
              </a:ext>
            </a:extLst>
          </p:cNvPr>
          <p:cNvGrpSpPr/>
          <p:nvPr/>
        </p:nvGrpSpPr>
        <p:grpSpPr>
          <a:xfrm>
            <a:off x="432346" y="4868689"/>
            <a:ext cx="213360" cy="213360"/>
            <a:chOff x="457709" y="6309719"/>
            <a:chExt cx="213360" cy="213360"/>
          </a:xfrm>
        </p:grpSpPr>
        <p:sp>
          <p:nvSpPr>
            <p:cNvPr id="105" name="Elipse 104">
              <a:extLst>
                <a:ext uri="{FF2B5EF4-FFF2-40B4-BE49-F238E27FC236}">
                  <a16:creationId xmlns:a16="http://schemas.microsoft.com/office/drawing/2014/main" id="{D64F843B-9383-421F-8B6C-A7CB8AA634F9}"/>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6" name="Gráfico 105">
              <a:extLst>
                <a:ext uri="{FF2B5EF4-FFF2-40B4-BE49-F238E27FC236}">
                  <a16:creationId xmlns:a16="http://schemas.microsoft.com/office/drawing/2014/main" id="{7A9C7780-4409-4382-9D93-DD20943AC5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107" name="Grupo 106">
            <a:extLst>
              <a:ext uri="{FF2B5EF4-FFF2-40B4-BE49-F238E27FC236}">
                <a16:creationId xmlns:a16="http://schemas.microsoft.com/office/drawing/2014/main" id="{00D1E51D-2612-471B-ADA1-42D6A5A665EC}"/>
              </a:ext>
            </a:extLst>
          </p:cNvPr>
          <p:cNvGrpSpPr/>
          <p:nvPr/>
        </p:nvGrpSpPr>
        <p:grpSpPr>
          <a:xfrm>
            <a:off x="432346" y="5899295"/>
            <a:ext cx="213360" cy="213360"/>
            <a:chOff x="445596" y="7332405"/>
            <a:chExt cx="213360" cy="213360"/>
          </a:xfrm>
        </p:grpSpPr>
        <p:sp>
          <p:nvSpPr>
            <p:cNvPr id="108" name="Elipse 107">
              <a:extLst>
                <a:ext uri="{FF2B5EF4-FFF2-40B4-BE49-F238E27FC236}">
                  <a16:creationId xmlns:a16="http://schemas.microsoft.com/office/drawing/2014/main" id="{96ED37A0-1DE0-4B5D-A36E-20FF94E43CEC}"/>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9" name="Gráfico 108">
              <a:extLst>
                <a:ext uri="{FF2B5EF4-FFF2-40B4-BE49-F238E27FC236}">
                  <a16:creationId xmlns:a16="http://schemas.microsoft.com/office/drawing/2014/main" id="{EB5C580C-EFC8-4175-A247-6DC21278A9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110" name="Grupo 109">
            <a:extLst>
              <a:ext uri="{FF2B5EF4-FFF2-40B4-BE49-F238E27FC236}">
                <a16:creationId xmlns:a16="http://schemas.microsoft.com/office/drawing/2014/main" id="{39DCC822-AAF0-4BD0-8C01-17D7337F8784}"/>
              </a:ext>
            </a:extLst>
          </p:cNvPr>
          <p:cNvGrpSpPr/>
          <p:nvPr/>
        </p:nvGrpSpPr>
        <p:grpSpPr>
          <a:xfrm>
            <a:off x="432346" y="7681518"/>
            <a:ext cx="213360" cy="213360"/>
            <a:chOff x="455013" y="8593499"/>
            <a:chExt cx="213360" cy="213360"/>
          </a:xfrm>
        </p:grpSpPr>
        <p:sp>
          <p:nvSpPr>
            <p:cNvPr id="111" name="Elipse 110">
              <a:extLst>
                <a:ext uri="{FF2B5EF4-FFF2-40B4-BE49-F238E27FC236}">
                  <a16:creationId xmlns:a16="http://schemas.microsoft.com/office/drawing/2014/main" id="{A9E89D1F-9A09-457C-873B-0503D14AC4B0}"/>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2" name="Gráfico 111">
              <a:extLst>
                <a:ext uri="{FF2B5EF4-FFF2-40B4-BE49-F238E27FC236}">
                  <a16:creationId xmlns:a16="http://schemas.microsoft.com/office/drawing/2014/main" id="{DC4040B3-0BA4-4832-8449-EDA032C61D7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4374" y="8623889"/>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2" name="Rectangle 21">
            <a:extLst>
              <a:ext uri="{FF2B5EF4-FFF2-40B4-BE49-F238E27FC236}">
                <a16:creationId xmlns:a16="http://schemas.microsoft.com/office/drawing/2014/main" id="{58BF7251-9D0A-F2E6-A019-AF64B78AE983}"/>
              </a:ext>
            </a:extLst>
          </p:cNvPr>
          <p:cNvSpPr>
            <a:spLocks noChangeArrowheads="1"/>
          </p:cNvSpPr>
          <p:nvPr/>
        </p:nvSpPr>
        <p:spPr bwMode="auto">
          <a:xfrm>
            <a:off x="2568937" y="5034633"/>
            <a:ext cx="4264799" cy="3109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panose="020F0502020204030204" pitchFamily="34" charset="0"/>
                <a:cs typeface="Times New Roman"/>
              </a:rPr>
              <a:t>Agosto de 2021 – 8 meses</a:t>
            </a:r>
            <a:endParaRPr lang="es-ES" dirty="0"/>
          </a:p>
          <a:p>
            <a:pPr algn="just">
              <a:spcAft>
                <a:spcPts val="800"/>
              </a:spcAft>
            </a:pPr>
            <a:r>
              <a:rPr lang="es-ES" sz="900" dirty="0">
                <a:solidFill>
                  <a:srgbClr val="3B3838"/>
                </a:solidFill>
                <a:latin typeface="Montserrat"/>
                <a:cs typeface="Times New Roman"/>
              </a:rPr>
              <a:t>Desarrollar, entregar e implementar un curso de aprendizaje electrónico -e-learning course, de alta calidad y funcional</a:t>
            </a:r>
          </a:p>
          <a:p>
            <a:pPr algn="just">
              <a:spcAft>
                <a:spcPts val="800"/>
              </a:spcAft>
            </a:pPr>
            <a:r>
              <a:rPr lang="es-ES" sz="900" dirty="0">
                <a:solidFill>
                  <a:srgbClr val="3B3838"/>
                </a:solidFill>
                <a:latin typeface="Montserrat"/>
                <a:cs typeface="Times New Roman"/>
              </a:rPr>
              <a:t>En el marco de este proyecto se definieron los contenidos y se implementó el curso de Planeación Integral de Proyectos de Movilidad Activa. El curso fue impartido a través del campus virtual de la Universidad Nacional Abierta y a Distancia para 120 profesionales de Colombia y Latinoamérica, en su mayoría funcionarios de autoridades locales de movilidad. Tuvo una dedicación de 48 horas distribuidas en 6 semanas de estudio y cuatro módulos temáticos: Fundamentos de movilidad sostenible, estimación de demanda en proyectos de transporte, cálculo de emisiones atmosféricas de operaciones de transporte, y transversalización del enfoque de género y no dejar a nadie atrás (LNOB, por sus siglas en inglés). El curso permitió afianzar conocimientos en planeación integral y en el uso de herramientas analíticas de C40 CFF como la Impact Tool, para estimación de emisiones, y la Matriz Simone, para transversalización de enfoque de género.</a:t>
            </a:r>
          </a:p>
          <a:p>
            <a:pPr algn="just">
              <a:spcAft>
                <a:spcPts val="800"/>
              </a:spcAft>
            </a:pPr>
            <a:r>
              <a:rPr lang="es-ES" sz="900" dirty="0">
                <a:solidFill>
                  <a:srgbClr val="3B3838"/>
                </a:solidFill>
                <a:latin typeface="Montserrat"/>
                <a:cs typeface="Times New Roman"/>
              </a:rPr>
              <a:t>Carolina Hernández - </a:t>
            </a:r>
            <a:r>
              <a:rPr lang="es-ES" sz="900" u="sng" dirty="0">
                <a:solidFill>
                  <a:schemeClr val="accent1"/>
                </a:solidFill>
                <a:latin typeface="Montserrat"/>
                <a:cs typeface="Times New Roman"/>
              </a:rPr>
              <a:t>carolina.hernandez1@giz.de</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2335140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227431"/>
            <a:ext cx="1654810" cy="3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pitchFamily="2" charset="0"/>
              <a:ea typeface="Calibri" panose="020F0502020204030204" pitchFamily="34" charset="0"/>
              <a:cs typeface="Calibri" panose="020F050202020403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solidFill>
                <a:srgbClr val="000000"/>
              </a:solidFill>
              <a:latin typeface="Calibri"/>
              <a:ea typeface="Calibri" panose="020F0502020204030204" pitchFamily="34" charset="0"/>
              <a:cs typeface="Arial"/>
            </a:endParaRPr>
          </a:p>
          <a:p>
            <a:pPr>
              <a:spcAft>
                <a:spcPts val="800"/>
              </a:spcAft>
            </a:pPr>
            <a:endParaRPr lang="es-CO" sz="1100" dirty="0">
              <a:solidFill>
                <a:srgbClr val="000000"/>
              </a:solidFill>
              <a:latin typeface="Calibri"/>
              <a:ea typeface="Calibri" panose="020F0502020204030204" pitchFamily="34" charset="0"/>
              <a:cs typeface="Arial"/>
            </a:endParaRPr>
          </a:p>
          <a:p>
            <a:pPr>
              <a:lnSpc>
                <a:spcPct val="107000"/>
              </a:lnSpc>
              <a:spcAft>
                <a:spcPts val="800"/>
              </a:spcAft>
            </a:pPr>
            <a:endParaRPr lang="es-ES" sz="9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Datos de contacto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624657" y="1216668"/>
            <a:ext cx="3464065" cy="40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Agencia GIZ en Colombia</a:t>
            </a:r>
            <a:endParaRPr lang="es-ES" sz="1000" b="1" dirty="0">
              <a:solidFill>
                <a:srgbClr val="3B3838"/>
              </a:solidFill>
              <a:latin typeface="Montserrat"/>
              <a:ea typeface="Calibri" panose="020F0502020204030204"/>
              <a:cs typeface="Times New Roman"/>
            </a:endParaRPr>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634381" y="1402061"/>
            <a:ext cx="4137079" cy="326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Julio de 2021 – 7 meses</a:t>
            </a:r>
            <a:endParaRPr lang="es-ES" dirty="0"/>
          </a:p>
          <a:p>
            <a:pPr algn="just">
              <a:spcAft>
                <a:spcPts val="800"/>
              </a:spcAft>
            </a:pPr>
            <a:r>
              <a:rPr lang="es-ES" sz="900" dirty="0">
                <a:solidFill>
                  <a:srgbClr val="3B3838"/>
                </a:solidFill>
                <a:latin typeface="Montserrat"/>
                <a:cs typeface="Times New Roman"/>
              </a:rPr>
              <a:t>Apoyar al MinAmbiente y Departamento Nacional de Planeación (DNP) en el desarrollo integral de una Guía para formulación, implementación, evaluación y actualización de los Planes Integrales de Gestión del Cambio Climático Sectoriales (PIGCCS).</a:t>
            </a:r>
            <a:endParaRPr lang="es-ES" dirty="0"/>
          </a:p>
          <a:p>
            <a:pPr algn="just">
              <a:spcAft>
                <a:spcPts val="800"/>
              </a:spcAft>
            </a:pPr>
            <a:r>
              <a:rPr lang="es-ES" sz="900" dirty="0">
                <a:solidFill>
                  <a:srgbClr val="3B3838"/>
                </a:solidFill>
                <a:latin typeface="Montserrat"/>
                <a:cs typeface="Times New Roman"/>
              </a:rPr>
              <a:t>El proyecto fue concebido en tres etapas. En la primera se revisaron los avances y marcos conceptuales que se han desarrollado en Colombia, la Unión Europea y otros países de Latinoamérica, al tiempo que se seleccionaron buenas prácticas y marcos metodológicos de referencia para la formulación de los PIGCCS. En la segunda etapa se realizaron consultas sobre elementos clave que fueron discutidos en un grupo focal en el que participaron expertos que se desempeñan en distintas áreas de práctica en gestión del cambio climático. A partir de los aportes recibidos se propuso una primera versión de la Guía, que de nuevo fue sometida a consideración de pares y puntos focales con el objetivo de verificar la pertinencia y claridad de los lineamientos. Una vez incorporada la retroalimentación recibida se consolidó y diagramó el documento de la guía.</a:t>
            </a:r>
            <a:endParaRPr lang="es-ES" dirty="0"/>
          </a:p>
          <a:p>
            <a:pPr algn="just">
              <a:spcAft>
                <a:spcPts val="800"/>
              </a:spcAft>
            </a:pPr>
            <a:r>
              <a:rPr lang="es-ES" sz="900" dirty="0">
                <a:solidFill>
                  <a:srgbClr val="3B3838"/>
                </a:solidFill>
                <a:latin typeface="Montserrat"/>
                <a:cs typeface="Times New Roman"/>
              </a:rPr>
              <a:t>Mauricio Cote Alarcón - </a:t>
            </a:r>
            <a:r>
              <a:rPr lang="es-ES" sz="900" u="sng" dirty="0">
                <a:solidFill>
                  <a:schemeClr val="accent1"/>
                </a:solidFill>
                <a:latin typeface="Montserrat"/>
                <a:cs typeface="Times New Roman"/>
              </a:rPr>
              <a:t>mauricio.cote@giz.de</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229274"/>
            <a:ext cx="45719" cy="3418482"/>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36607" y="5350458"/>
            <a:ext cx="1650269" cy="291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solidFill>
                <a:srgbClr val="000000"/>
              </a:solidFill>
              <a:latin typeface="Calibri"/>
              <a:ea typeface="Calibri" panose="020F0502020204030204" pitchFamily="34" charset="0"/>
              <a:cs typeface="Arial"/>
            </a:endParaRPr>
          </a:p>
          <a:p>
            <a:pPr>
              <a:spcAft>
                <a:spcPts val="800"/>
              </a:spcAft>
            </a:pPr>
            <a:endParaRPr lang="es-CO" sz="1100" dirty="0">
              <a:solidFill>
                <a:srgbClr val="000000"/>
              </a:solidFill>
              <a:latin typeface="Calibri"/>
              <a:ea typeface="Calibri" panose="020F0502020204030204" pitchFamily="34" charset="0"/>
              <a:cs typeface="Arial"/>
            </a:endParaRPr>
          </a:p>
          <a:p>
            <a:pPr>
              <a:lnSpc>
                <a:spcPct val="107000"/>
              </a:lnSpc>
              <a:spcAft>
                <a:spcPts val="800"/>
              </a:spcAft>
            </a:pPr>
            <a:r>
              <a:rPr lang="es-ES" sz="900" b="1" dirty="0">
                <a:solidFill>
                  <a:srgbClr val="FFAE37"/>
                </a:solidFill>
                <a:latin typeface="Montserrat"/>
                <a:ea typeface="Calibri" panose="020F0502020204030204" pitchFamily="34" charset="0"/>
                <a:cs typeface="Calibri"/>
              </a:rPr>
              <a:t>Datos de contacto</a:t>
            </a:r>
            <a:endParaRPr lang="es-CO" sz="1100" dirty="0">
              <a:solidFill>
                <a:srgbClr val="FFAE37"/>
              </a:solidFill>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618091" y="5144106"/>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Banco Mundial</a:t>
            </a:r>
            <a:endParaRPr lang="es-ES" dirty="0">
              <a:solidFill>
                <a:srgbClr val="000000"/>
              </a:solidFill>
              <a:latin typeface="Calibri" panose="020F0502020204030204"/>
              <a:cs typeface="Calibri" panose="020F0502020204030204"/>
            </a:endParaRPr>
          </a:p>
        </p:txBody>
      </p:sp>
      <p:sp>
        <p:nvSpPr>
          <p:cNvPr id="27" name="Rectángulo 26">
            <a:extLst>
              <a:ext uri="{FF2B5EF4-FFF2-40B4-BE49-F238E27FC236}">
                <a16:creationId xmlns:a16="http://schemas.microsoft.com/office/drawing/2014/main" id="{17119693-52C3-4068-A7E1-D1E18C148348}"/>
              </a:ext>
            </a:extLst>
          </p:cNvPr>
          <p:cNvSpPr/>
          <p:nvPr/>
        </p:nvSpPr>
        <p:spPr>
          <a:xfrm>
            <a:off x="2391418" y="5301464"/>
            <a:ext cx="48335" cy="2198007"/>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36055" y="1936351"/>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36055" y="1440719"/>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36055" y="1187410"/>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36055" y="2455102"/>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36055" y="4311667"/>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98" name="Grupo 97">
            <a:extLst>
              <a:ext uri="{FF2B5EF4-FFF2-40B4-BE49-F238E27FC236}">
                <a16:creationId xmlns:a16="http://schemas.microsoft.com/office/drawing/2014/main" id="{9866B25C-977E-48F1-8DC7-7F2D26392705}"/>
              </a:ext>
            </a:extLst>
          </p:cNvPr>
          <p:cNvGrpSpPr/>
          <p:nvPr/>
        </p:nvGrpSpPr>
        <p:grpSpPr>
          <a:xfrm>
            <a:off x="436055" y="5817237"/>
            <a:ext cx="213360" cy="213360"/>
            <a:chOff x="455013" y="6820563"/>
            <a:chExt cx="213360" cy="213360"/>
          </a:xfrm>
        </p:grpSpPr>
        <p:sp>
          <p:nvSpPr>
            <p:cNvPr id="99" name="Elipse 98">
              <a:extLst>
                <a:ext uri="{FF2B5EF4-FFF2-40B4-BE49-F238E27FC236}">
                  <a16:creationId xmlns:a16="http://schemas.microsoft.com/office/drawing/2014/main" id="{6D971F2A-9FF5-4DDD-BFFC-750B1899600F}"/>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0" name="Gráfico 99">
              <a:extLst>
                <a:ext uri="{FF2B5EF4-FFF2-40B4-BE49-F238E27FC236}">
                  <a16:creationId xmlns:a16="http://schemas.microsoft.com/office/drawing/2014/main" id="{E5D7E67C-D01A-451E-9FD0-20061424FE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101" name="Grupo 100">
            <a:extLst>
              <a:ext uri="{FF2B5EF4-FFF2-40B4-BE49-F238E27FC236}">
                <a16:creationId xmlns:a16="http://schemas.microsoft.com/office/drawing/2014/main" id="{91D557D5-5B6F-4A2C-8991-26B3E02CAF59}"/>
              </a:ext>
            </a:extLst>
          </p:cNvPr>
          <p:cNvGrpSpPr/>
          <p:nvPr/>
        </p:nvGrpSpPr>
        <p:grpSpPr>
          <a:xfrm>
            <a:off x="436055" y="5560984"/>
            <a:ext cx="213360" cy="213360"/>
            <a:chOff x="455013" y="6565141"/>
            <a:chExt cx="213360" cy="213360"/>
          </a:xfrm>
        </p:grpSpPr>
        <p:sp>
          <p:nvSpPr>
            <p:cNvPr id="102" name="Elipse 101">
              <a:extLst>
                <a:ext uri="{FF2B5EF4-FFF2-40B4-BE49-F238E27FC236}">
                  <a16:creationId xmlns:a16="http://schemas.microsoft.com/office/drawing/2014/main" id="{CB07F00A-A1C9-40AF-A71F-8E21E90A67D1}"/>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6719A8C1-D846-40BA-BBF3-3E7087939B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104" name="Grupo 103">
            <a:extLst>
              <a:ext uri="{FF2B5EF4-FFF2-40B4-BE49-F238E27FC236}">
                <a16:creationId xmlns:a16="http://schemas.microsoft.com/office/drawing/2014/main" id="{E88CA7FF-E1D7-46CC-B764-6FA5A04511C6}"/>
              </a:ext>
            </a:extLst>
          </p:cNvPr>
          <p:cNvGrpSpPr/>
          <p:nvPr/>
        </p:nvGrpSpPr>
        <p:grpSpPr>
          <a:xfrm>
            <a:off x="436055" y="5304731"/>
            <a:ext cx="213360" cy="213360"/>
            <a:chOff x="457709" y="6309719"/>
            <a:chExt cx="213360" cy="213360"/>
          </a:xfrm>
        </p:grpSpPr>
        <p:sp>
          <p:nvSpPr>
            <p:cNvPr id="105" name="Elipse 104">
              <a:extLst>
                <a:ext uri="{FF2B5EF4-FFF2-40B4-BE49-F238E27FC236}">
                  <a16:creationId xmlns:a16="http://schemas.microsoft.com/office/drawing/2014/main" id="{D64F843B-9383-421F-8B6C-A7CB8AA634F9}"/>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6" name="Gráfico 105">
              <a:extLst>
                <a:ext uri="{FF2B5EF4-FFF2-40B4-BE49-F238E27FC236}">
                  <a16:creationId xmlns:a16="http://schemas.microsoft.com/office/drawing/2014/main" id="{7A9C7780-4409-4382-9D93-DD20943AC5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107" name="Grupo 106">
            <a:extLst>
              <a:ext uri="{FF2B5EF4-FFF2-40B4-BE49-F238E27FC236}">
                <a16:creationId xmlns:a16="http://schemas.microsoft.com/office/drawing/2014/main" id="{00D1E51D-2612-471B-ADA1-42D6A5A665EC}"/>
              </a:ext>
            </a:extLst>
          </p:cNvPr>
          <p:cNvGrpSpPr/>
          <p:nvPr/>
        </p:nvGrpSpPr>
        <p:grpSpPr>
          <a:xfrm>
            <a:off x="436055" y="6342697"/>
            <a:ext cx="213360" cy="213360"/>
            <a:chOff x="445596" y="7332405"/>
            <a:chExt cx="213360" cy="213360"/>
          </a:xfrm>
        </p:grpSpPr>
        <p:sp>
          <p:nvSpPr>
            <p:cNvPr id="108" name="Elipse 107">
              <a:extLst>
                <a:ext uri="{FF2B5EF4-FFF2-40B4-BE49-F238E27FC236}">
                  <a16:creationId xmlns:a16="http://schemas.microsoft.com/office/drawing/2014/main" id="{96ED37A0-1DE0-4B5D-A36E-20FF94E43CEC}"/>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9" name="Gráfico 108">
              <a:extLst>
                <a:ext uri="{FF2B5EF4-FFF2-40B4-BE49-F238E27FC236}">
                  <a16:creationId xmlns:a16="http://schemas.microsoft.com/office/drawing/2014/main" id="{EB5C580C-EFC8-4175-A247-6DC21278A9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110" name="Grupo 109">
            <a:extLst>
              <a:ext uri="{FF2B5EF4-FFF2-40B4-BE49-F238E27FC236}">
                <a16:creationId xmlns:a16="http://schemas.microsoft.com/office/drawing/2014/main" id="{39DCC822-AAF0-4BD0-8C01-17D7337F8784}"/>
              </a:ext>
            </a:extLst>
          </p:cNvPr>
          <p:cNvGrpSpPr/>
          <p:nvPr/>
        </p:nvGrpSpPr>
        <p:grpSpPr>
          <a:xfrm>
            <a:off x="436055" y="7398068"/>
            <a:ext cx="213360" cy="213360"/>
            <a:chOff x="455013" y="8593499"/>
            <a:chExt cx="213360" cy="213360"/>
          </a:xfrm>
        </p:grpSpPr>
        <p:sp>
          <p:nvSpPr>
            <p:cNvPr id="111" name="Elipse 110">
              <a:extLst>
                <a:ext uri="{FF2B5EF4-FFF2-40B4-BE49-F238E27FC236}">
                  <a16:creationId xmlns:a16="http://schemas.microsoft.com/office/drawing/2014/main" id="{A9E89D1F-9A09-457C-873B-0503D14AC4B0}"/>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2" name="Gráfico 111">
              <a:extLst>
                <a:ext uri="{FF2B5EF4-FFF2-40B4-BE49-F238E27FC236}">
                  <a16:creationId xmlns:a16="http://schemas.microsoft.com/office/drawing/2014/main" id="{DC4040B3-0BA4-4832-8449-EDA032C61D7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4374" y="8623889"/>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2" name="Rectangle 21">
            <a:extLst>
              <a:ext uri="{FF2B5EF4-FFF2-40B4-BE49-F238E27FC236}">
                <a16:creationId xmlns:a16="http://schemas.microsoft.com/office/drawing/2014/main" id="{58BF7251-9D0A-F2E6-A019-AF64B78AE983}"/>
              </a:ext>
            </a:extLst>
          </p:cNvPr>
          <p:cNvSpPr>
            <a:spLocks noChangeArrowheads="1"/>
          </p:cNvSpPr>
          <p:nvPr/>
        </p:nvSpPr>
        <p:spPr bwMode="auto">
          <a:xfrm>
            <a:off x="2640913" y="5535994"/>
            <a:ext cx="4130547" cy="249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Mayo de 2021 – 2 meses</a:t>
            </a:r>
            <a:endParaRPr lang="es-ES" dirty="0"/>
          </a:p>
          <a:p>
            <a:pPr algn="just">
              <a:spcAft>
                <a:spcPts val="800"/>
              </a:spcAft>
            </a:pPr>
            <a:r>
              <a:rPr lang="es-ES" sz="900" dirty="0">
                <a:solidFill>
                  <a:srgbClr val="3B3838"/>
                </a:solidFill>
                <a:latin typeface="Montserrat"/>
                <a:cs typeface="Times New Roman"/>
              </a:rPr>
              <a:t>Formulación del Plan Integral de Gestión del Cambio Climático (PIGCC) para el sector de inclusión social en Colombia.</a:t>
            </a:r>
            <a:endParaRPr lang="es-ES" dirty="0"/>
          </a:p>
          <a:p>
            <a:pPr algn="just">
              <a:spcAft>
                <a:spcPts val="800"/>
              </a:spcAft>
            </a:pPr>
            <a:r>
              <a:rPr lang="es-ES" sz="900" dirty="0">
                <a:solidFill>
                  <a:srgbClr val="3B3838"/>
                </a:solidFill>
                <a:latin typeface="Montserrat"/>
                <a:cs typeface="Times New Roman"/>
              </a:rPr>
              <a:t>Construcción del marco conceptual, institucional y de política del sector de inclusión social. Diagnóstico del sector incluyendo el análisis de vulnerabilidad, inventario GEI y proyección emisiones, análisis institucional y capacidades del sector para afrontar el cambio climático. Definición de estrategias instrumentales y transversales para la implementación del plan y coordinación de articulación de actores e instrumentos.</a:t>
            </a:r>
            <a:endParaRPr lang="es-ES" dirty="0"/>
          </a:p>
          <a:p>
            <a:pPr algn="just">
              <a:lnSpc>
                <a:spcPct val="150000"/>
              </a:lnSpc>
              <a:spcAft>
                <a:spcPts val="800"/>
              </a:spcAft>
            </a:pPr>
            <a:r>
              <a:rPr lang="es-ES" sz="900" dirty="0">
                <a:solidFill>
                  <a:srgbClr val="3B3838"/>
                </a:solidFill>
                <a:latin typeface="Montserrat"/>
                <a:cs typeface="Times New Roman"/>
              </a:rPr>
              <a:t>Santiago De La Cadena - </a:t>
            </a:r>
            <a:r>
              <a:rPr lang="es-ES" sz="900" u="sng" dirty="0">
                <a:solidFill>
                  <a:schemeClr val="accent1"/>
                </a:solidFill>
                <a:latin typeface="Montserrat"/>
                <a:cs typeface="Times New Roman"/>
              </a:rPr>
              <a:t>sdelacadenabecer@worldbank.org</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1496342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227431"/>
            <a:ext cx="1654810" cy="3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solidFill>
                <a:srgbClr val="000000"/>
              </a:solidFill>
              <a:latin typeface="Calibri"/>
              <a:ea typeface="Calibri" panose="020F0502020204030204" pitchFamily="34" charset="0"/>
              <a:cs typeface="Arial"/>
            </a:endParaRPr>
          </a:p>
          <a:p>
            <a:pPr>
              <a:spcAft>
                <a:spcPts val="800"/>
              </a:spcAft>
            </a:pPr>
            <a:endParaRPr lang="es-CO" sz="1100" dirty="0">
              <a:solidFill>
                <a:srgbClr val="000000"/>
              </a:solidFill>
              <a:latin typeface="Calibri"/>
              <a:ea typeface="Calibri" panose="020F0502020204030204" pitchFamily="34" charset="0"/>
              <a:cs typeface="Arial"/>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Datos de contacto</a:t>
            </a:r>
            <a:endParaRPr lang="es-CO" sz="1100" dirty="0">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556536" y="1254304"/>
            <a:ext cx="3906170" cy="40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Consejo Colombiano de Construcción Sostenible (CCCS</a:t>
            </a:r>
            <a:endParaRPr lang="es-ES" dirty="0"/>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556536" y="1605718"/>
            <a:ext cx="4137079" cy="326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Mayo de 2021 – 11 meses</a:t>
            </a:r>
            <a:endParaRPr lang="es-ES" dirty="0"/>
          </a:p>
          <a:p>
            <a:pPr algn="just">
              <a:spcAft>
                <a:spcPts val="800"/>
              </a:spcAft>
            </a:pPr>
            <a:r>
              <a:rPr lang="es-ES" sz="900" dirty="0">
                <a:solidFill>
                  <a:srgbClr val="3B3838"/>
                </a:solidFill>
                <a:latin typeface="Montserrat"/>
                <a:cs typeface="Times New Roman"/>
              </a:rPr>
              <a:t>Elaboración de la línea base de emisiones GEI del ciclo de Vida de las edificaciones y priorización de acciones transformadoras para el proyecto acelerador de edificaciones neto cero carbonos.</a:t>
            </a:r>
            <a:endParaRPr lang="es-ES" dirty="0"/>
          </a:p>
          <a:p>
            <a:pPr algn="just">
              <a:spcAft>
                <a:spcPts val="800"/>
              </a:spcAft>
            </a:pPr>
            <a:r>
              <a:rPr lang="es-ES" sz="900" dirty="0">
                <a:solidFill>
                  <a:srgbClr val="3B3838"/>
                </a:solidFill>
                <a:latin typeface="Montserrat"/>
                <a:cs typeface="Times New Roman"/>
              </a:rPr>
              <a:t>Revisión de análisis previos sobre el estado actual del sector de las edificaciones en Colombia, desarrollo de la línea base para las categorías de impacto priorizadas del ciclo de Vida de las edificaciones cero carbonos (a nivel nacional, y para las ciudades de Bogotá y Cali. Asimismo, desarrollar el estudio de priorización de acciones transformadoras por medio de una evaluación de impacto con respecto a la línea base seleccionada, incluyendo un análisis costo-beneficio, para llevar al país en el 2050 a edificaciones neto cero carbonos. Evaluar la articulación de las acciones transformadoras propuestas con las contribuciones nacionalmente determinadas (NDC), los planes integrales de gestión de cambio climático sectorial y territorial (PIGCCS y PIGCCT) y los planes de desarrollo y planes de ordenamiento territorial (POT) de las ciudades de Bogotá y Cali.</a:t>
            </a:r>
          </a:p>
          <a:p>
            <a:pPr algn="just">
              <a:spcAft>
                <a:spcPts val="800"/>
              </a:spcAft>
            </a:pPr>
            <a:r>
              <a:rPr lang="es-ES" sz="900" dirty="0">
                <a:solidFill>
                  <a:srgbClr val="3B3838"/>
                </a:solidFill>
                <a:latin typeface="Montserrat"/>
                <a:cs typeface="Times New Roman"/>
              </a:rPr>
              <a:t>Melissa Ferro - </a:t>
            </a:r>
            <a:r>
              <a:rPr lang="es-ES" sz="900" u="sng" dirty="0">
                <a:solidFill>
                  <a:schemeClr val="accent1"/>
                </a:solidFill>
                <a:latin typeface="Montserrat"/>
                <a:cs typeface="Times New Roman"/>
              </a:rPr>
              <a:t>mferro@cccs.org.co</a:t>
            </a: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229274"/>
            <a:ext cx="45719" cy="3418482"/>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36607" y="5350458"/>
            <a:ext cx="1650269" cy="291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solidFill>
                <a:srgbClr val="000000"/>
              </a:solidFill>
              <a:latin typeface="Calibri"/>
              <a:ea typeface="Calibri" panose="020F0502020204030204" pitchFamily="34" charset="0"/>
              <a:cs typeface="Arial"/>
            </a:endParaRPr>
          </a:p>
          <a:p>
            <a:pPr>
              <a:spcAft>
                <a:spcPts val="800"/>
              </a:spcAft>
            </a:pPr>
            <a:endParaRPr lang="es-CO" sz="1100" dirty="0">
              <a:solidFill>
                <a:srgbClr val="000000"/>
              </a:solidFill>
              <a:latin typeface="Calibri"/>
              <a:ea typeface="Calibri" panose="020F0502020204030204" pitchFamily="34" charset="0"/>
              <a:cs typeface="Arial"/>
            </a:endParaRPr>
          </a:p>
          <a:p>
            <a:pPr>
              <a:spcAft>
                <a:spcPts val="800"/>
              </a:spcAft>
            </a:pPr>
            <a:endParaRPr lang="es-CO" sz="1100" dirty="0">
              <a:solidFill>
                <a:srgbClr val="000000"/>
              </a:solidFill>
              <a:latin typeface="Calibri"/>
              <a:ea typeface="Calibri" panose="020F0502020204030204" pitchFamily="34" charset="0"/>
              <a:cs typeface="Arial"/>
            </a:endParaRPr>
          </a:p>
          <a:p>
            <a:pPr>
              <a:lnSpc>
                <a:spcPct val="200000"/>
              </a:lnSpc>
              <a:spcAft>
                <a:spcPts val="800"/>
              </a:spcAft>
            </a:pPr>
            <a:r>
              <a:rPr lang="es-ES" sz="900" b="1" dirty="0">
                <a:solidFill>
                  <a:srgbClr val="FFAE37"/>
                </a:solidFill>
                <a:latin typeface="Montserrat"/>
                <a:ea typeface="Calibri" panose="020F0502020204030204" pitchFamily="34" charset="0"/>
                <a:cs typeface="Calibri"/>
              </a:rPr>
              <a:t>Datos de contacto</a:t>
            </a:r>
            <a:endParaRPr lang="es-CO" sz="1100" dirty="0">
              <a:solidFill>
                <a:srgbClr val="FFAE37"/>
              </a:solidFill>
              <a:latin typeface="Montserrat"/>
              <a:ea typeface="Calibri" panose="020F0502020204030204" pitchFamily="34" charset="0"/>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556536" y="5148440"/>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Fundación Suiza de Cooperación para el Desarrollo Técnico - SWISSCONTACT</a:t>
            </a:r>
            <a:endParaRPr lang="es-ES" dirty="0"/>
          </a:p>
        </p:txBody>
      </p:sp>
      <p:sp>
        <p:nvSpPr>
          <p:cNvPr id="27" name="Rectángulo 26">
            <a:extLst>
              <a:ext uri="{FF2B5EF4-FFF2-40B4-BE49-F238E27FC236}">
                <a16:creationId xmlns:a16="http://schemas.microsoft.com/office/drawing/2014/main" id="{17119693-52C3-4068-A7E1-D1E18C148348}"/>
              </a:ext>
            </a:extLst>
          </p:cNvPr>
          <p:cNvSpPr/>
          <p:nvPr/>
        </p:nvSpPr>
        <p:spPr>
          <a:xfrm>
            <a:off x="2391418" y="5301464"/>
            <a:ext cx="48335" cy="2198007"/>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38466" y="1943868"/>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38466" y="1681922"/>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38466" y="1189266"/>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38466" y="2743935"/>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38466" y="4342375"/>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98" name="Grupo 97">
            <a:extLst>
              <a:ext uri="{FF2B5EF4-FFF2-40B4-BE49-F238E27FC236}">
                <a16:creationId xmlns:a16="http://schemas.microsoft.com/office/drawing/2014/main" id="{9866B25C-977E-48F1-8DC7-7F2D26392705}"/>
              </a:ext>
            </a:extLst>
          </p:cNvPr>
          <p:cNvGrpSpPr/>
          <p:nvPr/>
        </p:nvGrpSpPr>
        <p:grpSpPr>
          <a:xfrm>
            <a:off x="438466" y="5814805"/>
            <a:ext cx="213360" cy="213360"/>
            <a:chOff x="455013" y="6820563"/>
            <a:chExt cx="213360" cy="213360"/>
          </a:xfrm>
        </p:grpSpPr>
        <p:sp>
          <p:nvSpPr>
            <p:cNvPr id="99" name="Elipse 98">
              <a:extLst>
                <a:ext uri="{FF2B5EF4-FFF2-40B4-BE49-F238E27FC236}">
                  <a16:creationId xmlns:a16="http://schemas.microsoft.com/office/drawing/2014/main" id="{6D971F2A-9FF5-4DDD-BFFC-750B1899600F}"/>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0" name="Gráfico 99">
              <a:extLst>
                <a:ext uri="{FF2B5EF4-FFF2-40B4-BE49-F238E27FC236}">
                  <a16:creationId xmlns:a16="http://schemas.microsoft.com/office/drawing/2014/main" id="{E5D7E67C-D01A-451E-9FD0-20061424FE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101" name="Grupo 100">
            <a:extLst>
              <a:ext uri="{FF2B5EF4-FFF2-40B4-BE49-F238E27FC236}">
                <a16:creationId xmlns:a16="http://schemas.microsoft.com/office/drawing/2014/main" id="{91D557D5-5B6F-4A2C-8991-26B3E02CAF59}"/>
              </a:ext>
            </a:extLst>
          </p:cNvPr>
          <p:cNvGrpSpPr/>
          <p:nvPr/>
        </p:nvGrpSpPr>
        <p:grpSpPr>
          <a:xfrm>
            <a:off x="438466" y="5559768"/>
            <a:ext cx="213360" cy="213360"/>
            <a:chOff x="455013" y="6565141"/>
            <a:chExt cx="213360" cy="213360"/>
          </a:xfrm>
        </p:grpSpPr>
        <p:sp>
          <p:nvSpPr>
            <p:cNvPr id="102" name="Elipse 101">
              <a:extLst>
                <a:ext uri="{FF2B5EF4-FFF2-40B4-BE49-F238E27FC236}">
                  <a16:creationId xmlns:a16="http://schemas.microsoft.com/office/drawing/2014/main" id="{CB07F00A-A1C9-40AF-A71F-8E21E90A67D1}"/>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6719A8C1-D846-40BA-BBF3-3E7087939B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104" name="Grupo 103">
            <a:extLst>
              <a:ext uri="{FF2B5EF4-FFF2-40B4-BE49-F238E27FC236}">
                <a16:creationId xmlns:a16="http://schemas.microsoft.com/office/drawing/2014/main" id="{E88CA7FF-E1D7-46CC-B764-6FA5A04511C6}"/>
              </a:ext>
            </a:extLst>
          </p:cNvPr>
          <p:cNvGrpSpPr/>
          <p:nvPr/>
        </p:nvGrpSpPr>
        <p:grpSpPr>
          <a:xfrm>
            <a:off x="438466" y="5304731"/>
            <a:ext cx="213360" cy="213360"/>
            <a:chOff x="457709" y="6309719"/>
            <a:chExt cx="213360" cy="213360"/>
          </a:xfrm>
        </p:grpSpPr>
        <p:sp>
          <p:nvSpPr>
            <p:cNvPr id="105" name="Elipse 104">
              <a:extLst>
                <a:ext uri="{FF2B5EF4-FFF2-40B4-BE49-F238E27FC236}">
                  <a16:creationId xmlns:a16="http://schemas.microsoft.com/office/drawing/2014/main" id="{D64F843B-9383-421F-8B6C-A7CB8AA634F9}"/>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6" name="Gráfico 105">
              <a:extLst>
                <a:ext uri="{FF2B5EF4-FFF2-40B4-BE49-F238E27FC236}">
                  <a16:creationId xmlns:a16="http://schemas.microsoft.com/office/drawing/2014/main" id="{7A9C7780-4409-4382-9D93-DD20943AC5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107" name="Grupo 106">
            <a:extLst>
              <a:ext uri="{FF2B5EF4-FFF2-40B4-BE49-F238E27FC236}">
                <a16:creationId xmlns:a16="http://schemas.microsoft.com/office/drawing/2014/main" id="{00D1E51D-2612-471B-ADA1-42D6A5A665EC}"/>
              </a:ext>
            </a:extLst>
          </p:cNvPr>
          <p:cNvGrpSpPr/>
          <p:nvPr/>
        </p:nvGrpSpPr>
        <p:grpSpPr>
          <a:xfrm>
            <a:off x="438466" y="6335401"/>
            <a:ext cx="213360" cy="213360"/>
            <a:chOff x="445596" y="7332405"/>
            <a:chExt cx="213360" cy="213360"/>
          </a:xfrm>
        </p:grpSpPr>
        <p:sp>
          <p:nvSpPr>
            <p:cNvPr id="108" name="Elipse 107">
              <a:extLst>
                <a:ext uri="{FF2B5EF4-FFF2-40B4-BE49-F238E27FC236}">
                  <a16:creationId xmlns:a16="http://schemas.microsoft.com/office/drawing/2014/main" id="{96ED37A0-1DE0-4B5D-A36E-20FF94E43CEC}"/>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9" name="Gráfico 108">
              <a:extLst>
                <a:ext uri="{FF2B5EF4-FFF2-40B4-BE49-F238E27FC236}">
                  <a16:creationId xmlns:a16="http://schemas.microsoft.com/office/drawing/2014/main" id="{EB5C580C-EFC8-4175-A247-6DC21278A9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110" name="Grupo 109">
            <a:extLst>
              <a:ext uri="{FF2B5EF4-FFF2-40B4-BE49-F238E27FC236}">
                <a16:creationId xmlns:a16="http://schemas.microsoft.com/office/drawing/2014/main" id="{39DCC822-AAF0-4BD0-8C01-17D7337F8784}"/>
              </a:ext>
            </a:extLst>
          </p:cNvPr>
          <p:cNvGrpSpPr/>
          <p:nvPr/>
        </p:nvGrpSpPr>
        <p:grpSpPr>
          <a:xfrm>
            <a:off x="438466" y="7762581"/>
            <a:ext cx="213360" cy="213360"/>
            <a:chOff x="455013" y="8593499"/>
            <a:chExt cx="213360" cy="213360"/>
          </a:xfrm>
        </p:grpSpPr>
        <p:sp>
          <p:nvSpPr>
            <p:cNvPr id="111" name="Elipse 110">
              <a:extLst>
                <a:ext uri="{FF2B5EF4-FFF2-40B4-BE49-F238E27FC236}">
                  <a16:creationId xmlns:a16="http://schemas.microsoft.com/office/drawing/2014/main" id="{A9E89D1F-9A09-457C-873B-0503D14AC4B0}"/>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2" name="Gráfico 111">
              <a:extLst>
                <a:ext uri="{FF2B5EF4-FFF2-40B4-BE49-F238E27FC236}">
                  <a16:creationId xmlns:a16="http://schemas.microsoft.com/office/drawing/2014/main" id="{DC4040B3-0BA4-4832-8449-EDA032C61D7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4374" y="8623889"/>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2" name="Rectangle 21">
            <a:extLst>
              <a:ext uri="{FF2B5EF4-FFF2-40B4-BE49-F238E27FC236}">
                <a16:creationId xmlns:a16="http://schemas.microsoft.com/office/drawing/2014/main" id="{58BF7251-9D0A-F2E6-A019-AF64B78AE983}"/>
              </a:ext>
            </a:extLst>
          </p:cNvPr>
          <p:cNvSpPr>
            <a:spLocks noChangeArrowheads="1"/>
          </p:cNvSpPr>
          <p:nvPr/>
        </p:nvSpPr>
        <p:spPr bwMode="auto">
          <a:xfrm>
            <a:off x="2563068" y="5535994"/>
            <a:ext cx="4130547" cy="262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Mayo de 2021 – 2 meses</a:t>
            </a:r>
            <a:endParaRPr lang="es-ES" dirty="0"/>
          </a:p>
          <a:p>
            <a:pPr algn="just">
              <a:spcAft>
                <a:spcPts val="800"/>
              </a:spcAft>
            </a:pPr>
            <a:r>
              <a:rPr lang="es-ES" sz="900" dirty="0">
                <a:solidFill>
                  <a:srgbClr val="3B3838"/>
                </a:solidFill>
                <a:latin typeface="Montserrat"/>
                <a:cs typeface="Times New Roman"/>
              </a:rPr>
              <a:t>Sistematización de políticas y estructura de bases de datos regulatorias de experiencias internacionales para la reducción de emisiones de la maquinaria móvil no de carretera.</a:t>
            </a:r>
            <a:endParaRPr lang="es-ES" dirty="0"/>
          </a:p>
          <a:p>
            <a:pPr algn="just">
              <a:spcAft>
                <a:spcPts val="800"/>
              </a:spcAft>
            </a:pPr>
            <a:r>
              <a:rPr lang="es-ES" sz="900" dirty="0">
                <a:solidFill>
                  <a:srgbClr val="3B3838"/>
                </a:solidFill>
                <a:latin typeface="Montserrat"/>
                <a:cs typeface="Times New Roman"/>
              </a:rPr>
              <a:t>Revisión de casos de estudio a nivel internacional para identificar los principales aspectos regulatorios utilizados para el control de las emisiones de contaminantes locales generados por la maquinaria móvil no de carretera. El análisis tiene la finalidad de aportar criterios para las discusiones técnicas que se están desarrollando en los países de América Latina en la definición de las bases regulatorias para reducir la emisión de contaminantes de este tipo de fuentes. El estudio se desarrolló en el marco del programa Clima y Aire Limpio en Ciudades de América Latina (CALAC+), ejecutado por Swisscontact y financiado por la Agencia Suiza para el Desarrollo y la Cooperación (COSUDE).</a:t>
            </a:r>
            <a:endParaRPr lang="es-ES" dirty="0"/>
          </a:p>
          <a:p>
            <a:pPr algn="just">
              <a:lnSpc>
                <a:spcPct val="150000"/>
              </a:lnSpc>
              <a:spcAft>
                <a:spcPts val="800"/>
              </a:spcAft>
            </a:pPr>
            <a:r>
              <a:rPr lang="es-ES" sz="900" dirty="0">
                <a:solidFill>
                  <a:srgbClr val="3B3838"/>
                </a:solidFill>
                <a:latin typeface="Montserrat"/>
                <a:cs typeface="Times New Roman"/>
              </a:rPr>
              <a:t>Santiago Morales - </a:t>
            </a:r>
            <a:r>
              <a:rPr lang="es-ES" sz="900" u="sng" dirty="0">
                <a:solidFill>
                  <a:schemeClr val="accent1"/>
                </a:solidFill>
                <a:latin typeface="Montserrat"/>
                <a:cs typeface="Times New Roman"/>
              </a:rPr>
              <a:t>santiago.morales@swisscontact.org</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2359021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476639"/>
            <a:ext cx="1654810" cy="2808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554401" y="1484011"/>
            <a:ext cx="3464065" cy="40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Universidad de los Andes</a:t>
            </a:r>
            <a:endParaRPr lang="es-ES" dirty="0"/>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554401" y="1580485"/>
            <a:ext cx="4156226" cy="251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Febrero de 2021 – 6 meses</a:t>
            </a:r>
            <a:endParaRPr lang="es-ES" dirty="0"/>
          </a:p>
          <a:p>
            <a:pPr algn="just">
              <a:spcAft>
                <a:spcPts val="800"/>
              </a:spcAft>
            </a:pPr>
            <a:r>
              <a:rPr lang="es-ES" sz="900" dirty="0">
                <a:solidFill>
                  <a:srgbClr val="3B3838"/>
                </a:solidFill>
                <a:latin typeface="Montserrat"/>
                <a:cs typeface="Times New Roman"/>
              </a:rPr>
              <a:t>Análisis de las medidas de mitigación de transporte y residuos en escenarios de descarbonización de largo plazo para Colombia.</a:t>
            </a:r>
            <a:endParaRPr lang="es-ES" dirty="0"/>
          </a:p>
          <a:p>
            <a:pPr algn="just">
              <a:spcAft>
                <a:spcPts val="800"/>
              </a:spcAft>
            </a:pPr>
            <a:r>
              <a:rPr lang="es-ES" sz="900" dirty="0">
                <a:solidFill>
                  <a:srgbClr val="3B3838"/>
                </a:solidFill>
                <a:latin typeface="Montserrat"/>
                <a:cs typeface="Times New Roman"/>
              </a:rPr>
              <a:t>Desarrollar análisis de emisiones GEI para los sectores transporte y residuos para la conformación de escenarios de largo plazo de descarbonización para Colombia. Esto parte de la identificación de estrategias de mitigación de emisiones GEI con alto potencial de reducción de emisiones, la estimación del potencial de mitigación de las estrategias y la estimación de costos de abatimiento. Para cada estrategia se identifican y evalúan los principales cobeneficios, y con esto su aporte al logro de los Objetivos del Desarrollo Sostenible del país. Para cada uno de los sectores se desarrollan modelos sectoriales simplificados que permitan evaluar los escenarios de mitigación.</a:t>
            </a:r>
            <a:endParaRPr lang="es-ES" sz="900" dirty="0">
              <a:solidFill>
                <a:srgbClr val="3B3838"/>
              </a:solidFill>
              <a:latin typeface="Montserrat"/>
              <a:ea typeface="Calibri"/>
              <a:cs typeface="Times New Roman"/>
            </a:endParaRPr>
          </a:p>
          <a:p>
            <a:pPr algn="just">
              <a:spcAft>
                <a:spcPts val="800"/>
              </a:spcAft>
            </a:pPr>
            <a:r>
              <a:rPr lang="es-ES" sz="900" dirty="0">
                <a:solidFill>
                  <a:srgbClr val="3B3838"/>
                </a:solidFill>
                <a:latin typeface="Montserrat"/>
                <a:ea typeface="Calibri"/>
                <a:cs typeface="Times New Roman"/>
              </a:rPr>
              <a:t>Felipe Castro</a:t>
            </a:r>
            <a:r>
              <a:rPr lang="es-ES" sz="900" dirty="0">
                <a:solidFill>
                  <a:srgbClr val="3B3838"/>
                </a:solidFill>
                <a:latin typeface="Montserrat"/>
                <a:cs typeface="Times New Roman"/>
              </a:rPr>
              <a:t> - </a:t>
            </a:r>
            <a:r>
              <a:rPr lang="es-ES" sz="900" u="sng" dirty="0">
                <a:solidFill>
                  <a:schemeClr val="accent1"/>
                </a:solidFill>
                <a:latin typeface="Montserrat"/>
                <a:cs typeface="Times New Roman"/>
              </a:rPr>
              <a:t>f.castro@uniandes.edu.co</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497651"/>
            <a:ext cx="45719" cy="2523677"/>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36607" y="5101251"/>
            <a:ext cx="1650269" cy="291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FFAE37"/>
              </a:solidFill>
              <a:latin typeface="Montserrat"/>
              <a:ea typeface="Calibri" panose="020F0502020204030204" pitchFamily="34" charset="0"/>
              <a:cs typeface="Calibri"/>
            </a:endParaRPr>
          </a:p>
          <a:p>
            <a:pPr>
              <a:lnSpc>
                <a:spcPct val="150000"/>
              </a:lnSpc>
              <a:spcAft>
                <a:spcPts val="800"/>
              </a:spcAft>
            </a:pPr>
            <a:endParaRPr lang="es-ES" sz="900" b="1" dirty="0">
              <a:solidFill>
                <a:srgbClr val="FFAE37"/>
              </a:solidFill>
              <a:latin typeface="Montserrat"/>
              <a:ea typeface="Calibri"/>
              <a:cs typeface="Calibri"/>
            </a:endParaRPr>
          </a:p>
          <a:p>
            <a:pPr>
              <a:lnSpc>
                <a:spcPct val="150000"/>
              </a:lnSpc>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587823" y="4937066"/>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Corporación Andina de Fomento - CAF</a:t>
            </a:r>
            <a:endParaRPr lang="es-ES" dirty="0"/>
          </a:p>
        </p:txBody>
      </p:sp>
      <p:sp>
        <p:nvSpPr>
          <p:cNvPr id="27" name="Rectángulo 26">
            <a:extLst>
              <a:ext uri="{FF2B5EF4-FFF2-40B4-BE49-F238E27FC236}">
                <a16:creationId xmlns:a16="http://schemas.microsoft.com/office/drawing/2014/main" id="{17119693-52C3-4068-A7E1-D1E18C148348}"/>
              </a:ext>
            </a:extLst>
          </p:cNvPr>
          <p:cNvSpPr/>
          <p:nvPr/>
        </p:nvSpPr>
        <p:spPr>
          <a:xfrm>
            <a:off x="2391418" y="5052256"/>
            <a:ext cx="48335" cy="2491921"/>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46732" y="1948134"/>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46732" y="1691052"/>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46732" y="1430891"/>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46732" y="2748201"/>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46732" y="3806399"/>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98" name="Grupo 97">
            <a:extLst>
              <a:ext uri="{FF2B5EF4-FFF2-40B4-BE49-F238E27FC236}">
                <a16:creationId xmlns:a16="http://schemas.microsoft.com/office/drawing/2014/main" id="{9866B25C-977E-48F1-8DC7-7F2D26392705}"/>
              </a:ext>
            </a:extLst>
          </p:cNvPr>
          <p:cNvGrpSpPr/>
          <p:nvPr/>
        </p:nvGrpSpPr>
        <p:grpSpPr>
          <a:xfrm>
            <a:off x="446732" y="5565597"/>
            <a:ext cx="213360" cy="213360"/>
            <a:chOff x="455013" y="6820563"/>
            <a:chExt cx="213360" cy="213360"/>
          </a:xfrm>
        </p:grpSpPr>
        <p:sp>
          <p:nvSpPr>
            <p:cNvPr id="99" name="Elipse 98">
              <a:extLst>
                <a:ext uri="{FF2B5EF4-FFF2-40B4-BE49-F238E27FC236}">
                  <a16:creationId xmlns:a16="http://schemas.microsoft.com/office/drawing/2014/main" id="{6D971F2A-9FF5-4DDD-BFFC-750B1899600F}"/>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0" name="Gráfico 99">
              <a:extLst>
                <a:ext uri="{FF2B5EF4-FFF2-40B4-BE49-F238E27FC236}">
                  <a16:creationId xmlns:a16="http://schemas.microsoft.com/office/drawing/2014/main" id="{E5D7E67C-D01A-451E-9FD0-20061424FE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101" name="Grupo 100">
            <a:extLst>
              <a:ext uri="{FF2B5EF4-FFF2-40B4-BE49-F238E27FC236}">
                <a16:creationId xmlns:a16="http://schemas.microsoft.com/office/drawing/2014/main" id="{91D557D5-5B6F-4A2C-8991-26B3E02CAF59}"/>
              </a:ext>
            </a:extLst>
          </p:cNvPr>
          <p:cNvGrpSpPr/>
          <p:nvPr/>
        </p:nvGrpSpPr>
        <p:grpSpPr>
          <a:xfrm>
            <a:off x="446732" y="5312992"/>
            <a:ext cx="213360" cy="213360"/>
            <a:chOff x="455013" y="6565141"/>
            <a:chExt cx="213360" cy="213360"/>
          </a:xfrm>
        </p:grpSpPr>
        <p:sp>
          <p:nvSpPr>
            <p:cNvPr id="102" name="Elipse 101">
              <a:extLst>
                <a:ext uri="{FF2B5EF4-FFF2-40B4-BE49-F238E27FC236}">
                  <a16:creationId xmlns:a16="http://schemas.microsoft.com/office/drawing/2014/main" id="{CB07F00A-A1C9-40AF-A71F-8E21E90A67D1}"/>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6719A8C1-D846-40BA-BBF3-3E7087939B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104" name="Grupo 103">
            <a:extLst>
              <a:ext uri="{FF2B5EF4-FFF2-40B4-BE49-F238E27FC236}">
                <a16:creationId xmlns:a16="http://schemas.microsoft.com/office/drawing/2014/main" id="{E88CA7FF-E1D7-46CC-B764-6FA5A04511C6}"/>
              </a:ext>
            </a:extLst>
          </p:cNvPr>
          <p:cNvGrpSpPr/>
          <p:nvPr/>
        </p:nvGrpSpPr>
        <p:grpSpPr>
          <a:xfrm>
            <a:off x="446732" y="5060387"/>
            <a:ext cx="213360" cy="213360"/>
            <a:chOff x="457709" y="6309719"/>
            <a:chExt cx="213360" cy="213360"/>
          </a:xfrm>
        </p:grpSpPr>
        <p:sp>
          <p:nvSpPr>
            <p:cNvPr id="105" name="Elipse 104">
              <a:extLst>
                <a:ext uri="{FF2B5EF4-FFF2-40B4-BE49-F238E27FC236}">
                  <a16:creationId xmlns:a16="http://schemas.microsoft.com/office/drawing/2014/main" id="{D64F843B-9383-421F-8B6C-A7CB8AA634F9}"/>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6" name="Gráfico 105">
              <a:extLst>
                <a:ext uri="{FF2B5EF4-FFF2-40B4-BE49-F238E27FC236}">
                  <a16:creationId xmlns:a16="http://schemas.microsoft.com/office/drawing/2014/main" id="{7A9C7780-4409-4382-9D93-DD20943AC5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107" name="Grupo 106">
            <a:extLst>
              <a:ext uri="{FF2B5EF4-FFF2-40B4-BE49-F238E27FC236}">
                <a16:creationId xmlns:a16="http://schemas.microsoft.com/office/drawing/2014/main" id="{00D1E51D-2612-471B-ADA1-42D6A5A665EC}"/>
              </a:ext>
            </a:extLst>
          </p:cNvPr>
          <p:cNvGrpSpPr/>
          <p:nvPr/>
        </p:nvGrpSpPr>
        <p:grpSpPr>
          <a:xfrm>
            <a:off x="446732" y="6086193"/>
            <a:ext cx="213360" cy="213360"/>
            <a:chOff x="445596" y="7332405"/>
            <a:chExt cx="213360" cy="213360"/>
          </a:xfrm>
        </p:grpSpPr>
        <p:sp>
          <p:nvSpPr>
            <p:cNvPr id="108" name="Elipse 107">
              <a:extLst>
                <a:ext uri="{FF2B5EF4-FFF2-40B4-BE49-F238E27FC236}">
                  <a16:creationId xmlns:a16="http://schemas.microsoft.com/office/drawing/2014/main" id="{96ED37A0-1DE0-4B5D-A36E-20FF94E43CEC}"/>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9" name="Gráfico 108">
              <a:extLst>
                <a:ext uri="{FF2B5EF4-FFF2-40B4-BE49-F238E27FC236}">
                  <a16:creationId xmlns:a16="http://schemas.microsoft.com/office/drawing/2014/main" id="{EB5C580C-EFC8-4175-A247-6DC21278A9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110" name="Grupo 109">
            <a:extLst>
              <a:ext uri="{FF2B5EF4-FFF2-40B4-BE49-F238E27FC236}">
                <a16:creationId xmlns:a16="http://schemas.microsoft.com/office/drawing/2014/main" id="{39DCC822-AAF0-4BD0-8C01-17D7337F8784}"/>
              </a:ext>
            </a:extLst>
          </p:cNvPr>
          <p:cNvGrpSpPr/>
          <p:nvPr/>
        </p:nvGrpSpPr>
        <p:grpSpPr>
          <a:xfrm>
            <a:off x="446732" y="7202130"/>
            <a:ext cx="213360" cy="213360"/>
            <a:chOff x="455013" y="8593499"/>
            <a:chExt cx="213360" cy="213360"/>
          </a:xfrm>
        </p:grpSpPr>
        <p:sp>
          <p:nvSpPr>
            <p:cNvPr id="111" name="Elipse 110">
              <a:extLst>
                <a:ext uri="{FF2B5EF4-FFF2-40B4-BE49-F238E27FC236}">
                  <a16:creationId xmlns:a16="http://schemas.microsoft.com/office/drawing/2014/main" id="{A9E89D1F-9A09-457C-873B-0503D14AC4B0}"/>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2" name="Gráfico 111">
              <a:extLst>
                <a:ext uri="{FF2B5EF4-FFF2-40B4-BE49-F238E27FC236}">
                  <a16:creationId xmlns:a16="http://schemas.microsoft.com/office/drawing/2014/main" id="{DC4040B3-0BA4-4832-8449-EDA032C61D7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4374" y="8623889"/>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2" name="Rectangle 21">
            <a:extLst>
              <a:ext uri="{FF2B5EF4-FFF2-40B4-BE49-F238E27FC236}">
                <a16:creationId xmlns:a16="http://schemas.microsoft.com/office/drawing/2014/main" id="{58BF7251-9D0A-F2E6-A019-AF64B78AE983}"/>
              </a:ext>
            </a:extLst>
          </p:cNvPr>
          <p:cNvSpPr>
            <a:spLocks noChangeArrowheads="1"/>
          </p:cNvSpPr>
          <p:nvPr/>
        </p:nvSpPr>
        <p:spPr bwMode="auto">
          <a:xfrm>
            <a:off x="2591931" y="5218461"/>
            <a:ext cx="4130547" cy="249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Febrero de 2021 – 7 meses</a:t>
            </a:r>
            <a:endParaRPr lang="es-ES" dirty="0"/>
          </a:p>
          <a:p>
            <a:pPr algn="just">
              <a:spcAft>
                <a:spcPts val="800"/>
              </a:spcAft>
            </a:pPr>
            <a:r>
              <a:rPr lang="es-ES" sz="900" dirty="0">
                <a:solidFill>
                  <a:srgbClr val="3B3838"/>
                </a:solidFill>
                <a:latin typeface="Montserrat"/>
                <a:cs typeface="Times New Roman"/>
              </a:rPr>
              <a:t>Proyecto Ciempiés Caminos Seguros: Plan de actualización quinquenal 2021-2025</a:t>
            </a:r>
            <a:endParaRPr lang="es-ES" dirty="0"/>
          </a:p>
          <a:p>
            <a:pPr algn="just">
              <a:spcAft>
                <a:spcPts val="800"/>
              </a:spcAft>
            </a:pPr>
            <a:r>
              <a:rPr lang="es-ES" sz="900" dirty="0">
                <a:solidFill>
                  <a:srgbClr val="3B3838"/>
                </a:solidFill>
                <a:latin typeface="Montserrat"/>
                <a:ea typeface="+mn-lt"/>
                <a:cs typeface="Times New Roman"/>
              </a:rPr>
              <a:t>Apoyar a la Secretaría de Movilidad de Bogotá en un estudio de análisis y diagnóstico de las zonas potenciales de expansión del proyecto “Ciempiés, Caminos Seguros”, y establecer un plan de implementación para los cinco años siguientes facilitar la movilidad de niñas, niños y adolescentes en edad escolar. Este proceso incluye la identificación de variables urbanas, sociales y ambientales, así como los actores a involucrar para la selección de corredores seguros para caravanas peatonales de menores en edad escolar que hacen parte del Programa.</a:t>
            </a:r>
            <a:endParaRPr lang="es-ES" dirty="0"/>
          </a:p>
          <a:p>
            <a:pPr algn="just">
              <a:lnSpc>
                <a:spcPct val="150000"/>
              </a:lnSpc>
              <a:spcAft>
                <a:spcPts val="800"/>
              </a:spcAft>
            </a:pPr>
            <a:r>
              <a:rPr lang="es-ES" sz="900" dirty="0">
                <a:solidFill>
                  <a:srgbClr val="3B3838"/>
                </a:solidFill>
                <a:latin typeface="Montserrat"/>
                <a:cs typeface="Times New Roman"/>
              </a:rPr>
              <a:t>Daniela Zarichta Toro– </a:t>
            </a:r>
            <a:r>
              <a:rPr lang="es-ES" sz="900" u="sng" dirty="0">
                <a:solidFill>
                  <a:schemeClr val="accent1"/>
                </a:solidFill>
                <a:latin typeface="Montserrat"/>
                <a:cs typeface="Times New Roman"/>
              </a:rPr>
              <a:t>DZARICHTA@caf.com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4196101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863205"/>
            <a:ext cx="1654810" cy="231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624657" y="871611"/>
            <a:ext cx="3464065" cy="213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Agencia GIZ en Colombia – Programa EuroClima+</a:t>
            </a:r>
            <a:endParaRPr lang="es-ES" dirty="0"/>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618488" y="967050"/>
            <a:ext cx="4156226" cy="2282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Noviembre de 2020 – 12 meses</a:t>
            </a:r>
            <a:endParaRPr lang="es-ES" dirty="0"/>
          </a:p>
          <a:p>
            <a:pPr algn="just">
              <a:spcAft>
                <a:spcPts val="800"/>
              </a:spcAft>
            </a:pPr>
            <a:r>
              <a:rPr lang="es-ES" sz="900" dirty="0">
                <a:solidFill>
                  <a:srgbClr val="3B3838"/>
                </a:solidFill>
                <a:latin typeface="Montserrat"/>
                <a:cs typeface="Times New Roman"/>
              </a:rPr>
              <a:t>Acompañamiento técnico a procesos MRV movilidad urbana y sistemas de transparencia en el nivel nacional del programa Euroclima+</a:t>
            </a:r>
            <a:endParaRPr lang="es-ES" dirty="0"/>
          </a:p>
          <a:p>
            <a:pPr algn="just">
              <a:spcAft>
                <a:spcPts val="800"/>
              </a:spcAft>
            </a:pPr>
            <a:r>
              <a:rPr lang="es-ES" sz="900" dirty="0">
                <a:solidFill>
                  <a:srgbClr val="3B3838"/>
                </a:solidFill>
                <a:latin typeface="Montserrat"/>
                <a:cs typeface="Times New Roman"/>
              </a:rPr>
              <a:t>Asesorar técnicamente los procesos de desarrollo e implementación de sistemas MRV para programas de movilidad urban (NDCs, NUMPs y SUMPs) en América Latina, puntualmente en Antofagasta, Uruguay, Guadalajara y Ámbato, fortaleciendo capacidades locales y generando contenidos informáticos. La asesoría hace énfasis en la implementación de la calculadora de emisiones de GEI de MYC, que ha sido implementada para los proyectos NUMP y SUMP incluyendo el cargue de información disponible para calcular inventarios de línea base y de escenarios BAU y climáticos.</a:t>
            </a:r>
            <a:endParaRPr lang="es-ES" dirty="0"/>
          </a:p>
          <a:p>
            <a:pPr algn="just">
              <a:spcAft>
                <a:spcPts val="800"/>
              </a:spcAft>
            </a:pPr>
            <a:r>
              <a:rPr lang="es-ES" sz="900" dirty="0">
                <a:solidFill>
                  <a:srgbClr val="3B3838"/>
                </a:solidFill>
                <a:latin typeface="Montserrat"/>
                <a:cs typeface="Times New Roman"/>
              </a:rPr>
              <a:t>Ana Eugenia Arena - </a:t>
            </a:r>
            <a:r>
              <a:rPr lang="es-ES" sz="900" u="sng" dirty="0">
                <a:solidFill>
                  <a:schemeClr val="accent1"/>
                </a:solidFill>
                <a:latin typeface="Montserrat"/>
                <a:cs typeface="Times New Roman"/>
              </a:rPr>
              <a:t>ana.urena@giz.de</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890743"/>
            <a:ext cx="45719" cy="2223232"/>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36607" y="3529327"/>
            <a:ext cx="1650269" cy="2412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FFAE37"/>
              </a:solidFill>
              <a:latin typeface="Montserrat"/>
              <a:ea typeface="Calibri" panose="020F0502020204030204" pitchFamily="34" charset="0"/>
              <a:cs typeface="Calibri"/>
            </a:endParaRPr>
          </a:p>
          <a:p>
            <a:pPr>
              <a:lnSpc>
                <a:spcPct val="150000"/>
              </a:lnSpc>
              <a:spcAft>
                <a:spcPts val="800"/>
              </a:spcAft>
            </a:pPr>
            <a:endParaRPr lang="es-ES" sz="900" b="1" dirty="0">
              <a:solidFill>
                <a:srgbClr val="FFAE37"/>
              </a:solidFill>
              <a:latin typeface="Montserrat"/>
              <a:ea typeface="Calibri"/>
              <a:cs typeface="Calibri"/>
            </a:endParaRPr>
          </a:p>
          <a:p>
            <a:pPr>
              <a:lnSpc>
                <a:spcPct val="150000"/>
              </a:lnSpc>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618091" y="3361313"/>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Agencia GIZ en Colombia – Programa Transfer II</a:t>
            </a:r>
            <a:endParaRPr lang="es-ES" dirty="0"/>
          </a:p>
        </p:txBody>
      </p:sp>
      <p:sp>
        <p:nvSpPr>
          <p:cNvPr id="27" name="Rectángulo 26">
            <a:extLst>
              <a:ext uri="{FF2B5EF4-FFF2-40B4-BE49-F238E27FC236}">
                <a16:creationId xmlns:a16="http://schemas.microsoft.com/office/drawing/2014/main" id="{17119693-52C3-4068-A7E1-D1E18C148348}"/>
              </a:ext>
            </a:extLst>
          </p:cNvPr>
          <p:cNvSpPr/>
          <p:nvPr/>
        </p:nvSpPr>
        <p:spPr>
          <a:xfrm>
            <a:off x="2391418" y="3441992"/>
            <a:ext cx="48335" cy="2491921"/>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38466" y="1329836"/>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38466" y="1076079"/>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38466" y="822321"/>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38466" y="2134767"/>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38466" y="2924015"/>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98" name="Grupo 97">
            <a:extLst>
              <a:ext uri="{FF2B5EF4-FFF2-40B4-BE49-F238E27FC236}">
                <a16:creationId xmlns:a16="http://schemas.microsoft.com/office/drawing/2014/main" id="{9866B25C-977E-48F1-8DC7-7F2D26392705}"/>
              </a:ext>
            </a:extLst>
          </p:cNvPr>
          <p:cNvGrpSpPr/>
          <p:nvPr/>
        </p:nvGrpSpPr>
        <p:grpSpPr>
          <a:xfrm>
            <a:off x="438466" y="3995532"/>
            <a:ext cx="213360" cy="213360"/>
            <a:chOff x="455013" y="6820563"/>
            <a:chExt cx="213360" cy="213360"/>
          </a:xfrm>
        </p:grpSpPr>
        <p:sp>
          <p:nvSpPr>
            <p:cNvPr id="99" name="Elipse 98">
              <a:extLst>
                <a:ext uri="{FF2B5EF4-FFF2-40B4-BE49-F238E27FC236}">
                  <a16:creationId xmlns:a16="http://schemas.microsoft.com/office/drawing/2014/main" id="{6D971F2A-9FF5-4DDD-BFFC-750B1899600F}"/>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0" name="Gráfico 99">
              <a:extLst>
                <a:ext uri="{FF2B5EF4-FFF2-40B4-BE49-F238E27FC236}">
                  <a16:creationId xmlns:a16="http://schemas.microsoft.com/office/drawing/2014/main" id="{E5D7E67C-D01A-451E-9FD0-20061424FE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101" name="Grupo 100">
            <a:extLst>
              <a:ext uri="{FF2B5EF4-FFF2-40B4-BE49-F238E27FC236}">
                <a16:creationId xmlns:a16="http://schemas.microsoft.com/office/drawing/2014/main" id="{91D557D5-5B6F-4A2C-8991-26B3E02CAF59}"/>
              </a:ext>
            </a:extLst>
          </p:cNvPr>
          <p:cNvGrpSpPr/>
          <p:nvPr/>
        </p:nvGrpSpPr>
        <p:grpSpPr>
          <a:xfrm>
            <a:off x="438466" y="3744143"/>
            <a:ext cx="213360" cy="213360"/>
            <a:chOff x="455013" y="6565141"/>
            <a:chExt cx="213360" cy="213360"/>
          </a:xfrm>
        </p:grpSpPr>
        <p:sp>
          <p:nvSpPr>
            <p:cNvPr id="102" name="Elipse 101">
              <a:extLst>
                <a:ext uri="{FF2B5EF4-FFF2-40B4-BE49-F238E27FC236}">
                  <a16:creationId xmlns:a16="http://schemas.microsoft.com/office/drawing/2014/main" id="{CB07F00A-A1C9-40AF-A71F-8E21E90A67D1}"/>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6719A8C1-D846-40BA-BBF3-3E7087939B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104" name="Grupo 103">
            <a:extLst>
              <a:ext uri="{FF2B5EF4-FFF2-40B4-BE49-F238E27FC236}">
                <a16:creationId xmlns:a16="http://schemas.microsoft.com/office/drawing/2014/main" id="{E88CA7FF-E1D7-46CC-B764-6FA5A04511C6}"/>
              </a:ext>
            </a:extLst>
          </p:cNvPr>
          <p:cNvGrpSpPr/>
          <p:nvPr/>
        </p:nvGrpSpPr>
        <p:grpSpPr>
          <a:xfrm>
            <a:off x="438466" y="3492754"/>
            <a:ext cx="213360" cy="213360"/>
            <a:chOff x="457709" y="6309719"/>
            <a:chExt cx="213360" cy="213360"/>
          </a:xfrm>
        </p:grpSpPr>
        <p:sp>
          <p:nvSpPr>
            <p:cNvPr id="105" name="Elipse 104">
              <a:extLst>
                <a:ext uri="{FF2B5EF4-FFF2-40B4-BE49-F238E27FC236}">
                  <a16:creationId xmlns:a16="http://schemas.microsoft.com/office/drawing/2014/main" id="{D64F843B-9383-421F-8B6C-A7CB8AA634F9}"/>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6" name="Gráfico 105">
              <a:extLst>
                <a:ext uri="{FF2B5EF4-FFF2-40B4-BE49-F238E27FC236}">
                  <a16:creationId xmlns:a16="http://schemas.microsoft.com/office/drawing/2014/main" id="{7A9C7780-4409-4382-9D93-DD20943AC5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107" name="Grupo 106">
            <a:extLst>
              <a:ext uri="{FF2B5EF4-FFF2-40B4-BE49-F238E27FC236}">
                <a16:creationId xmlns:a16="http://schemas.microsoft.com/office/drawing/2014/main" id="{00D1E51D-2612-471B-ADA1-42D6A5A665EC}"/>
              </a:ext>
            </a:extLst>
          </p:cNvPr>
          <p:cNvGrpSpPr/>
          <p:nvPr/>
        </p:nvGrpSpPr>
        <p:grpSpPr>
          <a:xfrm>
            <a:off x="438466" y="4525856"/>
            <a:ext cx="213360" cy="213360"/>
            <a:chOff x="445596" y="7332405"/>
            <a:chExt cx="213360" cy="213360"/>
          </a:xfrm>
        </p:grpSpPr>
        <p:sp>
          <p:nvSpPr>
            <p:cNvPr id="108" name="Elipse 107">
              <a:extLst>
                <a:ext uri="{FF2B5EF4-FFF2-40B4-BE49-F238E27FC236}">
                  <a16:creationId xmlns:a16="http://schemas.microsoft.com/office/drawing/2014/main" id="{96ED37A0-1DE0-4B5D-A36E-20FF94E43CEC}"/>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9" name="Gráfico 108">
              <a:extLst>
                <a:ext uri="{FF2B5EF4-FFF2-40B4-BE49-F238E27FC236}">
                  <a16:creationId xmlns:a16="http://schemas.microsoft.com/office/drawing/2014/main" id="{EB5C580C-EFC8-4175-A247-6DC21278A9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110" name="Grupo 109">
            <a:extLst>
              <a:ext uri="{FF2B5EF4-FFF2-40B4-BE49-F238E27FC236}">
                <a16:creationId xmlns:a16="http://schemas.microsoft.com/office/drawing/2014/main" id="{39DCC822-AAF0-4BD0-8C01-17D7337F8784}"/>
              </a:ext>
            </a:extLst>
          </p:cNvPr>
          <p:cNvGrpSpPr/>
          <p:nvPr/>
        </p:nvGrpSpPr>
        <p:grpSpPr>
          <a:xfrm>
            <a:off x="438466" y="5639075"/>
            <a:ext cx="213360" cy="213360"/>
            <a:chOff x="455013" y="8593499"/>
            <a:chExt cx="213360" cy="213360"/>
          </a:xfrm>
        </p:grpSpPr>
        <p:sp>
          <p:nvSpPr>
            <p:cNvPr id="111" name="Elipse 110">
              <a:extLst>
                <a:ext uri="{FF2B5EF4-FFF2-40B4-BE49-F238E27FC236}">
                  <a16:creationId xmlns:a16="http://schemas.microsoft.com/office/drawing/2014/main" id="{A9E89D1F-9A09-457C-873B-0503D14AC4B0}"/>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2" name="Gráfico 111">
              <a:extLst>
                <a:ext uri="{FF2B5EF4-FFF2-40B4-BE49-F238E27FC236}">
                  <a16:creationId xmlns:a16="http://schemas.microsoft.com/office/drawing/2014/main" id="{DC4040B3-0BA4-4832-8449-EDA032C61D7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4374" y="8623889"/>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2" name="Rectangle 21">
            <a:extLst>
              <a:ext uri="{FF2B5EF4-FFF2-40B4-BE49-F238E27FC236}">
                <a16:creationId xmlns:a16="http://schemas.microsoft.com/office/drawing/2014/main" id="{58BF7251-9D0A-F2E6-A019-AF64B78AE983}"/>
              </a:ext>
            </a:extLst>
          </p:cNvPr>
          <p:cNvSpPr>
            <a:spLocks noChangeArrowheads="1"/>
          </p:cNvSpPr>
          <p:nvPr/>
        </p:nvSpPr>
        <p:spPr bwMode="auto">
          <a:xfrm>
            <a:off x="2627848" y="3668361"/>
            <a:ext cx="4143612" cy="2316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Octubre de 2020 – 12 meses</a:t>
            </a:r>
            <a:endParaRPr lang="es-ES" dirty="0"/>
          </a:p>
          <a:p>
            <a:pPr algn="just">
              <a:spcAft>
                <a:spcPts val="800"/>
              </a:spcAft>
            </a:pPr>
            <a:r>
              <a:rPr lang="es-ES" sz="900" dirty="0">
                <a:solidFill>
                  <a:srgbClr val="3B3838"/>
                </a:solidFill>
                <a:latin typeface="Montserrat"/>
                <a:cs typeface="Times New Roman"/>
              </a:rPr>
              <a:t>Revisión de escenarios de emisiones GEI actualizados de la NDC del sector transporte y propuesta del sistema de Monitoreo, Reporte y Verificación (MRV) para su seguimiento.</a:t>
            </a:r>
            <a:endParaRPr lang="es-ES" dirty="0"/>
          </a:p>
          <a:p>
            <a:pPr algn="just">
              <a:spcAft>
                <a:spcPts val="800"/>
              </a:spcAft>
            </a:pPr>
            <a:r>
              <a:rPr lang="es-ES" sz="900" dirty="0">
                <a:solidFill>
                  <a:srgbClr val="3B3838"/>
                </a:solidFill>
                <a:latin typeface="Montserrat"/>
                <a:ea typeface="+mn-lt"/>
                <a:cs typeface="Times New Roman"/>
              </a:rPr>
              <a:t>Brindar apoyo técnico especializado, dar recomendaciones y apoyar el proceso de revisión, actualización y evaluación de las metas en transporte que son consideradas en la segunda generación de NDC Colombiana. Asimismo, apoyar al sector Transporte en el fortalecimiento de los procesos de transparencia en torno al monitoreo y reporte de compromisos y potenciales de mitigación que el sector incluye en la NDC Colombiana, incluyendo el desarrollo de recomendaciones de políticas para su mejoramiento y efectividad.</a:t>
            </a:r>
            <a:endParaRPr lang="es-ES" dirty="0"/>
          </a:p>
          <a:p>
            <a:pPr algn="just">
              <a:lnSpc>
                <a:spcPct val="150000"/>
              </a:lnSpc>
              <a:spcAft>
                <a:spcPts val="800"/>
              </a:spcAft>
            </a:pPr>
            <a:r>
              <a:rPr lang="es-ES" sz="900" dirty="0">
                <a:solidFill>
                  <a:srgbClr val="3B3838"/>
                </a:solidFill>
                <a:latin typeface="Montserrat"/>
                <a:cs typeface="Times New Roman"/>
              </a:rPr>
              <a:t>Andrés Martínez - </a:t>
            </a:r>
            <a:r>
              <a:rPr lang="es-ES" sz="900" u="sng" dirty="0">
                <a:solidFill>
                  <a:schemeClr val="accent1"/>
                </a:solidFill>
                <a:latin typeface="Montserrat"/>
                <a:cs typeface="Times New Roman"/>
              </a:rPr>
              <a:t>andres.martinez1@giz.de</a:t>
            </a:r>
          </a:p>
          <a:p>
            <a:pPr>
              <a:lnSpc>
                <a:spcPct val="200000"/>
              </a:lnSpc>
              <a:spcAft>
                <a:spcPts val="800"/>
              </a:spcAft>
            </a:pPr>
            <a:endParaRPr lang="es-ES" sz="900" dirty="0">
              <a:solidFill>
                <a:srgbClr val="3B3838"/>
              </a:solidFill>
              <a:latin typeface="Montserrat"/>
              <a:cs typeface="Times New Roman"/>
            </a:endParaRPr>
          </a:p>
        </p:txBody>
      </p:sp>
      <p:sp>
        <p:nvSpPr>
          <p:cNvPr id="3" name="Rectangle 21">
            <a:extLst>
              <a:ext uri="{FF2B5EF4-FFF2-40B4-BE49-F238E27FC236}">
                <a16:creationId xmlns:a16="http://schemas.microsoft.com/office/drawing/2014/main" id="{6E6F994F-9435-CB65-8F52-7032CBB69CD6}"/>
              </a:ext>
            </a:extLst>
          </p:cNvPr>
          <p:cNvSpPr>
            <a:spLocks noChangeArrowheads="1"/>
          </p:cNvSpPr>
          <p:nvPr/>
        </p:nvSpPr>
        <p:spPr bwMode="auto">
          <a:xfrm>
            <a:off x="2618091" y="6138116"/>
            <a:ext cx="4086077" cy="367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000000"/>
                </a:solidFill>
                <a:latin typeface="Montserrat"/>
                <a:cs typeface="Times New Roman"/>
              </a:rPr>
              <a:t>Embajada Suiza en Colombia – Ayuda humanitaria y desarrollo COSUDE</a:t>
            </a:r>
            <a:endParaRPr lang="es-ES" dirty="0">
              <a:latin typeface="Calibri" panose="020F0502020204030204"/>
              <a:cs typeface="Calibri" panose="020F0502020204030204"/>
            </a:endParaRPr>
          </a:p>
        </p:txBody>
      </p:sp>
      <p:sp>
        <p:nvSpPr>
          <p:cNvPr id="5" name="Rectangle 21">
            <a:extLst>
              <a:ext uri="{FF2B5EF4-FFF2-40B4-BE49-F238E27FC236}">
                <a16:creationId xmlns:a16="http://schemas.microsoft.com/office/drawing/2014/main" id="{0B64DA2D-C136-9D4D-705F-01DFBA99DBFA}"/>
              </a:ext>
            </a:extLst>
          </p:cNvPr>
          <p:cNvSpPr>
            <a:spLocks noChangeArrowheads="1"/>
          </p:cNvSpPr>
          <p:nvPr/>
        </p:nvSpPr>
        <p:spPr bwMode="auto">
          <a:xfrm>
            <a:off x="2621754" y="6429705"/>
            <a:ext cx="4149694" cy="2267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Octubre de 2020 – 18 meses</a:t>
            </a:r>
            <a:endParaRPr lang="es-ES" dirty="0"/>
          </a:p>
          <a:p>
            <a:pPr algn="just">
              <a:spcAft>
                <a:spcPts val="800"/>
              </a:spcAft>
            </a:pPr>
            <a:r>
              <a:rPr lang="es-ES" sz="900" dirty="0">
                <a:solidFill>
                  <a:srgbClr val="3B3838"/>
                </a:solidFill>
                <a:latin typeface="Montserrat"/>
                <a:cs typeface="Times New Roman"/>
              </a:rPr>
              <a:t>Plan de gestión de la calidad de aire de Cúcuta y área metropolitana.</a:t>
            </a:r>
            <a:endParaRPr lang="es-ES" dirty="0"/>
          </a:p>
          <a:p>
            <a:pPr algn="just">
              <a:spcAft>
                <a:spcPts val="800"/>
              </a:spcAft>
            </a:pPr>
            <a:r>
              <a:rPr lang="es-ES" sz="900" dirty="0">
                <a:solidFill>
                  <a:srgbClr val="3B3838"/>
                </a:solidFill>
                <a:latin typeface="Montserrat"/>
                <a:cs typeface="Times New Roman"/>
              </a:rPr>
              <a:t>Liderar en conjunto con CORPONOR, la Alcaldía de Cúcuta y la Gobernación de Norte de Santander, la formulación del Plan de Prevención, Control y Reducción de la Contaminación del Aire en Cúcuta y su Área Metropolitana. Este proceso incluye el desarrollo de insumos técnicos como el inventario de emisiones de fuentes fijas y móviles, la modelización de la calidad del aire, el desarrollo de una campaña de monitoreo automático de material particulado, la formulación de un plan de contingencia y el fortalecimiento de los espacios de comunicación y gobernanza de calidad del aire en la Región.</a:t>
            </a:r>
          </a:p>
          <a:p>
            <a:pPr algn="just">
              <a:spcAft>
                <a:spcPts val="800"/>
              </a:spcAft>
            </a:pPr>
            <a:r>
              <a:rPr lang="es-ES" sz="900" dirty="0">
                <a:solidFill>
                  <a:srgbClr val="3B3838"/>
                </a:solidFill>
                <a:latin typeface="Montserrat"/>
                <a:cs typeface="Times New Roman"/>
              </a:rPr>
              <a:t>Diana Rojas - </a:t>
            </a:r>
            <a:r>
              <a:rPr lang="es-ES" sz="900" u="sng" dirty="0">
                <a:solidFill>
                  <a:schemeClr val="accent1"/>
                </a:solidFill>
                <a:latin typeface="Montserrat"/>
                <a:cs typeface="Times New Roman"/>
              </a:rPr>
              <a:t>diana.rojas@eda.admin.ch</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7" name="Rectángulo 6">
            <a:extLst>
              <a:ext uri="{FF2B5EF4-FFF2-40B4-BE49-F238E27FC236}">
                <a16:creationId xmlns:a16="http://schemas.microsoft.com/office/drawing/2014/main" id="{156B3B7D-7EF1-83CE-9B45-8434F489FE6E}"/>
              </a:ext>
            </a:extLst>
          </p:cNvPr>
          <p:cNvSpPr/>
          <p:nvPr/>
        </p:nvSpPr>
        <p:spPr>
          <a:xfrm>
            <a:off x="2391454" y="6251764"/>
            <a:ext cx="45719" cy="2308140"/>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10" name="Grupo 9">
            <a:extLst>
              <a:ext uri="{FF2B5EF4-FFF2-40B4-BE49-F238E27FC236}">
                <a16:creationId xmlns:a16="http://schemas.microsoft.com/office/drawing/2014/main" id="{5BC091C8-3165-4949-3C25-DA9C4FAE139D}"/>
              </a:ext>
            </a:extLst>
          </p:cNvPr>
          <p:cNvGrpSpPr/>
          <p:nvPr/>
        </p:nvGrpSpPr>
        <p:grpSpPr>
          <a:xfrm>
            <a:off x="438466" y="6719271"/>
            <a:ext cx="213360" cy="213360"/>
            <a:chOff x="448292" y="3451607"/>
            <a:chExt cx="213360" cy="213360"/>
          </a:xfrm>
        </p:grpSpPr>
        <p:sp>
          <p:nvSpPr>
            <p:cNvPr id="13" name="Elipse 12">
              <a:extLst>
                <a:ext uri="{FF2B5EF4-FFF2-40B4-BE49-F238E27FC236}">
                  <a16:creationId xmlns:a16="http://schemas.microsoft.com/office/drawing/2014/main" id="{9032E9A6-3E20-53B6-2B7D-817294885FB9}"/>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4" name="Gráfico 13">
              <a:extLst>
                <a:ext uri="{FF2B5EF4-FFF2-40B4-BE49-F238E27FC236}">
                  <a16:creationId xmlns:a16="http://schemas.microsoft.com/office/drawing/2014/main" id="{4B659214-4081-2436-D8A5-0482F41A7A4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16" name="Grupo 15">
            <a:extLst>
              <a:ext uri="{FF2B5EF4-FFF2-40B4-BE49-F238E27FC236}">
                <a16:creationId xmlns:a16="http://schemas.microsoft.com/office/drawing/2014/main" id="{A2065F07-BCF0-510A-B048-C42E1436B0B8}"/>
              </a:ext>
            </a:extLst>
          </p:cNvPr>
          <p:cNvGrpSpPr/>
          <p:nvPr/>
        </p:nvGrpSpPr>
        <p:grpSpPr>
          <a:xfrm>
            <a:off x="438466" y="6465513"/>
            <a:ext cx="213360" cy="213360"/>
            <a:chOff x="448292" y="3196185"/>
            <a:chExt cx="213360" cy="213360"/>
          </a:xfrm>
        </p:grpSpPr>
        <p:sp>
          <p:nvSpPr>
            <p:cNvPr id="19" name="Elipse 18">
              <a:extLst>
                <a:ext uri="{FF2B5EF4-FFF2-40B4-BE49-F238E27FC236}">
                  <a16:creationId xmlns:a16="http://schemas.microsoft.com/office/drawing/2014/main" id="{D1190B45-AB0F-6B29-70AA-41B4F063F9FF}"/>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0" name="Gráfico 19">
              <a:extLst>
                <a:ext uri="{FF2B5EF4-FFF2-40B4-BE49-F238E27FC236}">
                  <a16:creationId xmlns:a16="http://schemas.microsoft.com/office/drawing/2014/main" id="{30D8DFA8-5A81-6312-01AB-374D013EBBD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22" name="Grupo 21">
            <a:extLst>
              <a:ext uri="{FF2B5EF4-FFF2-40B4-BE49-F238E27FC236}">
                <a16:creationId xmlns:a16="http://schemas.microsoft.com/office/drawing/2014/main" id="{06FFCD72-C567-E05F-C059-59096E7119D7}"/>
              </a:ext>
            </a:extLst>
          </p:cNvPr>
          <p:cNvGrpSpPr/>
          <p:nvPr/>
        </p:nvGrpSpPr>
        <p:grpSpPr>
          <a:xfrm>
            <a:off x="438466" y="6211756"/>
            <a:ext cx="213360" cy="213360"/>
            <a:chOff x="441612" y="2938387"/>
            <a:chExt cx="213360" cy="213360"/>
          </a:xfrm>
        </p:grpSpPr>
        <p:sp>
          <p:nvSpPr>
            <p:cNvPr id="24" name="Elipse 23">
              <a:extLst>
                <a:ext uri="{FF2B5EF4-FFF2-40B4-BE49-F238E27FC236}">
                  <a16:creationId xmlns:a16="http://schemas.microsoft.com/office/drawing/2014/main" id="{71A6E940-72DB-1E28-8FB8-A08C2D4F0159}"/>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5" name="Gráfico 24">
              <a:extLst>
                <a:ext uri="{FF2B5EF4-FFF2-40B4-BE49-F238E27FC236}">
                  <a16:creationId xmlns:a16="http://schemas.microsoft.com/office/drawing/2014/main" id="{0FC4EDD5-3BF3-F69E-BC7A-162E2FD771E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26" name="Grupo 25">
            <a:extLst>
              <a:ext uri="{FF2B5EF4-FFF2-40B4-BE49-F238E27FC236}">
                <a16:creationId xmlns:a16="http://schemas.microsoft.com/office/drawing/2014/main" id="{7288FDCB-50DE-6B67-3035-B93E862813F0}"/>
              </a:ext>
            </a:extLst>
          </p:cNvPr>
          <p:cNvGrpSpPr/>
          <p:nvPr/>
        </p:nvGrpSpPr>
        <p:grpSpPr>
          <a:xfrm>
            <a:off x="438466" y="7529066"/>
            <a:ext cx="213360" cy="213360"/>
            <a:chOff x="451761" y="4176809"/>
            <a:chExt cx="213360" cy="213360"/>
          </a:xfrm>
        </p:grpSpPr>
        <p:sp>
          <p:nvSpPr>
            <p:cNvPr id="28" name="Elipse 27">
              <a:extLst>
                <a:ext uri="{FF2B5EF4-FFF2-40B4-BE49-F238E27FC236}">
                  <a16:creationId xmlns:a16="http://schemas.microsoft.com/office/drawing/2014/main" id="{9B157E19-B26C-5982-A85E-C461CDE0C48C}"/>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9" name="Gráfico 28">
              <a:extLst>
                <a:ext uri="{FF2B5EF4-FFF2-40B4-BE49-F238E27FC236}">
                  <a16:creationId xmlns:a16="http://schemas.microsoft.com/office/drawing/2014/main" id="{887D3B43-A700-3B48-C868-160CB5B8F2D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30" name="Grupo 29">
            <a:extLst>
              <a:ext uri="{FF2B5EF4-FFF2-40B4-BE49-F238E27FC236}">
                <a16:creationId xmlns:a16="http://schemas.microsoft.com/office/drawing/2014/main" id="{3EE9665F-1D8B-3C45-01CC-1FF98153C17E}"/>
              </a:ext>
            </a:extLst>
          </p:cNvPr>
          <p:cNvGrpSpPr/>
          <p:nvPr/>
        </p:nvGrpSpPr>
        <p:grpSpPr>
          <a:xfrm>
            <a:off x="438466" y="8308586"/>
            <a:ext cx="213360" cy="213360"/>
            <a:chOff x="457709" y="5691197"/>
            <a:chExt cx="213360" cy="213360"/>
          </a:xfrm>
        </p:grpSpPr>
        <p:sp>
          <p:nvSpPr>
            <p:cNvPr id="31" name="Elipse 30">
              <a:extLst>
                <a:ext uri="{FF2B5EF4-FFF2-40B4-BE49-F238E27FC236}">
                  <a16:creationId xmlns:a16="http://schemas.microsoft.com/office/drawing/2014/main" id="{71EE7E75-715A-BB74-C071-89E40157BDB8}"/>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2" name="Gráfico 31">
              <a:extLst>
                <a:ext uri="{FF2B5EF4-FFF2-40B4-BE49-F238E27FC236}">
                  <a16:creationId xmlns:a16="http://schemas.microsoft.com/office/drawing/2014/main" id="{51765B23-7CC9-F33A-894F-A552244DBD3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
        <p:nvSpPr>
          <p:cNvPr id="33" name="Rectangle 11">
            <a:extLst>
              <a:ext uri="{FF2B5EF4-FFF2-40B4-BE49-F238E27FC236}">
                <a16:creationId xmlns:a16="http://schemas.microsoft.com/office/drawing/2014/main" id="{45361AEE-0B30-3A47-8F5D-1199E21E3451}"/>
              </a:ext>
            </a:extLst>
          </p:cNvPr>
          <p:cNvSpPr>
            <a:spLocks noChangeArrowheads="1"/>
          </p:cNvSpPr>
          <p:nvPr/>
        </p:nvSpPr>
        <p:spPr bwMode="auto">
          <a:xfrm>
            <a:off x="737639" y="6249921"/>
            <a:ext cx="1654810" cy="244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50960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169922"/>
            <a:ext cx="1654810" cy="231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520950" y="1177857"/>
            <a:ext cx="3464065" cy="213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Insuco Internacional</a:t>
            </a:r>
            <a:endParaRPr lang="es-ES" dirty="0"/>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520950" y="1312956"/>
            <a:ext cx="4253764" cy="22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Septiembre de 2020 – 6 meses</a:t>
            </a:r>
            <a:endParaRPr lang="es-ES" dirty="0"/>
          </a:p>
          <a:p>
            <a:pPr algn="just">
              <a:spcAft>
                <a:spcPts val="800"/>
              </a:spcAft>
            </a:pPr>
            <a:r>
              <a:rPr lang="es-ES" sz="900" dirty="0">
                <a:solidFill>
                  <a:srgbClr val="3B3838"/>
                </a:solidFill>
                <a:latin typeface="Montserrat"/>
                <a:cs typeface="Times New Roman"/>
              </a:rPr>
              <a:t>Evaluación social y ambiental estratégica del programa de reforma de transporte urbano para República Dominicana.</a:t>
            </a:r>
            <a:endParaRPr lang="es-ES" dirty="0"/>
          </a:p>
          <a:p>
            <a:pPr algn="just">
              <a:spcAft>
                <a:spcPts val="800"/>
              </a:spcAft>
            </a:pPr>
            <a:r>
              <a:rPr lang="es-ES" sz="900" dirty="0">
                <a:solidFill>
                  <a:srgbClr val="3B3838"/>
                </a:solidFill>
                <a:latin typeface="Montserrat"/>
                <a:cs typeface="Times New Roman"/>
              </a:rPr>
              <a:t>Apoyar la integración de las cuestiones ambientales y sociales en la definición de las políticas de transporte público y fortalecer las capacidades ambientales y sociales de las instituciones encargadas del sector del transporte en República Dominicana. Identificando y evaluando impactos relacionados con la implementación de programas, analizando marcos jurídicos e institucionales para identificar brechas, proponiendo medidas para gestionar los impactos e identificando líneas de acción para la implementación del programa.</a:t>
            </a:r>
            <a:endParaRPr lang="es-ES" dirty="0"/>
          </a:p>
          <a:p>
            <a:pPr algn="just">
              <a:spcAft>
                <a:spcPts val="800"/>
              </a:spcAft>
            </a:pPr>
            <a:r>
              <a:rPr lang="es-ES" sz="900" dirty="0">
                <a:solidFill>
                  <a:srgbClr val="3B3838"/>
                </a:solidFill>
                <a:latin typeface="Montserrat"/>
                <a:cs typeface="Times New Roman"/>
              </a:rPr>
              <a:t>Rosilia Florus - </a:t>
            </a:r>
            <a:r>
              <a:rPr lang="es-ES" sz="900" u="sng" dirty="0">
                <a:solidFill>
                  <a:schemeClr val="accent1"/>
                </a:solidFill>
                <a:latin typeface="Montserrat"/>
                <a:cs typeface="Times New Roman"/>
              </a:rPr>
              <a:t>rosilia.florus@insuco.com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177872"/>
            <a:ext cx="45719" cy="2308139"/>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36607" y="4027742"/>
            <a:ext cx="1650269" cy="193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50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50000"/>
              </a:lnSpc>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520950" y="3863557"/>
            <a:ext cx="3220500"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UT Geonómica &amp; Económica para Departamento Nacional de Planeación (DNP)</a:t>
            </a:r>
            <a:endParaRPr lang="es-ES" dirty="0"/>
          </a:p>
        </p:txBody>
      </p:sp>
      <p:sp>
        <p:nvSpPr>
          <p:cNvPr id="27" name="Rectángulo 26">
            <a:extLst>
              <a:ext uri="{FF2B5EF4-FFF2-40B4-BE49-F238E27FC236}">
                <a16:creationId xmlns:a16="http://schemas.microsoft.com/office/drawing/2014/main" id="{17119693-52C3-4068-A7E1-D1E18C148348}"/>
              </a:ext>
            </a:extLst>
          </p:cNvPr>
          <p:cNvSpPr/>
          <p:nvPr/>
        </p:nvSpPr>
        <p:spPr>
          <a:xfrm>
            <a:off x="2391418" y="3940407"/>
            <a:ext cx="48335" cy="1936750"/>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47157" y="1636553"/>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47157" y="1383502"/>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47157" y="1130450"/>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47157" y="2441484"/>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47157" y="3225868"/>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98" name="Grupo 97">
            <a:extLst>
              <a:ext uri="{FF2B5EF4-FFF2-40B4-BE49-F238E27FC236}">
                <a16:creationId xmlns:a16="http://schemas.microsoft.com/office/drawing/2014/main" id="{9866B25C-977E-48F1-8DC7-7F2D26392705}"/>
              </a:ext>
            </a:extLst>
          </p:cNvPr>
          <p:cNvGrpSpPr/>
          <p:nvPr/>
        </p:nvGrpSpPr>
        <p:grpSpPr>
          <a:xfrm>
            <a:off x="447157" y="4532859"/>
            <a:ext cx="213360" cy="213360"/>
            <a:chOff x="455013" y="6820563"/>
            <a:chExt cx="213360" cy="213360"/>
          </a:xfrm>
        </p:grpSpPr>
        <p:sp>
          <p:nvSpPr>
            <p:cNvPr id="99" name="Elipse 98">
              <a:extLst>
                <a:ext uri="{FF2B5EF4-FFF2-40B4-BE49-F238E27FC236}">
                  <a16:creationId xmlns:a16="http://schemas.microsoft.com/office/drawing/2014/main" id="{6D971F2A-9FF5-4DDD-BFFC-750B1899600F}"/>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0" name="Gráfico 99">
              <a:extLst>
                <a:ext uri="{FF2B5EF4-FFF2-40B4-BE49-F238E27FC236}">
                  <a16:creationId xmlns:a16="http://schemas.microsoft.com/office/drawing/2014/main" id="{E5D7E67C-D01A-451E-9FD0-20061424FE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101" name="Grupo 100">
            <a:extLst>
              <a:ext uri="{FF2B5EF4-FFF2-40B4-BE49-F238E27FC236}">
                <a16:creationId xmlns:a16="http://schemas.microsoft.com/office/drawing/2014/main" id="{91D557D5-5B6F-4A2C-8991-26B3E02CAF59}"/>
              </a:ext>
            </a:extLst>
          </p:cNvPr>
          <p:cNvGrpSpPr/>
          <p:nvPr/>
        </p:nvGrpSpPr>
        <p:grpSpPr>
          <a:xfrm>
            <a:off x="447157" y="4270911"/>
            <a:ext cx="213360" cy="213360"/>
            <a:chOff x="455013" y="6565141"/>
            <a:chExt cx="213360" cy="213360"/>
          </a:xfrm>
        </p:grpSpPr>
        <p:sp>
          <p:nvSpPr>
            <p:cNvPr id="102" name="Elipse 101">
              <a:extLst>
                <a:ext uri="{FF2B5EF4-FFF2-40B4-BE49-F238E27FC236}">
                  <a16:creationId xmlns:a16="http://schemas.microsoft.com/office/drawing/2014/main" id="{CB07F00A-A1C9-40AF-A71F-8E21E90A67D1}"/>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6719A8C1-D846-40BA-BBF3-3E7087939B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104" name="Grupo 103">
            <a:extLst>
              <a:ext uri="{FF2B5EF4-FFF2-40B4-BE49-F238E27FC236}">
                <a16:creationId xmlns:a16="http://schemas.microsoft.com/office/drawing/2014/main" id="{E88CA7FF-E1D7-46CC-B764-6FA5A04511C6}"/>
              </a:ext>
            </a:extLst>
          </p:cNvPr>
          <p:cNvGrpSpPr/>
          <p:nvPr/>
        </p:nvGrpSpPr>
        <p:grpSpPr>
          <a:xfrm>
            <a:off x="447157" y="4015489"/>
            <a:ext cx="213360" cy="213360"/>
            <a:chOff x="457709" y="6309719"/>
            <a:chExt cx="213360" cy="213360"/>
          </a:xfrm>
        </p:grpSpPr>
        <p:sp>
          <p:nvSpPr>
            <p:cNvPr id="105" name="Elipse 104">
              <a:extLst>
                <a:ext uri="{FF2B5EF4-FFF2-40B4-BE49-F238E27FC236}">
                  <a16:creationId xmlns:a16="http://schemas.microsoft.com/office/drawing/2014/main" id="{D64F843B-9383-421F-8B6C-A7CB8AA634F9}"/>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6" name="Gráfico 105">
              <a:extLst>
                <a:ext uri="{FF2B5EF4-FFF2-40B4-BE49-F238E27FC236}">
                  <a16:creationId xmlns:a16="http://schemas.microsoft.com/office/drawing/2014/main" id="{7A9C7780-4409-4382-9D93-DD20943AC5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107" name="Grupo 106">
            <a:extLst>
              <a:ext uri="{FF2B5EF4-FFF2-40B4-BE49-F238E27FC236}">
                <a16:creationId xmlns:a16="http://schemas.microsoft.com/office/drawing/2014/main" id="{00D1E51D-2612-471B-ADA1-42D6A5A665EC}"/>
              </a:ext>
            </a:extLst>
          </p:cNvPr>
          <p:cNvGrpSpPr/>
          <p:nvPr/>
        </p:nvGrpSpPr>
        <p:grpSpPr>
          <a:xfrm>
            <a:off x="447157" y="5041295"/>
            <a:ext cx="213360" cy="213360"/>
            <a:chOff x="445596" y="7332405"/>
            <a:chExt cx="213360" cy="213360"/>
          </a:xfrm>
        </p:grpSpPr>
        <p:sp>
          <p:nvSpPr>
            <p:cNvPr id="108" name="Elipse 107">
              <a:extLst>
                <a:ext uri="{FF2B5EF4-FFF2-40B4-BE49-F238E27FC236}">
                  <a16:creationId xmlns:a16="http://schemas.microsoft.com/office/drawing/2014/main" id="{96ED37A0-1DE0-4B5D-A36E-20FF94E43CEC}"/>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9" name="Gráfico 108">
              <a:extLst>
                <a:ext uri="{FF2B5EF4-FFF2-40B4-BE49-F238E27FC236}">
                  <a16:creationId xmlns:a16="http://schemas.microsoft.com/office/drawing/2014/main" id="{EB5C580C-EFC8-4175-A247-6DC21278A9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110" name="Grupo 109">
            <a:extLst>
              <a:ext uri="{FF2B5EF4-FFF2-40B4-BE49-F238E27FC236}">
                <a16:creationId xmlns:a16="http://schemas.microsoft.com/office/drawing/2014/main" id="{39DCC822-AAF0-4BD0-8C01-17D7337F8784}"/>
              </a:ext>
            </a:extLst>
          </p:cNvPr>
          <p:cNvGrpSpPr/>
          <p:nvPr/>
        </p:nvGrpSpPr>
        <p:grpSpPr>
          <a:xfrm>
            <a:off x="447157" y="5650248"/>
            <a:ext cx="213360" cy="213360"/>
            <a:chOff x="455013" y="8593499"/>
            <a:chExt cx="213360" cy="213360"/>
          </a:xfrm>
        </p:grpSpPr>
        <p:sp>
          <p:nvSpPr>
            <p:cNvPr id="111" name="Elipse 110">
              <a:extLst>
                <a:ext uri="{FF2B5EF4-FFF2-40B4-BE49-F238E27FC236}">
                  <a16:creationId xmlns:a16="http://schemas.microsoft.com/office/drawing/2014/main" id="{A9E89D1F-9A09-457C-873B-0503D14AC4B0}"/>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2" name="Gráfico 111">
              <a:extLst>
                <a:ext uri="{FF2B5EF4-FFF2-40B4-BE49-F238E27FC236}">
                  <a16:creationId xmlns:a16="http://schemas.microsoft.com/office/drawing/2014/main" id="{DC4040B3-0BA4-4832-8449-EDA032C61D7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4374" y="8623889"/>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2" name="Rectangle 21">
            <a:extLst>
              <a:ext uri="{FF2B5EF4-FFF2-40B4-BE49-F238E27FC236}">
                <a16:creationId xmlns:a16="http://schemas.microsoft.com/office/drawing/2014/main" id="{58BF7251-9D0A-F2E6-A019-AF64B78AE983}"/>
              </a:ext>
            </a:extLst>
          </p:cNvPr>
          <p:cNvSpPr>
            <a:spLocks noChangeArrowheads="1"/>
          </p:cNvSpPr>
          <p:nvPr/>
        </p:nvSpPr>
        <p:spPr bwMode="auto">
          <a:xfrm>
            <a:off x="2558679" y="4174259"/>
            <a:ext cx="4143612" cy="1813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Septiembre de 2020 – 3 meses</a:t>
            </a:r>
            <a:endParaRPr lang="es-ES" dirty="0">
              <a:cs typeface="Calibri" panose="020F0502020204030204"/>
            </a:endParaRPr>
          </a:p>
          <a:p>
            <a:pPr algn="just">
              <a:spcAft>
                <a:spcPts val="800"/>
              </a:spcAft>
            </a:pPr>
            <a:r>
              <a:rPr lang="es-ES" sz="900" dirty="0">
                <a:solidFill>
                  <a:srgbClr val="3B3838"/>
                </a:solidFill>
                <a:latin typeface="Montserrat"/>
                <a:cs typeface="Times New Roman"/>
              </a:rPr>
              <a:t>Programa de Apoyo para la Implementación de la Política Nacional Logística.</a:t>
            </a:r>
            <a:endParaRPr lang="es-ES" dirty="0">
              <a:cs typeface="Calibri" panose="020F0502020204030204"/>
            </a:endParaRPr>
          </a:p>
          <a:p>
            <a:pPr algn="just">
              <a:spcAft>
                <a:spcPts val="800"/>
              </a:spcAft>
            </a:pPr>
            <a:r>
              <a:rPr lang="es-ES" sz="900" dirty="0">
                <a:solidFill>
                  <a:srgbClr val="3B3838"/>
                </a:solidFill>
                <a:latin typeface="Montserrat"/>
                <a:ea typeface="+mn-lt"/>
                <a:cs typeface="Times New Roman"/>
              </a:rPr>
              <a:t>Diseño de un modelo de análisis que calcule los potenciales ahorros en los costos y en las emisiones de Gases Efecto Invernadero del transporte de carga terrestre, generados por el desarrollo de las obras de infraestructura vial 4G y 5G y por la modernización del parque automotor de carga.</a:t>
            </a:r>
            <a:endParaRPr lang="es-ES" dirty="0">
              <a:cs typeface="Calibri" panose="020F0502020204030204"/>
            </a:endParaRPr>
          </a:p>
          <a:p>
            <a:pPr algn="just">
              <a:lnSpc>
                <a:spcPct val="150000"/>
              </a:lnSpc>
              <a:spcAft>
                <a:spcPts val="800"/>
              </a:spcAft>
            </a:pPr>
            <a:r>
              <a:rPr lang="es-ES" sz="900" dirty="0">
                <a:solidFill>
                  <a:srgbClr val="3B3838"/>
                </a:solidFill>
                <a:latin typeface="Montserrat"/>
                <a:cs typeface="Times New Roman"/>
              </a:rPr>
              <a:t>Francisco Perdomo - </a:t>
            </a:r>
            <a:r>
              <a:rPr lang="es-ES" sz="900" u="sng" dirty="0">
                <a:solidFill>
                  <a:schemeClr val="accent1"/>
                </a:solidFill>
                <a:latin typeface="Montserrat"/>
                <a:cs typeface="Times New Roman"/>
              </a:rPr>
              <a:t>franperdomo@economicaconsultores.com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3" name="Rectangle 21">
            <a:extLst>
              <a:ext uri="{FF2B5EF4-FFF2-40B4-BE49-F238E27FC236}">
                <a16:creationId xmlns:a16="http://schemas.microsoft.com/office/drawing/2014/main" id="{6E6F994F-9435-CB65-8F52-7032CBB69CD6}"/>
              </a:ext>
            </a:extLst>
          </p:cNvPr>
          <p:cNvSpPr>
            <a:spLocks noChangeArrowheads="1"/>
          </p:cNvSpPr>
          <p:nvPr/>
        </p:nvSpPr>
        <p:spPr bwMode="auto">
          <a:xfrm>
            <a:off x="2521137" y="6530633"/>
            <a:ext cx="3221407" cy="190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latin typeface="Montserrat"/>
                <a:cs typeface="Times New Roman"/>
              </a:rPr>
              <a:t>Climate Check Corporation</a:t>
            </a:r>
            <a:endParaRPr lang="es-ES" dirty="0"/>
          </a:p>
        </p:txBody>
      </p:sp>
      <p:sp>
        <p:nvSpPr>
          <p:cNvPr id="5" name="Rectangle 21">
            <a:extLst>
              <a:ext uri="{FF2B5EF4-FFF2-40B4-BE49-F238E27FC236}">
                <a16:creationId xmlns:a16="http://schemas.microsoft.com/office/drawing/2014/main" id="{0B64DA2D-C136-9D4D-705F-01DFBA99DBFA}"/>
              </a:ext>
            </a:extLst>
          </p:cNvPr>
          <p:cNvSpPr>
            <a:spLocks noChangeArrowheads="1"/>
          </p:cNvSpPr>
          <p:nvPr/>
        </p:nvSpPr>
        <p:spPr bwMode="auto">
          <a:xfrm>
            <a:off x="2544358" y="6705611"/>
            <a:ext cx="4168841" cy="1685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Junio de 2020 – 17 meses</a:t>
            </a:r>
            <a:endParaRPr lang="es-ES" dirty="0"/>
          </a:p>
          <a:p>
            <a:pPr algn="just">
              <a:spcAft>
                <a:spcPts val="800"/>
              </a:spcAft>
            </a:pPr>
            <a:r>
              <a:rPr lang="es-ES" sz="900" dirty="0">
                <a:solidFill>
                  <a:srgbClr val="3B3838"/>
                </a:solidFill>
                <a:latin typeface="Montserrat"/>
                <a:cs typeface="Times New Roman"/>
              </a:rPr>
              <a:t>Apoyo al subgrupo técnico de MRV de la Alianza del Pacifico.</a:t>
            </a:r>
            <a:endParaRPr lang="es-ES" dirty="0"/>
          </a:p>
          <a:p>
            <a:pPr algn="just">
              <a:spcAft>
                <a:spcPts val="800"/>
              </a:spcAft>
            </a:pPr>
            <a:r>
              <a:rPr lang="es-ES" sz="900" dirty="0">
                <a:solidFill>
                  <a:srgbClr val="3B3838"/>
                </a:solidFill>
                <a:latin typeface="Montserrat"/>
                <a:cs typeface="Times New Roman"/>
              </a:rPr>
              <a:t>Apoyo a la coordinación del subgrupo técnico de MRV de la Alianza del Pacifico en el diseño, desarrollo y cumplimiento de los objetivos y actividades propuestas en su marco de coordinación. De manera específica se acompaña al grupo en acciones MRV de financiamiento climático y MRV de acciones de mitigación.</a:t>
            </a:r>
            <a:endParaRPr lang="es-ES" dirty="0"/>
          </a:p>
          <a:p>
            <a:pPr algn="just">
              <a:spcAft>
                <a:spcPts val="800"/>
              </a:spcAft>
            </a:pPr>
            <a:r>
              <a:rPr lang="es-ES" sz="900" dirty="0">
                <a:solidFill>
                  <a:srgbClr val="3B3838"/>
                </a:solidFill>
                <a:latin typeface="Montserrat"/>
                <a:cs typeface="Times New Roman"/>
              </a:rPr>
              <a:t>Lisa Marroquin – </a:t>
            </a:r>
            <a:r>
              <a:rPr lang="es-ES" sz="900" u="sng" dirty="0">
                <a:solidFill>
                  <a:schemeClr val="accent1"/>
                </a:solidFill>
                <a:latin typeface="Montserrat"/>
                <a:cs typeface="Times New Roman"/>
              </a:rPr>
              <a:t>LM@climate-check.com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7" name="Rectángulo 6">
            <a:extLst>
              <a:ext uri="{FF2B5EF4-FFF2-40B4-BE49-F238E27FC236}">
                <a16:creationId xmlns:a16="http://schemas.microsoft.com/office/drawing/2014/main" id="{156B3B7D-7EF1-83CE-9B45-8434F489FE6E}"/>
              </a:ext>
            </a:extLst>
          </p:cNvPr>
          <p:cNvSpPr/>
          <p:nvPr/>
        </p:nvSpPr>
        <p:spPr>
          <a:xfrm>
            <a:off x="2391454" y="6558481"/>
            <a:ext cx="45719" cy="1687655"/>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10" name="Grupo 9">
            <a:extLst>
              <a:ext uri="{FF2B5EF4-FFF2-40B4-BE49-F238E27FC236}">
                <a16:creationId xmlns:a16="http://schemas.microsoft.com/office/drawing/2014/main" id="{5BC091C8-3165-4949-3C25-DA9C4FAE139D}"/>
              </a:ext>
            </a:extLst>
          </p:cNvPr>
          <p:cNvGrpSpPr/>
          <p:nvPr/>
        </p:nvGrpSpPr>
        <p:grpSpPr>
          <a:xfrm>
            <a:off x="447157" y="7025096"/>
            <a:ext cx="213360" cy="213360"/>
            <a:chOff x="448292" y="3451607"/>
            <a:chExt cx="213360" cy="213360"/>
          </a:xfrm>
        </p:grpSpPr>
        <p:sp>
          <p:nvSpPr>
            <p:cNvPr id="13" name="Elipse 12">
              <a:extLst>
                <a:ext uri="{FF2B5EF4-FFF2-40B4-BE49-F238E27FC236}">
                  <a16:creationId xmlns:a16="http://schemas.microsoft.com/office/drawing/2014/main" id="{9032E9A6-3E20-53B6-2B7D-817294885FB9}"/>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4" name="Gráfico 13">
              <a:extLst>
                <a:ext uri="{FF2B5EF4-FFF2-40B4-BE49-F238E27FC236}">
                  <a16:creationId xmlns:a16="http://schemas.microsoft.com/office/drawing/2014/main" id="{4B659214-4081-2436-D8A5-0482F41A7A4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16" name="Grupo 15">
            <a:extLst>
              <a:ext uri="{FF2B5EF4-FFF2-40B4-BE49-F238E27FC236}">
                <a16:creationId xmlns:a16="http://schemas.microsoft.com/office/drawing/2014/main" id="{A2065F07-BCF0-510A-B048-C42E1436B0B8}"/>
              </a:ext>
            </a:extLst>
          </p:cNvPr>
          <p:cNvGrpSpPr/>
          <p:nvPr/>
        </p:nvGrpSpPr>
        <p:grpSpPr>
          <a:xfrm>
            <a:off x="447157" y="6776202"/>
            <a:ext cx="213360" cy="213360"/>
            <a:chOff x="448292" y="3196185"/>
            <a:chExt cx="213360" cy="213360"/>
          </a:xfrm>
        </p:grpSpPr>
        <p:sp>
          <p:nvSpPr>
            <p:cNvPr id="19" name="Elipse 18">
              <a:extLst>
                <a:ext uri="{FF2B5EF4-FFF2-40B4-BE49-F238E27FC236}">
                  <a16:creationId xmlns:a16="http://schemas.microsoft.com/office/drawing/2014/main" id="{D1190B45-AB0F-6B29-70AA-41B4F063F9FF}"/>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0" name="Gráfico 19">
              <a:extLst>
                <a:ext uri="{FF2B5EF4-FFF2-40B4-BE49-F238E27FC236}">
                  <a16:creationId xmlns:a16="http://schemas.microsoft.com/office/drawing/2014/main" id="{30D8DFA8-5A81-6312-01AB-374D013EBBD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22" name="Grupo 21">
            <a:extLst>
              <a:ext uri="{FF2B5EF4-FFF2-40B4-BE49-F238E27FC236}">
                <a16:creationId xmlns:a16="http://schemas.microsoft.com/office/drawing/2014/main" id="{06FFCD72-C567-E05F-C059-59096E7119D7}"/>
              </a:ext>
            </a:extLst>
          </p:cNvPr>
          <p:cNvGrpSpPr/>
          <p:nvPr/>
        </p:nvGrpSpPr>
        <p:grpSpPr>
          <a:xfrm>
            <a:off x="447157" y="6530633"/>
            <a:ext cx="213360" cy="213360"/>
            <a:chOff x="441612" y="2938387"/>
            <a:chExt cx="213360" cy="213360"/>
          </a:xfrm>
        </p:grpSpPr>
        <p:sp>
          <p:nvSpPr>
            <p:cNvPr id="24" name="Elipse 23">
              <a:extLst>
                <a:ext uri="{FF2B5EF4-FFF2-40B4-BE49-F238E27FC236}">
                  <a16:creationId xmlns:a16="http://schemas.microsoft.com/office/drawing/2014/main" id="{71A6E940-72DB-1E28-8FB8-A08C2D4F0159}"/>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5" name="Gráfico 24">
              <a:extLst>
                <a:ext uri="{FF2B5EF4-FFF2-40B4-BE49-F238E27FC236}">
                  <a16:creationId xmlns:a16="http://schemas.microsoft.com/office/drawing/2014/main" id="{0FC4EDD5-3BF3-F69E-BC7A-162E2FD771E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26" name="Grupo 25">
            <a:extLst>
              <a:ext uri="{FF2B5EF4-FFF2-40B4-BE49-F238E27FC236}">
                <a16:creationId xmlns:a16="http://schemas.microsoft.com/office/drawing/2014/main" id="{7288FDCB-50DE-6B67-3035-B93E862813F0}"/>
              </a:ext>
            </a:extLst>
          </p:cNvPr>
          <p:cNvGrpSpPr/>
          <p:nvPr/>
        </p:nvGrpSpPr>
        <p:grpSpPr>
          <a:xfrm>
            <a:off x="447157" y="7273919"/>
            <a:ext cx="213360" cy="213360"/>
            <a:chOff x="451761" y="4176809"/>
            <a:chExt cx="213360" cy="213360"/>
          </a:xfrm>
        </p:grpSpPr>
        <p:sp>
          <p:nvSpPr>
            <p:cNvPr id="28" name="Elipse 27">
              <a:extLst>
                <a:ext uri="{FF2B5EF4-FFF2-40B4-BE49-F238E27FC236}">
                  <a16:creationId xmlns:a16="http://schemas.microsoft.com/office/drawing/2014/main" id="{9B157E19-B26C-5982-A85E-C461CDE0C48C}"/>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9" name="Gráfico 28">
              <a:extLst>
                <a:ext uri="{FF2B5EF4-FFF2-40B4-BE49-F238E27FC236}">
                  <a16:creationId xmlns:a16="http://schemas.microsoft.com/office/drawing/2014/main" id="{887D3B43-A700-3B48-C868-160CB5B8F2D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30" name="Grupo 29">
            <a:extLst>
              <a:ext uri="{FF2B5EF4-FFF2-40B4-BE49-F238E27FC236}">
                <a16:creationId xmlns:a16="http://schemas.microsoft.com/office/drawing/2014/main" id="{3EE9665F-1D8B-3C45-01CC-1FF98153C17E}"/>
              </a:ext>
            </a:extLst>
          </p:cNvPr>
          <p:cNvGrpSpPr/>
          <p:nvPr/>
        </p:nvGrpSpPr>
        <p:grpSpPr>
          <a:xfrm>
            <a:off x="447157" y="8037592"/>
            <a:ext cx="213360" cy="213360"/>
            <a:chOff x="457709" y="5691197"/>
            <a:chExt cx="213360" cy="213360"/>
          </a:xfrm>
        </p:grpSpPr>
        <p:sp>
          <p:nvSpPr>
            <p:cNvPr id="31" name="Elipse 30">
              <a:extLst>
                <a:ext uri="{FF2B5EF4-FFF2-40B4-BE49-F238E27FC236}">
                  <a16:creationId xmlns:a16="http://schemas.microsoft.com/office/drawing/2014/main" id="{71EE7E75-715A-BB74-C071-89E40157BDB8}"/>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2" name="Gráfico 31">
              <a:extLst>
                <a:ext uri="{FF2B5EF4-FFF2-40B4-BE49-F238E27FC236}">
                  <a16:creationId xmlns:a16="http://schemas.microsoft.com/office/drawing/2014/main" id="{51765B23-7CC9-F33A-894F-A552244DBD3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
        <p:nvSpPr>
          <p:cNvPr id="33" name="Rectangle 11">
            <a:extLst>
              <a:ext uri="{FF2B5EF4-FFF2-40B4-BE49-F238E27FC236}">
                <a16:creationId xmlns:a16="http://schemas.microsoft.com/office/drawing/2014/main" id="{45361AEE-0B30-3A47-8F5D-1199E21E3451}"/>
              </a:ext>
            </a:extLst>
          </p:cNvPr>
          <p:cNvSpPr>
            <a:spLocks noChangeArrowheads="1"/>
          </p:cNvSpPr>
          <p:nvPr/>
        </p:nvSpPr>
        <p:spPr bwMode="auto">
          <a:xfrm>
            <a:off x="737639" y="6556638"/>
            <a:ext cx="1654810" cy="169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89397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125051"/>
            <a:ext cx="1661342" cy="198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250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624657" y="1139988"/>
            <a:ext cx="4459714" cy="481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Fondo Mundial Para La Naturaleza Colombia - WWF Colombia</a:t>
            </a:r>
            <a:endParaRPr lang="es-ES" dirty="0"/>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618488" y="1235427"/>
            <a:ext cx="4175373" cy="168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Junio de 2020 – 6 meses</a:t>
            </a:r>
            <a:endParaRPr lang="es-ES" dirty="0"/>
          </a:p>
          <a:p>
            <a:pPr algn="just">
              <a:spcAft>
                <a:spcPts val="800"/>
              </a:spcAft>
            </a:pPr>
            <a:r>
              <a:rPr lang="es-ES" sz="900" dirty="0">
                <a:solidFill>
                  <a:srgbClr val="3B3838"/>
                </a:solidFill>
                <a:latin typeface="Montserrat"/>
                <a:cs typeface="Times New Roman"/>
              </a:rPr>
              <a:t>Apoyo técnico al proyecto BEIS: Modelo de Cálculo de Emisiones.</a:t>
            </a:r>
            <a:endParaRPr lang="es-ES" dirty="0"/>
          </a:p>
          <a:p>
            <a:pPr algn="just">
              <a:spcAft>
                <a:spcPts val="800"/>
              </a:spcAft>
            </a:pPr>
            <a:r>
              <a:rPr lang="es-ES" sz="900" dirty="0">
                <a:solidFill>
                  <a:srgbClr val="3B3838"/>
                </a:solidFill>
                <a:latin typeface="Montserrat"/>
                <a:cs typeface="Times New Roman"/>
              </a:rPr>
              <a:t>Complementar la metodología de estimación de emisiones en el sector transporte y desarrollar una herramienta de MRV, para el proyecto apoyado por el BEIS (Siglas en inglés del UK Department for Business, Energy &amp; Industrial Strategy) en 16 diferentes iniciativas de transporte sostenible. Los resultados de este trabajo fueron socializados en las cuatro ciudades colombianas donde se desarrolla el proyecto.</a:t>
            </a:r>
            <a:endParaRPr lang="es-ES" dirty="0"/>
          </a:p>
          <a:p>
            <a:pPr algn="just">
              <a:spcAft>
                <a:spcPts val="800"/>
              </a:spcAft>
            </a:pPr>
            <a:r>
              <a:rPr lang="es-ES" sz="900" dirty="0">
                <a:solidFill>
                  <a:srgbClr val="3B3838"/>
                </a:solidFill>
                <a:latin typeface="Montserrat"/>
                <a:cs typeface="Times New Roman"/>
              </a:rPr>
              <a:t>Paula Rodríguez - </a:t>
            </a:r>
            <a:r>
              <a:rPr lang="es-ES" sz="900" u="sng" dirty="0">
                <a:solidFill>
                  <a:schemeClr val="accent1"/>
                </a:solidFill>
                <a:latin typeface="Montserrat"/>
                <a:cs typeface="Times New Roman"/>
              </a:rPr>
              <a:t>parodriguez@wwf.org.co</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139532"/>
            <a:ext cx="45719" cy="1798688"/>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21" name="Rectangle 11">
            <a:extLst>
              <a:ext uri="{FF2B5EF4-FFF2-40B4-BE49-F238E27FC236}">
                <a16:creationId xmlns:a16="http://schemas.microsoft.com/office/drawing/2014/main" id="{733118F1-3FA7-40C0-8689-92D06F4073A0}"/>
              </a:ext>
            </a:extLst>
          </p:cNvPr>
          <p:cNvSpPr>
            <a:spLocks noChangeArrowheads="1"/>
          </p:cNvSpPr>
          <p:nvPr/>
        </p:nvSpPr>
        <p:spPr bwMode="auto">
          <a:xfrm>
            <a:off x="736607" y="3260949"/>
            <a:ext cx="1663333" cy="2153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50000"/>
              </a:lnSpc>
              <a:spcAft>
                <a:spcPts val="800"/>
              </a:spcAft>
            </a:pPr>
            <a:endParaRPr lang="es-ES" sz="900" b="1" dirty="0">
              <a:solidFill>
                <a:srgbClr val="FFAE37"/>
              </a:solidFill>
              <a:latin typeface="Montserrat"/>
              <a:ea typeface="Calibri" panose="020F0502020204030204" pitchFamily="34" charset="0"/>
              <a:cs typeface="Calibri"/>
            </a:endParaRPr>
          </a:p>
          <a:p>
            <a:pPr>
              <a:lnSpc>
                <a:spcPct val="250000"/>
              </a:lnSpc>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23" name="Rectangle 21">
            <a:extLst>
              <a:ext uri="{FF2B5EF4-FFF2-40B4-BE49-F238E27FC236}">
                <a16:creationId xmlns:a16="http://schemas.microsoft.com/office/drawing/2014/main" id="{B1171B2D-D397-4134-B9B5-079E60928E53}"/>
              </a:ext>
            </a:extLst>
          </p:cNvPr>
          <p:cNvSpPr>
            <a:spLocks noChangeArrowheads="1"/>
          </p:cNvSpPr>
          <p:nvPr/>
        </p:nvSpPr>
        <p:spPr bwMode="auto">
          <a:xfrm>
            <a:off x="2592461" y="3114385"/>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Center for Clean Air Policy</a:t>
            </a:r>
            <a:endParaRPr lang="es-ES" dirty="0"/>
          </a:p>
        </p:txBody>
      </p:sp>
      <p:sp>
        <p:nvSpPr>
          <p:cNvPr id="27" name="Rectángulo 26">
            <a:extLst>
              <a:ext uri="{FF2B5EF4-FFF2-40B4-BE49-F238E27FC236}">
                <a16:creationId xmlns:a16="http://schemas.microsoft.com/office/drawing/2014/main" id="{17119693-52C3-4068-A7E1-D1E18C148348}"/>
              </a:ext>
            </a:extLst>
          </p:cNvPr>
          <p:cNvSpPr/>
          <p:nvPr/>
        </p:nvSpPr>
        <p:spPr>
          <a:xfrm>
            <a:off x="2391418" y="3211954"/>
            <a:ext cx="48335" cy="2158819"/>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53459" y="1593349"/>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53459" y="1338375"/>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53459" y="1083402"/>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53459" y="2400469"/>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53459" y="2801998"/>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98" name="Grupo 97">
            <a:extLst>
              <a:ext uri="{FF2B5EF4-FFF2-40B4-BE49-F238E27FC236}">
                <a16:creationId xmlns:a16="http://schemas.microsoft.com/office/drawing/2014/main" id="{9866B25C-977E-48F1-8DC7-7F2D26392705}"/>
              </a:ext>
            </a:extLst>
          </p:cNvPr>
          <p:cNvGrpSpPr/>
          <p:nvPr/>
        </p:nvGrpSpPr>
        <p:grpSpPr>
          <a:xfrm>
            <a:off x="453459" y="3727727"/>
            <a:ext cx="213360" cy="213360"/>
            <a:chOff x="455013" y="6820563"/>
            <a:chExt cx="213360" cy="213360"/>
          </a:xfrm>
        </p:grpSpPr>
        <p:sp>
          <p:nvSpPr>
            <p:cNvPr id="99" name="Elipse 98">
              <a:extLst>
                <a:ext uri="{FF2B5EF4-FFF2-40B4-BE49-F238E27FC236}">
                  <a16:creationId xmlns:a16="http://schemas.microsoft.com/office/drawing/2014/main" id="{6D971F2A-9FF5-4DDD-BFFC-750B1899600F}"/>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0" name="Gráfico 99">
              <a:extLst>
                <a:ext uri="{FF2B5EF4-FFF2-40B4-BE49-F238E27FC236}">
                  <a16:creationId xmlns:a16="http://schemas.microsoft.com/office/drawing/2014/main" id="{E5D7E67C-D01A-451E-9FD0-20061424FE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101" name="Grupo 100">
            <a:extLst>
              <a:ext uri="{FF2B5EF4-FFF2-40B4-BE49-F238E27FC236}">
                <a16:creationId xmlns:a16="http://schemas.microsoft.com/office/drawing/2014/main" id="{91D557D5-5B6F-4A2C-8991-26B3E02CAF59}"/>
              </a:ext>
            </a:extLst>
          </p:cNvPr>
          <p:cNvGrpSpPr/>
          <p:nvPr/>
        </p:nvGrpSpPr>
        <p:grpSpPr>
          <a:xfrm>
            <a:off x="453459" y="3472690"/>
            <a:ext cx="213360" cy="213360"/>
            <a:chOff x="455013" y="6565141"/>
            <a:chExt cx="213360" cy="213360"/>
          </a:xfrm>
        </p:grpSpPr>
        <p:sp>
          <p:nvSpPr>
            <p:cNvPr id="102" name="Elipse 101">
              <a:extLst>
                <a:ext uri="{FF2B5EF4-FFF2-40B4-BE49-F238E27FC236}">
                  <a16:creationId xmlns:a16="http://schemas.microsoft.com/office/drawing/2014/main" id="{CB07F00A-A1C9-40AF-A71F-8E21E90A67D1}"/>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3" name="Gráfico 102">
              <a:extLst>
                <a:ext uri="{FF2B5EF4-FFF2-40B4-BE49-F238E27FC236}">
                  <a16:creationId xmlns:a16="http://schemas.microsoft.com/office/drawing/2014/main" id="{6719A8C1-D846-40BA-BBF3-3E7087939B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104" name="Grupo 103">
            <a:extLst>
              <a:ext uri="{FF2B5EF4-FFF2-40B4-BE49-F238E27FC236}">
                <a16:creationId xmlns:a16="http://schemas.microsoft.com/office/drawing/2014/main" id="{E88CA7FF-E1D7-46CC-B764-6FA5A04511C6}"/>
              </a:ext>
            </a:extLst>
          </p:cNvPr>
          <p:cNvGrpSpPr/>
          <p:nvPr/>
        </p:nvGrpSpPr>
        <p:grpSpPr>
          <a:xfrm>
            <a:off x="453459" y="3217653"/>
            <a:ext cx="213360" cy="213360"/>
            <a:chOff x="457709" y="6309719"/>
            <a:chExt cx="213360" cy="213360"/>
          </a:xfrm>
        </p:grpSpPr>
        <p:sp>
          <p:nvSpPr>
            <p:cNvPr id="105" name="Elipse 104">
              <a:extLst>
                <a:ext uri="{FF2B5EF4-FFF2-40B4-BE49-F238E27FC236}">
                  <a16:creationId xmlns:a16="http://schemas.microsoft.com/office/drawing/2014/main" id="{D64F843B-9383-421F-8B6C-A7CB8AA634F9}"/>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6" name="Gráfico 105">
              <a:extLst>
                <a:ext uri="{FF2B5EF4-FFF2-40B4-BE49-F238E27FC236}">
                  <a16:creationId xmlns:a16="http://schemas.microsoft.com/office/drawing/2014/main" id="{7A9C7780-4409-4382-9D93-DD20943AC5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107" name="Grupo 106">
            <a:extLst>
              <a:ext uri="{FF2B5EF4-FFF2-40B4-BE49-F238E27FC236}">
                <a16:creationId xmlns:a16="http://schemas.microsoft.com/office/drawing/2014/main" id="{00D1E51D-2612-471B-ADA1-42D6A5A665EC}"/>
              </a:ext>
            </a:extLst>
          </p:cNvPr>
          <p:cNvGrpSpPr/>
          <p:nvPr/>
        </p:nvGrpSpPr>
        <p:grpSpPr>
          <a:xfrm>
            <a:off x="453459" y="4245891"/>
            <a:ext cx="213360" cy="213360"/>
            <a:chOff x="445596" y="7332405"/>
            <a:chExt cx="213360" cy="213360"/>
          </a:xfrm>
        </p:grpSpPr>
        <p:sp>
          <p:nvSpPr>
            <p:cNvPr id="108" name="Elipse 107">
              <a:extLst>
                <a:ext uri="{FF2B5EF4-FFF2-40B4-BE49-F238E27FC236}">
                  <a16:creationId xmlns:a16="http://schemas.microsoft.com/office/drawing/2014/main" id="{96ED37A0-1DE0-4B5D-A36E-20FF94E43CEC}"/>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09" name="Gráfico 108">
              <a:extLst>
                <a:ext uri="{FF2B5EF4-FFF2-40B4-BE49-F238E27FC236}">
                  <a16:creationId xmlns:a16="http://schemas.microsoft.com/office/drawing/2014/main" id="{EB5C580C-EFC8-4175-A247-6DC21278A9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110" name="Grupo 109">
            <a:extLst>
              <a:ext uri="{FF2B5EF4-FFF2-40B4-BE49-F238E27FC236}">
                <a16:creationId xmlns:a16="http://schemas.microsoft.com/office/drawing/2014/main" id="{39DCC822-AAF0-4BD0-8C01-17D7337F8784}"/>
              </a:ext>
            </a:extLst>
          </p:cNvPr>
          <p:cNvGrpSpPr/>
          <p:nvPr/>
        </p:nvGrpSpPr>
        <p:grpSpPr>
          <a:xfrm>
            <a:off x="453459" y="5226067"/>
            <a:ext cx="213360" cy="213360"/>
            <a:chOff x="455013" y="8593499"/>
            <a:chExt cx="213360" cy="213360"/>
          </a:xfrm>
        </p:grpSpPr>
        <p:sp>
          <p:nvSpPr>
            <p:cNvPr id="111" name="Elipse 110">
              <a:extLst>
                <a:ext uri="{FF2B5EF4-FFF2-40B4-BE49-F238E27FC236}">
                  <a16:creationId xmlns:a16="http://schemas.microsoft.com/office/drawing/2014/main" id="{A9E89D1F-9A09-457C-873B-0503D14AC4B0}"/>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2" name="Gráfico 111">
              <a:extLst>
                <a:ext uri="{FF2B5EF4-FFF2-40B4-BE49-F238E27FC236}">
                  <a16:creationId xmlns:a16="http://schemas.microsoft.com/office/drawing/2014/main" id="{DC4040B3-0BA4-4832-8449-EDA032C61D7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4374" y="8623889"/>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2" name="Rectangle 21">
            <a:extLst>
              <a:ext uri="{FF2B5EF4-FFF2-40B4-BE49-F238E27FC236}">
                <a16:creationId xmlns:a16="http://schemas.microsoft.com/office/drawing/2014/main" id="{58BF7251-9D0A-F2E6-A019-AF64B78AE983}"/>
              </a:ext>
            </a:extLst>
          </p:cNvPr>
          <p:cNvSpPr>
            <a:spLocks noChangeArrowheads="1"/>
          </p:cNvSpPr>
          <p:nvPr/>
        </p:nvSpPr>
        <p:spPr bwMode="auto">
          <a:xfrm>
            <a:off x="2594452" y="3386078"/>
            <a:ext cx="4130547" cy="209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Mayo de 2020 – 6 meses</a:t>
            </a:r>
            <a:endParaRPr lang="es-ES" dirty="0"/>
          </a:p>
          <a:p>
            <a:pPr algn="just">
              <a:spcAft>
                <a:spcPts val="800"/>
              </a:spcAft>
            </a:pPr>
            <a:r>
              <a:rPr lang="es-ES" sz="900" dirty="0">
                <a:solidFill>
                  <a:srgbClr val="3B3838"/>
                </a:solidFill>
                <a:latin typeface="Montserrat"/>
                <a:cs typeface="Times New Roman"/>
              </a:rPr>
              <a:t>Estudio de prefactibilidad para la estructuración del proyecto piloto de la Colombia TOD NAMA, para la ciudad de Bogotá D.C.</a:t>
            </a:r>
            <a:endParaRPr lang="es-ES" dirty="0"/>
          </a:p>
          <a:p>
            <a:pPr algn="just">
              <a:spcAft>
                <a:spcPts val="800"/>
              </a:spcAft>
            </a:pPr>
            <a:r>
              <a:rPr lang="es-ES" sz="900" dirty="0">
                <a:solidFill>
                  <a:srgbClr val="3B3838"/>
                </a:solidFill>
                <a:latin typeface="Montserrat"/>
                <a:ea typeface="+mn-lt"/>
                <a:cs typeface="Times New Roman"/>
              </a:rPr>
              <a:t>Desarrollar el estudio de Pre-factibilidad para la estructuración de un proyecto TOD en la zona de influencia del Portal Américas de la Primera Línea de Metro de Bogotá. La consultoría proporciona los estudios de mercado necesarios para avanzar en una factibilidad técnica, financiera y de política; necesarias para identificar las intervenciones catalíticas específicas para la Estación 2 del Metro, ubicada en la Avenida Villavicencio entre la Carrera 86B y 86G.</a:t>
            </a:r>
            <a:endParaRPr lang="es-ES" dirty="0"/>
          </a:p>
          <a:p>
            <a:pPr algn="just">
              <a:lnSpc>
                <a:spcPct val="150000"/>
              </a:lnSpc>
              <a:spcAft>
                <a:spcPts val="800"/>
              </a:spcAft>
            </a:pPr>
            <a:r>
              <a:rPr lang="es-ES" sz="900" dirty="0">
                <a:solidFill>
                  <a:srgbClr val="3B3838"/>
                </a:solidFill>
                <a:latin typeface="Montserrat"/>
                <a:cs typeface="Times New Roman"/>
              </a:rPr>
              <a:t>Steve Winkelman - </a:t>
            </a:r>
            <a:r>
              <a:rPr lang="es-ES" sz="900" u="sng" dirty="0">
                <a:solidFill>
                  <a:schemeClr val="accent1"/>
                </a:solidFill>
                <a:latin typeface="Montserrat"/>
                <a:cs typeface="Times New Roman"/>
              </a:rPr>
              <a:t>swinkelman@ccap.org</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3" name="Rectangle 11">
            <a:extLst>
              <a:ext uri="{FF2B5EF4-FFF2-40B4-BE49-F238E27FC236}">
                <a16:creationId xmlns:a16="http://schemas.microsoft.com/office/drawing/2014/main" id="{AA07D5F3-EE07-5AC9-44B3-E13363E5441D}"/>
              </a:ext>
            </a:extLst>
          </p:cNvPr>
          <p:cNvSpPr>
            <a:spLocks noChangeArrowheads="1"/>
          </p:cNvSpPr>
          <p:nvPr/>
        </p:nvSpPr>
        <p:spPr bwMode="auto">
          <a:xfrm>
            <a:off x="756786" y="5674827"/>
            <a:ext cx="1654810" cy="1792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5" name="Rectangle 21">
            <a:extLst>
              <a:ext uri="{FF2B5EF4-FFF2-40B4-BE49-F238E27FC236}">
                <a16:creationId xmlns:a16="http://schemas.microsoft.com/office/drawing/2014/main" id="{48013D99-7E31-E8F7-A14C-E9217E333BE8}"/>
              </a:ext>
            </a:extLst>
          </p:cNvPr>
          <p:cNvSpPr>
            <a:spLocks noChangeArrowheads="1"/>
          </p:cNvSpPr>
          <p:nvPr/>
        </p:nvSpPr>
        <p:spPr bwMode="auto">
          <a:xfrm>
            <a:off x="2567434" y="5645266"/>
            <a:ext cx="4440567" cy="213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Agencia GIZ en Colombia - Programa Transfer</a:t>
            </a:r>
            <a:endParaRPr lang="es-ES" dirty="0"/>
          </a:p>
        </p:txBody>
      </p:sp>
      <p:sp>
        <p:nvSpPr>
          <p:cNvPr id="7" name="Rectangle 21">
            <a:extLst>
              <a:ext uri="{FF2B5EF4-FFF2-40B4-BE49-F238E27FC236}">
                <a16:creationId xmlns:a16="http://schemas.microsoft.com/office/drawing/2014/main" id="{63B1AC07-A280-BEA4-D7D0-DCAE8168E4E5}"/>
              </a:ext>
            </a:extLst>
          </p:cNvPr>
          <p:cNvSpPr>
            <a:spLocks noChangeArrowheads="1"/>
          </p:cNvSpPr>
          <p:nvPr/>
        </p:nvSpPr>
        <p:spPr bwMode="auto">
          <a:xfrm>
            <a:off x="2568773" y="5805200"/>
            <a:ext cx="4156226" cy="249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Marzo de 2020 – 4 meses</a:t>
            </a:r>
          </a:p>
          <a:p>
            <a:pPr>
              <a:spcAft>
                <a:spcPts val="800"/>
              </a:spcAft>
            </a:pPr>
            <a:r>
              <a:rPr lang="es-ES" sz="900" dirty="0">
                <a:solidFill>
                  <a:srgbClr val="3B3838"/>
                </a:solidFill>
                <a:latin typeface="Montserrat"/>
                <a:ea typeface="Calibri"/>
                <a:cs typeface="Times New Roman"/>
              </a:rPr>
              <a:t>Diseño de un sistema de medición, reporte y verificación (MRV) para el programa nacional de buses eléctricos.</a:t>
            </a:r>
          </a:p>
          <a:p>
            <a:pPr algn="just">
              <a:spcAft>
                <a:spcPts val="800"/>
              </a:spcAft>
            </a:pPr>
            <a:r>
              <a:rPr lang="es-ES" sz="900" dirty="0">
                <a:solidFill>
                  <a:srgbClr val="3B3838"/>
                </a:solidFill>
                <a:latin typeface="Montserrat"/>
                <a:cs typeface="Times New Roman"/>
              </a:rPr>
              <a:t>Generar una propuesta de diseño del sistema MRV para el programa nacional de buses eléctricos apoyado por el Programa Transfer de la GIZ que contenga:</a:t>
            </a:r>
            <a:endParaRPr lang="es-ES" dirty="0"/>
          </a:p>
          <a:p>
            <a:pPr algn="just">
              <a:spcAft>
                <a:spcPts val="800"/>
              </a:spcAft>
            </a:pPr>
            <a:r>
              <a:rPr lang="es-ES" sz="900" dirty="0">
                <a:solidFill>
                  <a:srgbClr val="3B3838"/>
                </a:solidFill>
                <a:latin typeface="Montserrat"/>
                <a:cs typeface="Times New Roman"/>
              </a:rPr>
              <a:t>i) Lineamientos para la estimación de emisiones GEI; ii) diseño de indicadores de reducción de emisiones GEI y otros impactos según Renare y requisitos del Fondo Verde del Clima; iii) diseño de formatos de registro de información para el seguimiento a la reducción de emisiones GEI y otros indicadores; iv) actores y funciones dentro del sistema MRV del programa; v). recomendaciones para implementación del sistema MRV.</a:t>
            </a:r>
            <a:endParaRPr lang="es-ES" dirty="0"/>
          </a:p>
          <a:p>
            <a:pPr algn="just">
              <a:spcAft>
                <a:spcPts val="800"/>
              </a:spcAft>
            </a:pPr>
            <a:r>
              <a:rPr lang="es-ES" sz="900" dirty="0">
                <a:solidFill>
                  <a:srgbClr val="3B3838"/>
                </a:solidFill>
                <a:latin typeface="Montserrat"/>
                <a:cs typeface="Times New Roman"/>
              </a:rPr>
              <a:t>Andrés Martínez - </a:t>
            </a:r>
            <a:r>
              <a:rPr lang="es-ES" sz="900" u="sng" dirty="0">
                <a:solidFill>
                  <a:schemeClr val="accent1"/>
                </a:solidFill>
                <a:latin typeface="Montserrat"/>
                <a:cs typeface="Times New Roman"/>
              </a:rPr>
              <a:t>andres.martinez1@giz.de</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10" name="Rectángulo 9">
            <a:extLst>
              <a:ext uri="{FF2B5EF4-FFF2-40B4-BE49-F238E27FC236}">
                <a16:creationId xmlns:a16="http://schemas.microsoft.com/office/drawing/2014/main" id="{A6158CB0-63F2-14C6-C063-E657B1B3FE14}"/>
              </a:ext>
            </a:extLst>
          </p:cNvPr>
          <p:cNvSpPr/>
          <p:nvPr/>
        </p:nvSpPr>
        <p:spPr>
          <a:xfrm>
            <a:off x="2410601" y="5676246"/>
            <a:ext cx="45719" cy="2497550"/>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13" name="Grupo 12">
            <a:extLst>
              <a:ext uri="{FF2B5EF4-FFF2-40B4-BE49-F238E27FC236}">
                <a16:creationId xmlns:a16="http://schemas.microsoft.com/office/drawing/2014/main" id="{D8CFEBB5-D755-4370-1E5C-4DEF17E2F913}"/>
              </a:ext>
            </a:extLst>
          </p:cNvPr>
          <p:cNvGrpSpPr/>
          <p:nvPr/>
        </p:nvGrpSpPr>
        <p:grpSpPr>
          <a:xfrm>
            <a:off x="453459" y="6136352"/>
            <a:ext cx="213360" cy="213360"/>
            <a:chOff x="448292" y="3451607"/>
            <a:chExt cx="213360" cy="213360"/>
          </a:xfrm>
        </p:grpSpPr>
        <p:sp>
          <p:nvSpPr>
            <p:cNvPr id="14" name="Elipse 13">
              <a:extLst>
                <a:ext uri="{FF2B5EF4-FFF2-40B4-BE49-F238E27FC236}">
                  <a16:creationId xmlns:a16="http://schemas.microsoft.com/office/drawing/2014/main" id="{7CEB2D94-958E-CAE5-5C84-FFDF9B19DD97}"/>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6" name="Gráfico 15">
              <a:extLst>
                <a:ext uri="{FF2B5EF4-FFF2-40B4-BE49-F238E27FC236}">
                  <a16:creationId xmlns:a16="http://schemas.microsoft.com/office/drawing/2014/main" id="{01863E2D-0626-7B59-C7EC-68E702E516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19" name="Grupo 18">
            <a:extLst>
              <a:ext uri="{FF2B5EF4-FFF2-40B4-BE49-F238E27FC236}">
                <a16:creationId xmlns:a16="http://schemas.microsoft.com/office/drawing/2014/main" id="{151320AC-254D-8C5C-4EC7-102A300C6B28}"/>
              </a:ext>
            </a:extLst>
          </p:cNvPr>
          <p:cNvGrpSpPr/>
          <p:nvPr/>
        </p:nvGrpSpPr>
        <p:grpSpPr>
          <a:xfrm>
            <a:off x="453459" y="5887843"/>
            <a:ext cx="213360" cy="213360"/>
            <a:chOff x="448292" y="3196185"/>
            <a:chExt cx="213360" cy="213360"/>
          </a:xfrm>
        </p:grpSpPr>
        <p:sp>
          <p:nvSpPr>
            <p:cNvPr id="20" name="Elipse 19">
              <a:extLst>
                <a:ext uri="{FF2B5EF4-FFF2-40B4-BE49-F238E27FC236}">
                  <a16:creationId xmlns:a16="http://schemas.microsoft.com/office/drawing/2014/main" id="{DCD008C5-E048-CB3C-691E-1FBEF7E94402}"/>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2" name="Gráfico 21">
              <a:extLst>
                <a:ext uri="{FF2B5EF4-FFF2-40B4-BE49-F238E27FC236}">
                  <a16:creationId xmlns:a16="http://schemas.microsoft.com/office/drawing/2014/main" id="{B46857C0-A215-4A07-7969-58FBE3D0784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24" name="Grupo 23">
            <a:extLst>
              <a:ext uri="{FF2B5EF4-FFF2-40B4-BE49-F238E27FC236}">
                <a16:creationId xmlns:a16="http://schemas.microsoft.com/office/drawing/2014/main" id="{1453DB67-76A7-89D6-6D08-8766789F6154}"/>
              </a:ext>
            </a:extLst>
          </p:cNvPr>
          <p:cNvGrpSpPr/>
          <p:nvPr/>
        </p:nvGrpSpPr>
        <p:grpSpPr>
          <a:xfrm>
            <a:off x="453459" y="5639335"/>
            <a:ext cx="213360" cy="213360"/>
            <a:chOff x="441612" y="2938387"/>
            <a:chExt cx="213360" cy="213360"/>
          </a:xfrm>
        </p:grpSpPr>
        <p:sp>
          <p:nvSpPr>
            <p:cNvPr id="25" name="Elipse 24">
              <a:extLst>
                <a:ext uri="{FF2B5EF4-FFF2-40B4-BE49-F238E27FC236}">
                  <a16:creationId xmlns:a16="http://schemas.microsoft.com/office/drawing/2014/main" id="{1CCF7C20-CB71-7C32-C222-E1647805DD8D}"/>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6" name="Gráfico 25">
              <a:extLst>
                <a:ext uri="{FF2B5EF4-FFF2-40B4-BE49-F238E27FC236}">
                  <a16:creationId xmlns:a16="http://schemas.microsoft.com/office/drawing/2014/main" id="{BD0D6C5E-394C-75D9-91C0-D13070A2947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28" name="Grupo 27">
            <a:extLst>
              <a:ext uri="{FF2B5EF4-FFF2-40B4-BE49-F238E27FC236}">
                <a16:creationId xmlns:a16="http://schemas.microsoft.com/office/drawing/2014/main" id="{20A88C6A-53DC-4BDF-FB0A-2EDD335E1344}"/>
              </a:ext>
            </a:extLst>
          </p:cNvPr>
          <p:cNvGrpSpPr/>
          <p:nvPr/>
        </p:nvGrpSpPr>
        <p:grpSpPr>
          <a:xfrm>
            <a:off x="453459" y="6943714"/>
            <a:ext cx="213360" cy="213360"/>
            <a:chOff x="451761" y="4176809"/>
            <a:chExt cx="213360" cy="213360"/>
          </a:xfrm>
        </p:grpSpPr>
        <p:sp>
          <p:nvSpPr>
            <p:cNvPr id="29" name="Elipse 28">
              <a:extLst>
                <a:ext uri="{FF2B5EF4-FFF2-40B4-BE49-F238E27FC236}">
                  <a16:creationId xmlns:a16="http://schemas.microsoft.com/office/drawing/2014/main" id="{9C26F613-6D4C-2C74-5349-3B46343C652D}"/>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0" name="Gráfico 29">
              <a:extLst>
                <a:ext uri="{FF2B5EF4-FFF2-40B4-BE49-F238E27FC236}">
                  <a16:creationId xmlns:a16="http://schemas.microsoft.com/office/drawing/2014/main" id="{59B1EE18-6659-4830-120C-7B812810831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31" name="Grupo 30">
            <a:extLst>
              <a:ext uri="{FF2B5EF4-FFF2-40B4-BE49-F238E27FC236}">
                <a16:creationId xmlns:a16="http://schemas.microsoft.com/office/drawing/2014/main" id="{05C93F17-313B-17A2-E7A6-FA47C73216D2}"/>
              </a:ext>
            </a:extLst>
          </p:cNvPr>
          <p:cNvGrpSpPr/>
          <p:nvPr/>
        </p:nvGrpSpPr>
        <p:grpSpPr>
          <a:xfrm>
            <a:off x="453459" y="7934662"/>
            <a:ext cx="213360" cy="213360"/>
            <a:chOff x="457709" y="5691197"/>
            <a:chExt cx="213360" cy="213360"/>
          </a:xfrm>
        </p:grpSpPr>
        <p:sp>
          <p:nvSpPr>
            <p:cNvPr id="32" name="Elipse 31">
              <a:extLst>
                <a:ext uri="{FF2B5EF4-FFF2-40B4-BE49-F238E27FC236}">
                  <a16:creationId xmlns:a16="http://schemas.microsoft.com/office/drawing/2014/main" id="{1B8B1DCA-02A0-2D64-68C1-77D2D45DE635}"/>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3" name="Gráfico 32">
              <a:extLst>
                <a:ext uri="{FF2B5EF4-FFF2-40B4-BE49-F238E27FC236}">
                  <a16:creationId xmlns:a16="http://schemas.microsoft.com/office/drawing/2014/main" id="{301433DF-E4F2-DB3D-E9F3-ED62C3230D6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Tree>
    <p:extLst>
      <p:ext uri="{BB962C8B-B14F-4D97-AF65-F5344CB8AC3E}">
        <p14:creationId xmlns:p14="http://schemas.microsoft.com/office/powerpoint/2010/main" val="4029160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131582"/>
            <a:ext cx="1654810" cy="25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545051" y="1113196"/>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Universidad de los Andes</a:t>
            </a:r>
            <a:endParaRPr lang="es-ES" dirty="0"/>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545051" y="1237878"/>
            <a:ext cx="4175373" cy="244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Enero de 2020 – 4 meses</a:t>
            </a:r>
            <a:endParaRPr lang="es-ES" dirty="0"/>
          </a:p>
          <a:p>
            <a:pPr algn="just">
              <a:spcAft>
                <a:spcPts val="800"/>
              </a:spcAft>
            </a:pPr>
            <a:r>
              <a:rPr lang="es-ES" sz="900" dirty="0">
                <a:solidFill>
                  <a:srgbClr val="3B3838"/>
                </a:solidFill>
                <a:latin typeface="Montserrat"/>
                <a:cs typeface="Times New Roman"/>
              </a:rPr>
              <a:t>Documento de política sobre Acción por el Clima - ODS 13.</a:t>
            </a:r>
            <a:endParaRPr lang="es-ES" dirty="0"/>
          </a:p>
          <a:p>
            <a:pPr algn="just">
              <a:spcAft>
                <a:spcPts val="800"/>
              </a:spcAft>
            </a:pPr>
            <a:r>
              <a:rPr lang="es-ES" sz="900" dirty="0">
                <a:solidFill>
                  <a:srgbClr val="3B3838"/>
                </a:solidFill>
                <a:latin typeface="Montserrat"/>
                <a:cs typeface="Times New Roman"/>
              </a:rPr>
              <a:t>Análisis comparativo sobre los mecanismos y los retos en la coordinación horizontal-vertical de las políticas públicas en el Sector Transporte, como determinante de la acción climática y la implementación de medidas de reducción de emisiones de gases efecto invernadero (GEI) en América Latina y el Caribe; identificar los co-beneficios de estas medidas y las estrategias para adoptarlas en contextos locales y regionales. Lo anterior, atendiendo particularmente dos de las metas del ODS 13: i) Incorporar medidas relativas al cambio climático en las políticas, estrategias y planes nacionales; y ii) Promover mecanismos para aumentar la capacidad para la planificación y gestión eficaces en relación con el cambio climático.</a:t>
            </a:r>
            <a:endParaRPr lang="es-ES" dirty="0"/>
          </a:p>
          <a:p>
            <a:pPr algn="just">
              <a:spcAft>
                <a:spcPts val="800"/>
              </a:spcAft>
            </a:pPr>
            <a:r>
              <a:rPr lang="es-ES" sz="900" dirty="0">
                <a:solidFill>
                  <a:srgbClr val="3B3838"/>
                </a:solidFill>
                <a:latin typeface="Montserrat"/>
                <a:cs typeface="Times New Roman"/>
              </a:rPr>
              <a:t>Felipe Castro - </a:t>
            </a:r>
            <a:r>
              <a:rPr lang="es-ES" sz="900" u="sng" dirty="0">
                <a:solidFill>
                  <a:schemeClr val="accent1"/>
                </a:solidFill>
                <a:latin typeface="Montserrat"/>
                <a:cs typeface="Times New Roman"/>
              </a:rPr>
              <a:t>f.castro@uniandes.edu.co</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a:p>
            <a:pPr>
              <a:lnSpc>
                <a:spcPct val="200000"/>
              </a:lnSpc>
              <a:spcAft>
                <a:spcPts val="800"/>
              </a:spcAft>
            </a:pPr>
            <a:endParaRPr lang="es-ES" sz="900" dirty="0">
              <a:solidFill>
                <a:srgbClr val="3B3838"/>
              </a:solidFill>
              <a:latin typeface="Montserrat"/>
              <a:cs typeface="Times New Roman"/>
            </a:endParaRPr>
          </a:p>
          <a:p>
            <a:pPr>
              <a:lnSpc>
                <a:spcPct val="200000"/>
              </a:lnSpc>
              <a:spcAft>
                <a:spcPts val="800"/>
              </a:spcAft>
            </a:pPr>
            <a:endParaRPr lang="es-ES" sz="900" dirty="0">
              <a:solidFill>
                <a:srgbClr val="3B3838"/>
              </a:solidFill>
              <a:latin typeface="Montserrat"/>
              <a:cs typeface="Times New Roman"/>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133001"/>
            <a:ext cx="45719" cy="2497550"/>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46478" y="1595781"/>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46478" y="1343563"/>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46478" y="1093130"/>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46478" y="2120797"/>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46478" y="3370470"/>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35" name="Rectangle 11">
            <a:extLst>
              <a:ext uri="{FF2B5EF4-FFF2-40B4-BE49-F238E27FC236}">
                <a16:creationId xmlns:a16="http://schemas.microsoft.com/office/drawing/2014/main" id="{C2794820-1E9C-35C9-5F97-C0DA000F15B8}"/>
              </a:ext>
            </a:extLst>
          </p:cNvPr>
          <p:cNvSpPr>
            <a:spLocks noChangeArrowheads="1"/>
          </p:cNvSpPr>
          <p:nvPr/>
        </p:nvSpPr>
        <p:spPr bwMode="auto">
          <a:xfrm>
            <a:off x="736607" y="3874383"/>
            <a:ext cx="1650269" cy="291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50000"/>
              </a:lnSpc>
              <a:spcAft>
                <a:spcPts val="800"/>
              </a:spcAft>
            </a:pPr>
            <a:endParaRPr lang="es-ES" sz="900" b="1" dirty="0">
              <a:solidFill>
                <a:srgbClr val="FFAE37"/>
              </a:solidFill>
              <a:latin typeface="Montserrat"/>
              <a:ea typeface="Calibri"/>
              <a:cs typeface="Calibri"/>
            </a:endParaRPr>
          </a:p>
          <a:p>
            <a:pPr>
              <a:lnSpc>
                <a:spcPct val="150000"/>
              </a:lnSpc>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7" name="Rectangle 21">
            <a:extLst>
              <a:ext uri="{FF2B5EF4-FFF2-40B4-BE49-F238E27FC236}">
                <a16:creationId xmlns:a16="http://schemas.microsoft.com/office/drawing/2014/main" id="{E39C648A-4E6B-A777-9DF7-E1F1BB12F705}"/>
              </a:ext>
            </a:extLst>
          </p:cNvPr>
          <p:cNvSpPr>
            <a:spLocks noChangeArrowheads="1"/>
          </p:cNvSpPr>
          <p:nvPr/>
        </p:nvSpPr>
        <p:spPr bwMode="auto">
          <a:xfrm>
            <a:off x="2595159" y="3717018"/>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Climate Check Corporation</a:t>
            </a:r>
            <a:endParaRPr lang="es-ES" dirty="0"/>
          </a:p>
        </p:txBody>
      </p:sp>
      <p:sp>
        <p:nvSpPr>
          <p:cNvPr id="39" name="Rectángulo 38">
            <a:extLst>
              <a:ext uri="{FF2B5EF4-FFF2-40B4-BE49-F238E27FC236}">
                <a16:creationId xmlns:a16="http://schemas.microsoft.com/office/drawing/2014/main" id="{B6E82430-6282-8FAC-D22F-62D7A7D124A4}"/>
              </a:ext>
            </a:extLst>
          </p:cNvPr>
          <p:cNvSpPr/>
          <p:nvPr/>
        </p:nvSpPr>
        <p:spPr>
          <a:xfrm>
            <a:off x="2391418" y="3825388"/>
            <a:ext cx="48335" cy="1757659"/>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3" name="Grupo 42">
            <a:extLst>
              <a:ext uri="{FF2B5EF4-FFF2-40B4-BE49-F238E27FC236}">
                <a16:creationId xmlns:a16="http://schemas.microsoft.com/office/drawing/2014/main" id="{811E0483-CF1D-8128-FA77-48140E14FF8F}"/>
              </a:ext>
            </a:extLst>
          </p:cNvPr>
          <p:cNvGrpSpPr/>
          <p:nvPr/>
        </p:nvGrpSpPr>
        <p:grpSpPr>
          <a:xfrm>
            <a:off x="446478" y="4341161"/>
            <a:ext cx="213360" cy="213360"/>
            <a:chOff x="455013" y="6820563"/>
            <a:chExt cx="213360" cy="213360"/>
          </a:xfrm>
        </p:grpSpPr>
        <p:sp>
          <p:nvSpPr>
            <p:cNvPr id="41" name="Elipse 40">
              <a:extLst>
                <a:ext uri="{FF2B5EF4-FFF2-40B4-BE49-F238E27FC236}">
                  <a16:creationId xmlns:a16="http://schemas.microsoft.com/office/drawing/2014/main" id="{E9792E2E-0609-1AAA-BBB7-5788C48E82BA}"/>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E5FC81A5-521E-6D2F-A84C-EF9FA3E69B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47" name="Grupo 46">
            <a:extLst>
              <a:ext uri="{FF2B5EF4-FFF2-40B4-BE49-F238E27FC236}">
                <a16:creationId xmlns:a16="http://schemas.microsoft.com/office/drawing/2014/main" id="{50323DD2-31D3-8F47-9CAC-43D106CF1DFF}"/>
              </a:ext>
            </a:extLst>
          </p:cNvPr>
          <p:cNvGrpSpPr/>
          <p:nvPr/>
        </p:nvGrpSpPr>
        <p:grpSpPr>
          <a:xfrm>
            <a:off x="446478" y="4086124"/>
            <a:ext cx="213360" cy="213360"/>
            <a:chOff x="455013" y="6565141"/>
            <a:chExt cx="213360" cy="213360"/>
          </a:xfrm>
        </p:grpSpPr>
        <p:sp>
          <p:nvSpPr>
            <p:cNvPr id="45" name="Elipse 44">
              <a:extLst>
                <a:ext uri="{FF2B5EF4-FFF2-40B4-BE49-F238E27FC236}">
                  <a16:creationId xmlns:a16="http://schemas.microsoft.com/office/drawing/2014/main" id="{CAFA1918-375F-9ECB-46A4-FD8939F9E764}"/>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6" name="Gráfico 45">
              <a:extLst>
                <a:ext uri="{FF2B5EF4-FFF2-40B4-BE49-F238E27FC236}">
                  <a16:creationId xmlns:a16="http://schemas.microsoft.com/office/drawing/2014/main" id="{12172F86-F564-F655-C6D2-6285ED857B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51" name="Grupo 50">
            <a:extLst>
              <a:ext uri="{FF2B5EF4-FFF2-40B4-BE49-F238E27FC236}">
                <a16:creationId xmlns:a16="http://schemas.microsoft.com/office/drawing/2014/main" id="{CD37F6BE-C306-9C6E-CA54-04BA984510B2}"/>
              </a:ext>
            </a:extLst>
          </p:cNvPr>
          <p:cNvGrpSpPr/>
          <p:nvPr/>
        </p:nvGrpSpPr>
        <p:grpSpPr>
          <a:xfrm>
            <a:off x="446478" y="3831087"/>
            <a:ext cx="213360" cy="213360"/>
            <a:chOff x="457709" y="6309719"/>
            <a:chExt cx="213360" cy="213360"/>
          </a:xfrm>
        </p:grpSpPr>
        <p:sp>
          <p:nvSpPr>
            <p:cNvPr id="49" name="Elipse 48">
              <a:extLst>
                <a:ext uri="{FF2B5EF4-FFF2-40B4-BE49-F238E27FC236}">
                  <a16:creationId xmlns:a16="http://schemas.microsoft.com/office/drawing/2014/main" id="{BFDC1D4E-DDBF-BC56-4E4F-7A8F111779F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0" name="Gráfico 49">
              <a:extLst>
                <a:ext uri="{FF2B5EF4-FFF2-40B4-BE49-F238E27FC236}">
                  <a16:creationId xmlns:a16="http://schemas.microsoft.com/office/drawing/2014/main" id="{A052A22F-F173-B5E4-86BF-C9704E3AAE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55" name="Grupo 54">
            <a:extLst>
              <a:ext uri="{FF2B5EF4-FFF2-40B4-BE49-F238E27FC236}">
                <a16:creationId xmlns:a16="http://schemas.microsoft.com/office/drawing/2014/main" id="{595E2261-FD13-3404-BF97-79CE6306A8F4}"/>
              </a:ext>
            </a:extLst>
          </p:cNvPr>
          <p:cNvGrpSpPr/>
          <p:nvPr/>
        </p:nvGrpSpPr>
        <p:grpSpPr>
          <a:xfrm>
            <a:off x="446478" y="4859325"/>
            <a:ext cx="213360" cy="213360"/>
            <a:chOff x="445596" y="7332405"/>
            <a:chExt cx="213360" cy="213360"/>
          </a:xfrm>
        </p:grpSpPr>
        <p:sp>
          <p:nvSpPr>
            <p:cNvPr id="53" name="Elipse 52">
              <a:extLst>
                <a:ext uri="{FF2B5EF4-FFF2-40B4-BE49-F238E27FC236}">
                  <a16:creationId xmlns:a16="http://schemas.microsoft.com/office/drawing/2014/main" id="{92660154-C713-C661-8D39-ADE1A369AC71}"/>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4" name="Gráfico 53">
              <a:extLst>
                <a:ext uri="{FF2B5EF4-FFF2-40B4-BE49-F238E27FC236}">
                  <a16:creationId xmlns:a16="http://schemas.microsoft.com/office/drawing/2014/main" id="{039C3555-CE8B-C485-2549-0A403E5F3BD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59" name="Grupo 58">
            <a:extLst>
              <a:ext uri="{FF2B5EF4-FFF2-40B4-BE49-F238E27FC236}">
                <a16:creationId xmlns:a16="http://schemas.microsoft.com/office/drawing/2014/main" id="{68D7AE23-5F70-E1EA-AEEE-05F530C1816A}"/>
              </a:ext>
            </a:extLst>
          </p:cNvPr>
          <p:cNvGrpSpPr/>
          <p:nvPr/>
        </p:nvGrpSpPr>
        <p:grpSpPr>
          <a:xfrm>
            <a:off x="446478" y="5467119"/>
            <a:ext cx="213360" cy="213360"/>
            <a:chOff x="455013" y="8593499"/>
            <a:chExt cx="213360" cy="213360"/>
          </a:xfrm>
        </p:grpSpPr>
        <p:sp>
          <p:nvSpPr>
            <p:cNvPr id="57" name="Elipse 56">
              <a:extLst>
                <a:ext uri="{FF2B5EF4-FFF2-40B4-BE49-F238E27FC236}">
                  <a16:creationId xmlns:a16="http://schemas.microsoft.com/office/drawing/2014/main" id="{5950DF37-F3A9-2CD0-142B-D63C199B3B84}"/>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8" name="Gráfico 57">
              <a:extLst>
                <a:ext uri="{FF2B5EF4-FFF2-40B4-BE49-F238E27FC236}">
                  <a16:creationId xmlns:a16="http://schemas.microsoft.com/office/drawing/2014/main" id="{B79B3C90-76E2-C3B2-A272-8BF16D60DC3C}"/>
                </a:ext>
              </a:extLst>
            </p:cNvPr>
            <p:cNvPicPr>
              <a:picLocks noChangeAspect="1"/>
            </p:cNvPicPr>
            <p:nvPr/>
          </p:nvPicPr>
          <p:blipFill>
            <a:blip r:embed="rId10">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61" name="Rectangle 21">
            <a:extLst>
              <a:ext uri="{FF2B5EF4-FFF2-40B4-BE49-F238E27FC236}">
                <a16:creationId xmlns:a16="http://schemas.microsoft.com/office/drawing/2014/main" id="{17A9851B-D7C0-315C-DA41-D848A13A24D4}"/>
              </a:ext>
            </a:extLst>
          </p:cNvPr>
          <p:cNvSpPr>
            <a:spLocks noChangeArrowheads="1"/>
          </p:cNvSpPr>
          <p:nvPr/>
        </p:nvSpPr>
        <p:spPr bwMode="auto">
          <a:xfrm>
            <a:off x="2584892" y="3991791"/>
            <a:ext cx="4159930" cy="164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Diciembre de 2019 – 5 meses</a:t>
            </a:r>
            <a:endParaRPr lang="es-ES" dirty="0"/>
          </a:p>
          <a:p>
            <a:pPr algn="just">
              <a:spcAft>
                <a:spcPts val="800"/>
              </a:spcAft>
            </a:pPr>
            <a:r>
              <a:rPr lang="es-ES" sz="900" dirty="0">
                <a:solidFill>
                  <a:srgbClr val="3B3838"/>
                </a:solidFill>
                <a:latin typeface="Montserrat"/>
                <a:cs typeface="Times New Roman"/>
              </a:rPr>
              <a:t>Análisis de línea base para el MRV de Financiamiento Climático en Colombia,</a:t>
            </a:r>
            <a:endParaRPr lang="es-ES" dirty="0"/>
          </a:p>
          <a:p>
            <a:pPr algn="just">
              <a:spcAft>
                <a:spcPts val="800"/>
              </a:spcAft>
            </a:pPr>
            <a:r>
              <a:rPr lang="es-ES" sz="900" dirty="0">
                <a:solidFill>
                  <a:srgbClr val="3B3838"/>
                </a:solidFill>
                <a:latin typeface="Montserrat"/>
                <a:ea typeface="+mn-lt"/>
                <a:cs typeface="Times New Roman"/>
              </a:rPr>
              <a:t>Proyecto en el marco del trabajo del subgrupo técnico de MRV de la Alianza del Pacífico. Establecer recomendaciones para la sostenibilidad operativa del Sistema y experiencias aprendidas del proceso de diseño e implementación del MRV de financiamiento climático en Colombia.</a:t>
            </a:r>
            <a:endParaRPr lang="es-ES" dirty="0"/>
          </a:p>
          <a:p>
            <a:pPr algn="just">
              <a:lnSpc>
                <a:spcPct val="150000"/>
              </a:lnSpc>
              <a:spcAft>
                <a:spcPts val="800"/>
              </a:spcAft>
            </a:pPr>
            <a:r>
              <a:rPr lang="es-ES" sz="900" dirty="0">
                <a:solidFill>
                  <a:srgbClr val="3B3838"/>
                </a:solidFill>
                <a:latin typeface="Montserrat"/>
                <a:cs typeface="Times New Roman"/>
              </a:rPr>
              <a:t>Lisa Marroquín – </a:t>
            </a:r>
            <a:r>
              <a:rPr lang="es-ES" sz="900" u="sng" dirty="0">
                <a:solidFill>
                  <a:schemeClr val="accent1"/>
                </a:solidFill>
                <a:latin typeface="Montserrat"/>
                <a:cs typeface="Times New Roman"/>
              </a:rPr>
              <a:t>LM@climate-check.com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66" name="Rectangle 11">
            <a:extLst>
              <a:ext uri="{FF2B5EF4-FFF2-40B4-BE49-F238E27FC236}">
                <a16:creationId xmlns:a16="http://schemas.microsoft.com/office/drawing/2014/main" id="{9737D31D-6B1B-9D32-18A3-E83D5F8C4BBF}"/>
              </a:ext>
            </a:extLst>
          </p:cNvPr>
          <p:cNvSpPr>
            <a:spLocks noChangeArrowheads="1"/>
          </p:cNvSpPr>
          <p:nvPr/>
        </p:nvSpPr>
        <p:spPr bwMode="auto">
          <a:xfrm>
            <a:off x="736607" y="6058223"/>
            <a:ext cx="1654810" cy="1792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67" name="Rectangle 21">
            <a:extLst>
              <a:ext uri="{FF2B5EF4-FFF2-40B4-BE49-F238E27FC236}">
                <a16:creationId xmlns:a16="http://schemas.microsoft.com/office/drawing/2014/main" id="{E211AEFA-0465-029E-9738-D296BF72FF5D}"/>
              </a:ext>
            </a:extLst>
          </p:cNvPr>
          <p:cNvSpPr>
            <a:spLocks noChangeArrowheads="1"/>
          </p:cNvSpPr>
          <p:nvPr/>
        </p:nvSpPr>
        <p:spPr bwMode="auto">
          <a:xfrm>
            <a:off x="2545051" y="6058234"/>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En conjunto con Mitsidi, ICare y Markup para ICLEI</a:t>
            </a:r>
            <a:endParaRPr lang="es-ES" dirty="0"/>
          </a:p>
        </p:txBody>
      </p:sp>
      <p:sp>
        <p:nvSpPr>
          <p:cNvPr id="83" name="Rectangle 21">
            <a:extLst>
              <a:ext uri="{FF2B5EF4-FFF2-40B4-BE49-F238E27FC236}">
                <a16:creationId xmlns:a16="http://schemas.microsoft.com/office/drawing/2014/main" id="{11BA3EE2-7615-759E-F7A7-F19A4952B83B}"/>
              </a:ext>
            </a:extLst>
          </p:cNvPr>
          <p:cNvSpPr>
            <a:spLocks noChangeArrowheads="1"/>
          </p:cNvSpPr>
          <p:nvPr/>
        </p:nvSpPr>
        <p:spPr bwMode="auto">
          <a:xfrm>
            <a:off x="2545052" y="6162068"/>
            <a:ext cx="4344698" cy="2301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endParaRPr lang="es-ES" sz="900" dirty="0">
              <a:solidFill>
                <a:srgbClr val="3B3838"/>
              </a:solidFill>
              <a:latin typeface="Montserrat"/>
              <a:ea typeface="Calibri"/>
              <a:cs typeface="Times New Roman"/>
            </a:endParaRPr>
          </a:p>
          <a:p>
            <a:pPr>
              <a:spcAft>
                <a:spcPts val="800"/>
              </a:spcAft>
            </a:pPr>
            <a:r>
              <a:rPr lang="es-ES" sz="900" dirty="0">
                <a:solidFill>
                  <a:srgbClr val="3B3838"/>
                </a:solidFill>
                <a:latin typeface="Montserrat"/>
                <a:ea typeface="Calibri"/>
                <a:cs typeface="Times New Roman"/>
              </a:rPr>
              <a:t>Diciembre de 2019 – 10 meses</a:t>
            </a:r>
          </a:p>
          <a:p>
            <a:pPr>
              <a:spcAft>
                <a:spcPts val="800"/>
              </a:spcAft>
            </a:pPr>
            <a:r>
              <a:rPr lang="es-ES" sz="900" dirty="0">
                <a:solidFill>
                  <a:srgbClr val="3B3838"/>
                </a:solidFill>
                <a:latin typeface="Montserrat"/>
                <a:cs typeface="Times New Roman"/>
              </a:rPr>
              <a:t>Laboratorio de Proyectos Urban-LEDS II</a:t>
            </a:r>
          </a:p>
          <a:p>
            <a:pPr>
              <a:spcAft>
                <a:spcPts val="800"/>
              </a:spcAft>
            </a:pPr>
            <a:r>
              <a:rPr lang="es-ES" sz="900" dirty="0">
                <a:solidFill>
                  <a:srgbClr val="3B3838"/>
                </a:solidFill>
                <a:latin typeface="Montserrat"/>
                <a:cs typeface="Times New Roman"/>
              </a:rPr>
              <a:t>Soporte técnico para la estructuración de proyectos financiables del Laboratorio de Proyectos Urban-LEDS II en ciudades de Brasil y Colombia. Para el caso de Colombia las ciudades apoyadas son Envigado (Antioquía) y Tópaga (Boyacá) y los proyectos están enfocados a acciones de eficiencia energética y energías renovables en edificaciones.</a:t>
            </a:r>
          </a:p>
          <a:p>
            <a:pPr>
              <a:lnSpc>
                <a:spcPct val="200000"/>
              </a:lnSpc>
              <a:spcAft>
                <a:spcPts val="800"/>
              </a:spcAft>
            </a:pPr>
            <a:r>
              <a:rPr lang="pt-BR" sz="900" dirty="0">
                <a:solidFill>
                  <a:srgbClr val="3B3838"/>
                </a:solidFill>
                <a:latin typeface="Montserrat"/>
                <a:cs typeface="Times New Roman"/>
              </a:rPr>
              <a:t>Carolina Mesa - carolina.mesa@iclei.org; Isabela Issa - isabela@mitsidi.com</a:t>
            </a:r>
            <a:endParaRPr lang="es-ES" sz="900" dirty="0">
              <a:solidFill>
                <a:srgbClr val="3B3838"/>
              </a:solidFill>
              <a:latin typeface="Montserrat"/>
              <a:cs typeface="Times New Roman"/>
            </a:endParaRPr>
          </a:p>
        </p:txBody>
      </p:sp>
      <p:sp>
        <p:nvSpPr>
          <p:cNvPr id="84" name="Rectángulo 83">
            <a:extLst>
              <a:ext uri="{FF2B5EF4-FFF2-40B4-BE49-F238E27FC236}">
                <a16:creationId xmlns:a16="http://schemas.microsoft.com/office/drawing/2014/main" id="{85FD49B1-138F-7A22-351B-64BF19FD1330}"/>
              </a:ext>
            </a:extLst>
          </p:cNvPr>
          <p:cNvSpPr/>
          <p:nvPr/>
        </p:nvSpPr>
        <p:spPr>
          <a:xfrm>
            <a:off x="2388464" y="6059642"/>
            <a:ext cx="45719" cy="2497550"/>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85" name="Grupo 84">
            <a:extLst>
              <a:ext uri="{FF2B5EF4-FFF2-40B4-BE49-F238E27FC236}">
                <a16:creationId xmlns:a16="http://schemas.microsoft.com/office/drawing/2014/main" id="{69000954-D32B-2D3C-C451-6E2737CE4A54}"/>
              </a:ext>
            </a:extLst>
          </p:cNvPr>
          <p:cNvGrpSpPr/>
          <p:nvPr/>
        </p:nvGrpSpPr>
        <p:grpSpPr>
          <a:xfrm>
            <a:off x="446478" y="6516417"/>
            <a:ext cx="213360" cy="213360"/>
            <a:chOff x="448292" y="3451607"/>
            <a:chExt cx="213360" cy="213360"/>
          </a:xfrm>
        </p:grpSpPr>
        <p:sp>
          <p:nvSpPr>
            <p:cNvPr id="86" name="Elipse 85">
              <a:extLst>
                <a:ext uri="{FF2B5EF4-FFF2-40B4-BE49-F238E27FC236}">
                  <a16:creationId xmlns:a16="http://schemas.microsoft.com/office/drawing/2014/main" id="{FA132B73-B9AA-8037-04C9-334501E89310}"/>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7" name="Gráfico 86">
              <a:extLst>
                <a:ext uri="{FF2B5EF4-FFF2-40B4-BE49-F238E27FC236}">
                  <a16:creationId xmlns:a16="http://schemas.microsoft.com/office/drawing/2014/main" id="{9E4872B5-FEE7-9424-1155-AED0CBA312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88" name="Grupo 87">
            <a:extLst>
              <a:ext uri="{FF2B5EF4-FFF2-40B4-BE49-F238E27FC236}">
                <a16:creationId xmlns:a16="http://schemas.microsoft.com/office/drawing/2014/main" id="{3177610D-A2EB-45BF-80A6-F10347EC374B}"/>
              </a:ext>
            </a:extLst>
          </p:cNvPr>
          <p:cNvGrpSpPr/>
          <p:nvPr/>
        </p:nvGrpSpPr>
        <p:grpSpPr>
          <a:xfrm>
            <a:off x="446478" y="6265926"/>
            <a:ext cx="213360" cy="213360"/>
            <a:chOff x="448292" y="3196185"/>
            <a:chExt cx="213360" cy="213360"/>
          </a:xfrm>
        </p:grpSpPr>
        <p:sp>
          <p:nvSpPr>
            <p:cNvPr id="89" name="Elipse 88">
              <a:extLst>
                <a:ext uri="{FF2B5EF4-FFF2-40B4-BE49-F238E27FC236}">
                  <a16:creationId xmlns:a16="http://schemas.microsoft.com/office/drawing/2014/main" id="{156756EF-30AC-ECF3-A69B-E3079D8D3125}"/>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0" name="Gráfico 89">
              <a:extLst>
                <a:ext uri="{FF2B5EF4-FFF2-40B4-BE49-F238E27FC236}">
                  <a16:creationId xmlns:a16="http://schemas.microsoft.com/office/drawing/2014/main" id="{499E5728-34A7-4056-7C78-43865A60C0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91" name="Grupo 90">
            <a:extLst>
              <a:ext uri="{FF2B5EF4-FFF2-40B4-BE49-F238E27FC236}">
                <a16:creationId xmlns:a16="http://schemas.microsoft.com/office/drawing/2014/main" id="{F64FF069-B173-75FF-A5D0-AEFA74983E6E}"/>
              </a:ext>
            </a:extLst>
          </p:cNvPr>
          <p:cNvGrpSpPr/>
          <p:nvPr/>
        </p:nvGrpSpPr>
        <p:grpSpPr>
          <a:xfrm>
            <a:off x="446478" y="6015435"/>
            <a:ext cx="213360" cy="213360"/>
            <a:chOff x="441612" y="2938387"/>
            <a:chExt cx="213360" cy="213360"/>
          </a:xfrm>
        </p:grpSpPr>
        <p:sp>
          <p:nvSpPr>
            <p:cNvPr id="92" name="Elipse 91">
              <a:extLst>
                <a:ext uri="{FF2B5EF4-FFF2-40B4-BE49-F238E27FC236}">
                  <a16:creationId xmlns:a16="http://schemas.microsoft.com/office/drawing/2014/main" id="{E17E50AD-2924-A4A5-62E7-8DAE5838F7CA}"/>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3" name="Gráfico 92">
              <a:extLst>
                <a:ext uri="{FF2B5EF4-FFF2-40B4-BE49-F238E27FC236}">
                  <a16:creationId xmlns:a16="http://schemas.microsoft.com/office/drawing/2014/main" id="{209FF174-6EDF-A6C6-B25A-7F1B836A5F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94" name="Grupo 93">
            <a:extLst>
              <a:ext uri="{FF2B5EF4-FFF2-40B4-BE49-F238E27FC236}">
                <a16:creationId xmlns:a16="http://schemas.microsoft.com/office/drawing/2014/main" id="{8460E68F-D4D1-B0C0-A6CC-1974DB96E92A}"/>
              </a:ext>
            </a:extLst>
          </p:cNvPr>
          <p:cNvGrpSpPr/>
          <p:nvPr/>
        </p:nvGrpSpPr>
        <p:grpSpPr>
          <a:xfrm>
            <a:off x="446478" y="6766908"/>
            <a:ext cx="213360" cy="213360"/>
            <a:chOff x="451761" y="4176809"/>
            <a:chExt cx="213360" cy="213360"/>
          </a:xfrm>
        </p:grpSpPr>
        <p:sp>
          <p:nvSpPr>
            <p:cNvPr id="95" name="Elipse 94">
              <a:extLst>
                <a:ext uri="{FF2B5EF4-FFF2-40B4-BE49-F238E27FC236}">
                  <a16:creationId xmlns:a16="http://schemas.microsoft.com/office/drawing/2014/main" id="{91D37F20-86B6-56E3-99A0-E2A37EB5832E}"/>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6" name="Gráfico 95">
              <a:extLst>
                <a:ext uri="{FF2B5EF4-FFF2-40B4-BE49-F238E27FC236}">
                  <a16:creationId xmlns:a16="http://schemas.microsoft.com/office/drawing/2014/main" id="{EDF5EAE6-BFD8-5651-2086-4AC823CF41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97" name="Grupo 96">
            <a:extLst>
              <a:ext uri="{FF2B5EF4-FFF2-40B4-BE49-F238E27FC236}">
                <a16:creationId xmlns:a16="http://schemas.microsoft.com/office/drawing/2014/main" id="{E90FC834-E0E7-3C0F-DE49-D7CD4D79D9A2}"/>
              </a:ext>
            </a:extLst>
          </p:cNvPr>
          <p:cNvGrpSpPr/>
          <p:nvPr/>
        </p:nvGrpSpPr>
        <p:grpSpPr>
          <a:xfrm>
            <a:off x="446478" y="7766018"/>
            <a:ext cx="213360" cy="213360"/>
            <a:chOff x="457709" y="5691197"/>
            <a:chExt cx="213360" cy="213360"/>
          </a:xfrm>
        </p:grpSpPr>
        <p:sp>
          <p:nvSpPr>
            <p:cNvPr id="113" name="Elipse 112">
              <a:extLst>
                <a:ext uri="{FF2B5EF4-FFF2-40B4-BE49-F238E27FC236}">
                  <a16:creationId xmlns:a16="http://schemas.microsoft.com/office/drawing/2014/main" id="{88DBEB63-DFE6-8CD1-18A1-8B1928AE5130}"/>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4" name="Gráfico 113">
              <a:extLst>
                <a:ext uri="{FF2B5EF4-FFF2-40B4-BE49-F238E27FC236}">
                  <a16:creationId xmlns:a16="http://schemas.microsoft.com/office/drawing/2014/main" id="{9EDBA0BB-A6B8-9E9A-7B64-220E6EAE39D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Tree>
    <p:extLst>
      <p:ext uri="{BB962C8B-B14F-4D97-AF65-F5344CB8AC3E}">
        <p14:creationId xmlns:p14="http://schemas.microsoft.com/office/powerpoint/2010/main" val="137562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131583"/>
            <a:ext cx="1654810" cy="195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21">
            <a:extLst>
              <a:ext uri="{FF2B5EF4-FFF2-40B4-BE49-F238E27FC236}">
                <a16:creationId xmlns:a16="http://schemas.microsoft.com/office/drawing/2014/main" id="{32B8B624-8AFF-4D1C-86A8-1C50D4EDBFA6}"/>
              </a:ext>
            </a:extLst>
          </p:cNvPr>
          <p:cNvSpPr>
            <a:spLocks noChangeArrowheads="1"/>
          </p:cNvSpPr>
          <p:nvPr/>
        </p:nvSpPr>
        <p:spPr bwMode="auto">
          <a:xfrm>
            <a:off x="2545051" y="1113196"/>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Con EAFIT y Get2c para EU-LAC Foundation</a:t>
            </a:r>
            <a:endParaRPr lang="es-ES" sz="1000" dirty="0"/>
          </a:p>
        </p:txBody>
      </p:sp>
      <p:sp>
        <p:nvSpPr>
          <p:cNvPr id="12" name="Rectangle 21">
            <a:extLst>
              <a:ext uri="{FF2B5EF4-FFF2-40B4-BE49-F238E27FC236}">
                <a16:creationId xmlns:a16="http://schemas.microsoft.com/office/drawing/2014/main" id="{B6DB310D-FB1E-4CB5-A424-89FBB0471A48}"/>
              </a:ext>
            </a:extLst>
          </p:cNvPr>
          <p:cNvSpPr>
            <a:spLocks noChangeArrowheads="1"/>
          </p:cNvSpPr>
          <p:nvPr/>
        </p:nvSpPr>
        <p:spPr bwMode="auto">
          <a:xfrm>
            <a:off x="2505114" y="1276282"/>
            <a:ext cx="4175373" cy="184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Octubre de 2019 – 9 meses</a:t>
            </a:r>
            <a:endParaRPr lang="es-ES" sz="900" dirty="0"/>
          </a:p>
          <a:p>
            <a:pPr algn="just">
              <a:spcAft>
                <a:spcPts val="800"/>
              </a:spcAft>
            </a:pPr>
            <a:r>
              <a:rPr lang="es-ES" sz="900" dirty="0">
                <a:solidFill>
                  <a:srgbClr val="3B3838"/>
                </a:solidFill>
                <a:latin typeface="Montserrat"/>
                <a:cs typeface="Times New Roman"/>
              </a:rPr>
              <a:t>Análisis de los mercados de bonos verdes en América Latina y el Caribe.</a:t>
            </a:r>
            <a:endParaRPr lang="es-ES" sz="900" dirty="0"/>
          </a:p>
          <a:p>
            <a:pPr algn="just">
              <a:spcAft>
                <a:spcPts val="800"/>
              </a:spcAft>
            </a:pPr>
            <a:r>
              <a:rPr lang="es-ES" sz="900" dirty="0">
                <a:solidFill>
                  <a:srgbClr val="3B3838"/>
                </a:solidFill>
                <a:latin typeface="Montserrat"/>
                <a:cs typeface="Times New Roman"/>
              </a:rPr>
              <a:t>Análisis del potencial del mercado de bonos verdes en América Latina y el Caribe (ALC), incluyendo aspectos comparativos con el mercado de la Unión Europea. Teniendo en cuenta las oportunidades y barreras en ALC para la expansión de mercado de bonos verdes, así como los beneficios potenciales que éstos ofrecen para el logro de los objetivos para el desarrollo sostenible.</a:t>
            </a:r>
            <a:endParaRPr lang="es-ES" sz="900" dirty="0"/>
          </a:p>
          <a:p>
            <a:pPr algn="just">
              <a:spcAft>
                <a:spcPts val="800"/>
              </a:spcAft>
            </a:pPr>
            <a:r>
              <a:rPr lang="es-ES" sz="900" dirty="0">
                <a:solidFill>
                  <a:srgbClr val="3B3838"/>
                </a:solidFill>
                <a:latin typeface="Montserrat"/>
                <a:cs typeface="Times New Roman"/>
              </a:rPr>
              <a:t>Diana Constanza Restrepo – </a:t>
            </a:r>
            <a:r>
              <a:rPr lang="es-ES" sz="900" u="sng" dirty="0">
                <a:solidFill>
                  <a:schemeClr val="accent1"/>
                </a:solidFill>
                <a:latin typeface="Montserrat"/>
                <a:cs typeface="Times New Roman"/>
              </a:rPr>
              <a:t>drestr90@eafit.edu.co</a:t>
            </a:r>
            <a:endParaRPr lang="es-ES" sz="900"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a:p>
            <a:pPr>
              <a:lnSpc>
                <a:spcPct val="200000"/>
              </a:lnSpc>
              <a:spcAft>
                <a:spcPts val="800"/>
              </a:spcAft>
            </a:pPr>
            <a:endParaRPr lang="es-ES" sz="900" dirty="0">
              <a:solidFill>
                <a:srgbClr val="3B3838"/>
              </a:solidFill>
              <a:latin typeface="Montserrat"/>
              <a:cs typeface="Times New Roman"/>
            </a:endParaRPr>
          </a:p>
          <a:p>
            <a:pPr>
              <a:lnSpc>
                <a:spcPct val="200000"/>
              </a:lnSpc>
              <a:spcAft>
                <a:spcPts val="800"/>
              </a:spcAft>
            </a:pPr>
            <a:endParaRPr lang="es-ES" sz="900" dirty="0">
              <a:solidFill>
                <a:srgbClr val="3B3838"/>
              </a:solidFill>
              <a:latin typeface="Montserrat"/>
              <a:cs typeface="Times New Roman"/>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133001"/>
            <a:ext cx="45719" cy="2497550"/>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32020" y="1590917"/>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32020" y="1342023"/>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32020" y="1093130"/>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32020" y="2119274"/>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32020" y="2863380"/>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35" name="Rectangle 11">
            <a:extLst>
              <a:ext uri="{FF2B5EF4-FFF2-40B4-BE49-F238E27FC236}">
                <a16:creationId xmlns:a16="http://schemas.microsoft.com/office/drawing/2014/main" id="{C2794820-1E9C-35C9-5F97-C0DA000F15B8}"/>
              </a:ext>
            </a:extLst>
          </p:cNvPr>
          <p:cNvSpPr>
            <a:spLocks noChangeArrowheads="1"/>
          </p:cNvSpPr>
          <p:nvPr/>
        </p:nvSpPr>
        <p:spPr bwMode="auto">
          <a:xfrm>
            <a:off x="736607" y="3874383"/>
            <a:ext cx="1650269" cy="291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50000"/>
              </a:lnSpc>
              <a:spcAft>
                <a:spcPts val="800"/>
              </a:spcAft>
            </a:pPr>
            <a:endParaRPr lang="es-ES" sz="900" b="1" dirty="0">
              <a:solidFill>
                <a:srgbClr val="FFAE37"/>
              </a:solidFill>
              <a:latin typeface="Montserrat"/>
              <a:ea typeface="Calibri"/>
              <a:cs typeface="Calibri"/>
            </a:endParaRPr>
          </a:p>
          <a:p>
            <a:pPr>
              <a:lnSpc>
                <a:spcPct val="150000"/>
              </a:lnSpc>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9" name="Rectángulo 38">
            <a:extLst>
              <a:ext uri="{FF2B5EF4-FFF2-40B4-BE49-F238E27FC236}">
                <a16:creationId xmlns:a16="http://schemas.microsoft.com/office/drawing/2014/main" id="{B6E82430-6282-8FAC-D22F-62D7A7D124A4}"/>
              </a:ext>
            </a:extLst>
          </p:cNvPr>
          <p:cNvSpPr/>
          <p:nvPr/>
        </p:nvSpPr>
        <p:spPr>
          <a:xfrm>
            <a:off x="2391418" y="3825388"/>
            <a:ext cx="48335" cy="1757659"/>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3" name="Grupo 42">
            <a:extLst>
              <a:ext uri="{FF2B5EF4-FFF2-40B4-BE49-F238E27FC236}">
                <a16:creationId xmlns:a16="http://schemas.microsoft.com/office/drawing/2014/main" id="{811E0483-CF1D-8128-FA77-48140E14FF8F}"/>
              </a:ext>
            </a:extLst>
          </p:cNvPr>
          <p:cNvGrpSpPr/>
          <p:nvPr/>
        </p:nvGrpSpPr>
        <p:grpSpPr>
          <a:xfrm>
            <a:off x="432020" y="4341161"/>
            <a:ext cx="213360" cy="213360"/>
            <a:chOff x="455013" y="6820563"/>
            <a:chExt cx="213360" cy="213360"/>
          </a:xfrm>
        </p:grpSpPr>
        <p:sp>
          <p:nvSpPr>
            <p:cNvPr id="41" name="Elipse 40">
              <a:extLst>
                <a:ext uri="{FF2B5EF4-FFF2-40B4-BE49-F238E27FC236}">
                  <a16:creationId xmlns:a16="http://schemas.microsoft.com/office/drawing/2014/main" id="{E9792E2E-0609-1AAA-BBB7-5788C48E82BA}"/>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E5FC81A5-521E-6D2F-A84C-EF9FA3E69B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47" name="Grupo 46">
            <a:extLst>
              <a:ext uri="{FF2B5EF4-FFF2-40B4-BE49-F238E27FC236}">
                <a16:creationId xmlns:a16="http://schemas.microsoft.com/office/drawing/2014/main" id="{50323DD2-31D3-8F47-9CAC-43D106CF1DFF}"/>
              </a:ext>
            </a:extLst>
          </p:cNvPr>
          <p:cNvGrpSpPr/>
          <p:nvPr/>
        </p:nvGrpSpPr>
        <p:grpSpPr>
          <a:xfrm>
            <a:off x="432020" y="4084908"/>
            <a:ext cx="213360" cy="213360"/>
            <a:chOff x="455013" y="6565141"/>
            <a:chExt cx="213360" cy="213360"/>
          </a:xfrm>
        </p:grpSpPr>
        <p:sp>
          <p:nvSpPr>
            <p:cNvPr id="45" name="Elipse 44">
              <a:extLst>
                <a:ext uri="{FF2B5EF4-FFF2-40B4-BE49-F238E27FC236}">
                  <a16:creationId xmlns:a16="http://schemas.microsoft.com/office/drawing/2014/main" id="{CAFA1918-375F-9ECB-46A4-FD8939F9E764}"/>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6" name="Gráfico 45">
              <a:extLst>
                <a:ext uri="{FF2B5EF4-FFF2-40B4-BE49-F238E27FC236}">
                  <a16:creationId xmlns:a16="http://schemas.microsoft.com/office/drawing/2014/main" id="{12172F86-F564-F655-C6D2-6285ED857B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51" name="Grupo 50">
            <a:extLst>
              <a:ext uri="{FF2B5EF4-FFF2-40B4-BE49-F238E27FC236}">
                <a16:creationId xmlns:a16="http://schemas.microsoft.com/office/drawing/2014/main" id="{CD37F6BE-C306-9C6E-CA54-04BA984510B2}"/>
              </a:ext>
            </a:extLst>
          </p:cNvPr>
          <p:cNvGrpSpPr/>
          <p:nvPr/>
        </p:nvGrpSpPr>
        <p:grpSpPr>
          <a:xfrm>
            <a:off x="432020" y="3828655"/>
            <a:ext cx="213360" cy="213360"/>
            <a:chOff x="457709" y="6309719"/>
            <a:chExt cx="213360" cy="213360"/>
          </a:xfrm>
        </p:grpSpPr>
        <p:sp>
          <p:nvSpPr>
            <p:cNvPr id="49" name="Elipse 48">
              <a:extLst>
                <a:ext uri="{FF2B5EF4-FFF2-40B4-BE49-F238E27FC236}">
                  <a16:creationId xmlns:a16="http://schemas.microsoft.com/office/drawing/2014/main" id="{BFDC1D4E-DDBF-BC56-4E4F-7A8F111779F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0" name="Gráfico 49">
              <a:extLst>
                <a:ext uri="{FF2B5EF4-FFF2-40B4-BE49-F238E27FC236}">
                  <a16:creationId xmlns:a16="http://schemas.microsoft.com/office/drawing/2014/main" id="{A052A22F-F173-B5E4-86BF-C9704E3AAE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55" name="Grupo 54">
            <a:extLst>
              <a:ext uri="{FF2B5EF4-FFF2-40B4-BE49-F238E27FC236}">
                <a16:creationId xmlns:a16="http://schemas.microsoft.com/office/drawing/2014/main" id="{595E2261-FD13-3404-BF97-79CE6306A8F4}"/>
              </a:ext>
            </a:extLst>
          </p:cNvPr>
          <p:cNvGrpSpPr/>
          <p:nvPr/>
        </p:nvGrpSpPr>
        <p:grpSpPr>
          <a:xfrm>
            <a:off x="432020" y="4859325"/>
            <a:ext cx="213360" cy="213360"/>
            <a:chOff x="445596" y="7332405"/>
            <a:chExt cx="213360" cy="213360"/>
          </a:xfrm>
        </p:grpSpPr>
        <p:sp>
          <p:nvSpPr>
            <p:cNvPr id="53" name="Elipse 52">
              <a:extLst>
                <a:ext uri="{FF2B5EF4-FFF2-40B4-BE49-F238E27FC236}">
                  <a16:creationId xmlns:a16="http://schemas.microsoft.com/office/drawing/2014/main" id="{92660154-C713-C661-8D39-ADE1A369AC71}"/>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4" name="Gráfico 53">
              <a:extLst>
                <a:ext uri="{FF2B5EF4-FFF2-40B4-BE49-F238E27FC236}">
                  <a16:creationId xmlns:a16="http://schemas.microsoft.com/office/drawing/2014/main" id="{039C3555-CE8B-C485-2549-0A403E5F3BD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59" name="Grupo 58">
            <a:extLst>
              <a:ext uri="{FF2B5EF4-FFF2-40B4-BE49-F238E27FC236}">
                <a16:creationId xmlns:a16="http://schemas.microsoft.com/office/drawing/2014/main" id="{68D7AE23-5F70-E1EA-AEEE-05F530C1816A}"/>
              </a:ext>
            </a:extLst>
          </p:cNvPr>
          <p:cNvGrpSpPr/>
          <p:nvPr/>
        </p:nvGrpSpPr>
        <p:grpSpPr>
          <a:xfrm>
            <a:off x="432020" y="5469551"/>
            <a:ext cx="213360" cy="213360"/>
            <a:chOff x="455013" y="8593499"/>
            <a:chExt cx="213360" cy="213360"/>
          </a:xfrm>
        </p:grpSpPr>
        <p:sp>
          <p:nvSpPr>
            <p:cNvPr id="57" name="Elipse 56">
              <a:extLst>
                <a:ext uri="{FF2B5EF4-FFF2-40B4-BE49-F238E27FC236}">
                  <a16:creationId xmlns:a16="http://schemas.microsoft.com/office/drawing/2014/main" id="{5950DF37-F3A9-2CD0-142B-D63C199B3B84}"/>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8" name="Gráfico 57">
              <a:extLst>
                <a:ext uri="{FF2B5EF4-FFF2-40B4-BE49-F238E27FC236}">
                  <a16:creationId xmlns:a16="http://schemas.microsoft.com/office/drawing/2014/main" id="{B79B3C90-76E2-C3B2-A272-8BF16D60DC3C}"/>
                </a:ext>
              </a:extLst>
            </p:cNvPr>
            <p:cNvPicPr>
              <a:picLocks noChangeAspect="1"/>
            </p:cNvPicPr>
            <p:nvPr/>
          </p:nvPicPr>
          <p:blipFill>
            <a:blip r:embed="rId10">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66" name="Rectangle 11">
            <a:extLst>
              <a:ext uri="{FF2B5EF4-FFF2-40B4-BE49-F238E27FC236}">
                <a16:creationId xmlns:a16="http://schemas.microsoft.com/office/drawing/2014/main" id="{9737D31D-6B1B-9D32-18A3-E83D5F8C4BBF}"/>
              </a:ext>
            </a:extLst>
          </p:cNvPr>
          <p:cNvSpPr>
            <a:spLocks noChangeArrowheads="1"/>
          </p:cNvSpPr>
          <p:nvPr/>
        </p:nvSpPr>
        <p:spPr bwMode="auto">
          <a:xfrm>
            <a:off x="736607" y="6058223"/>
            <a:ext cx="1654810" cy="1792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84" name="Rectángulo 83">
            <a:extLst>
              <a:ext uri="{FF2B5EF4-FFF2-40B4-BE49-F238E27FC236}">
                <a16:creationId xmlns:a16="http://schemas.microsoft.com/office/drawing/2014/main" id="{85FD49B1-138F-7A22-351B-64BF19FD1330}"/>
              </a:ext>
            </a:extLst>
          </p:cNvPr>
          <p:cNvSpPr/>
          <p:nvPr/>
        </p:nvSpPr>
        <p:spPr>
          <a:xfrm>
            <a:off x="2388464" y="6059642"/>
            <a:ext cx="45719" cy="2497550"/>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85" name="Grupo 84">
            <a:extLst>
              <a:ext uri="{FF2B5EF4-FFF2-40B4-BE49-F238E27FC236}">
                <a16:creationId xmlns:a16="http://schemas.microsoft.com/office/drawing/2014/main" id="{69000954-D32B-2D3C-C451-6E2737CE4A54}"/>
              </a:ext>
            </a:extLst>
          </p:cNvPr>
          <p:cNvGrpSpPr/>
          <p:nvPr/>
        </p:nvGrpSpPr>
        <p:grpSpPr>
          <a:xfrm>
            <a:off x="432020" y="6515607"/>
            <a:ext cx="213360" cy="213360"/>
            <a:chOff x="448292" y="3451607"/>
            <a:chExt cx="213360" cy="213360"/>
          </a:xfrm>
        </p:grpSpPr>
        <p:sp>
          <p:nvSpPr>
            <p:cNvPr id="86" name="Elipse 85">
              <a:extLst>
                <a:ext uri="{FF2B5EF4-FFF2-40B4-BE49-F238E27FC236}">
                  <a16:creationId xmlns:a16="http://schemas.microsoft.com/office/drawing/2014/main" id="{FA132B73-B9AA-8037-04C9-334501E89310}"/>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7" name="Gráfico 86">
              <a:extLst>
                <a:ext uri="{FF2B5EF4-FFF2-40B4-BE49-F238E27FC236}">
                  <a16:creationId xmlns:a16="http://schemas.microsoft.com/office/drawing/2014/main" id="{9E4872B5-FEE7-9424-1155-AED0CBA312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88" name="Grupo 87">
            <a:extLst>
              <a:ext uri="{FF2B5EF4-FFF2-40B4-BE49-F238E27FC236}">
                <a16:creationId xmlns:a16="http://schemas.microsoft.com/office/drawing/2014/main" id="{3177610D-A2EB-45BF-80A6-F10347EC374B}"/>
              </a:ext>
            </a:extLst>
          </p:cNvPr>
          <p:cNvGrpSpPr/>
          <p:nvPr/>
        </p:nvGrpSpPr>
        <p:grpSpPr>
          <a:xfrm>
            <a:off x="432020" y="6264305"/>
            <a:ext cx="213360" cy="213360"/>
            <a:chOff x="448292" y="3196185"/>
            <a:chExt cx="213360" cy="213360"/>
          </a:xfrm>
        </p:grpSpPr>
        <p:sp>
          <p:nvSpPr>
            <p:cNvPr id="89" name="Elipse 88">
              <a:extLst>
                <a:ext uri="{FF2B5EF4-FFF2-40B4-BE49-F238E27FC236}">
                  <a16:creationId xmlns:a16="http://schemas.microsoft.com/office/drawing/2014/main" id="{156756EF-30AC-ECF3-A69B-E3079D8D3125}"/>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0" name="Gráfico 89">
              <a:extLst>
                <a:ext uri="{FF2B5EF4-FFF2-40B4-BE49-F238E27FC236}">
                  <a16:creationId xmlns:a16="http://schemas.microsoft.com/office/drawing/2014/main" id="{499E5728-34A7-4056-7C78-43865A60C0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91" name="Grupo 90">
            <a:extLst>
              <a:ext uri="{FF2B5EF4-FFF2-40B4-BE49-F238E27FC236}">
                <a16:creationId xmlns:a16="http://schemas.microsoft.com/office/drawing/2014/main" id="{F64FF069-B173-75FF-A5D0-AEFA74983E6E}"/>
              </a:ext>
            </a:extLst>
          </p:cNvPr>
          <p:cNvGrpSpPr/>
          <p:nvPr/>
        </p:nvGrpSpPr>
        <p:grpSpPr>
          <a:xfrm>
            <a:off x="432020" y="6013003"/>
            <a:ext cx="213360" cy="213360"/>
            <a:chOff x="441612" y="2938387"/>
            <a:chExt cx="213360" cy="213360"/>
          </a:xfrm>
        </p:grpSpPr>
        <p:sp>
          <p:nvSpPr>
            <p:cNvPr id="92" name="Elipse 91">
              <a:extLst>
                <a:ext uri="{FF2B5EF4-FFF2-40B4-BE49-F238E27FC236}">
                  <a16:creationId xmlns:a16="http://schemas.microsoft.com/office/drawing/2014/main" id="{E17E50AD-2924-A4A5-62E7-8DAE5838F7CA}"/>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3" name="Gráfico 92">
              <a:extLst>
                <a:ext uri="{FF2B5EF4-FFF2-40B4-BE49-F238E27FC236}">
                  <a16:creationId xmlns:a16="http://schemas.microsoft.com/office/drawing/2014/main" id="{209FF174-6EDF-A6C6-B25A-7F1B836A5F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94" name="Grupo 93">
            <a:extLst>
              <a:ext uri="{FF2B5EF4-FFF2-40B4-BE49-F238E27FC236}">
                <a16:creationId xmlns:a16="http://schemas.microsoft.com/office/drawing/2014/main" id="{8460E68F-D4D1-B0C0-A6CC-1974DB96E92A}"/>
              </a:ext>
            </a:extLst>
          </p:cNvPr>
          <p:cNvGrpSpPr/>
          <p:nvPr/>
        </p:nvGrpSpPr>
        <p:grpSpPr>
          <a:xfrm>
            <a:off x="432020" y="6766908"/>
            <a:ext cx="213360" cy="213360"/>
            <a:chOff x="451761" y="4176809"/>
            <a:chExt cx="213360" cy="213360"/>
          </a:xfrm>
        </p:grpSpPr>
        <p:sp>
          <p:nvSpPr>
            <p:cNvPr id="95" name="Elipse 94">
              <a:extLst>
                <a:ext uri="{FF2B5EF4-FFF2-40B4-BE49-F238E27FC236}">
                  <a16:creationId xmlns:a16="http://schemas.microsoft.com/office/drawing/2014/main" id="{91D37F20-86B6-56E3-99A0-E2A37EB5832E}"/>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6" name="Gráfico 95">
              <a:extLst>
                <a:ext uri="{FF2B5EF4-FFF2-40B4-BE49-F238E27FC236}">
                  <a16:creationId xmlns:a16="http://schemas.microsoft.com/office/drawing/2014/main" id="{EDF5EAE6-BFD8-5651-2086-4AC823CF41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97" name="Grupo 96">
            <a:extLst>
              <a:ext uri="{FF2B5EF4-FFF2-40B4-BE49-F238E27FC236}">
                <a16:creationId xmlns:a16="http://schemas.microsoft.com/office/drawing/2014/main" id="{E90FC834-E0E7-3C0F-DE49-D7CD4D79D9A2}"/>
              </a:ext>
            </a:extLst>
          </p:cNvPr>
          <p:cNvGrpSpPr/>
          <p:nvPr/>
        </p:nvGrpSpPr>
        <p:grpSpPr>
          <a:xfrm>
            <a:off x="432020" y="7507196"/>
            <a:ext cx="213360" cy="213360"/>
            <a:chOff x="457709" y="5691197"/>
            <a:chExt cx="213360" cy="213360"/>
          </a:xfrm>
        </p:grpSpPr>
        <p:sp>
          <p:nvSpPr>
            <p:cNvPr id="113" name="Elipse 112">
              <a:extLst>
                <a:ext uri="{FF2B5EF4-FFF2-40B4-BE49-F238E27FC236}">
                  <a16:creationId xmlns:a16="http://schemas.microsoft.com/office/drawing/2014/main" id="{88DBEB63-DFE6-8CD1-18A1-8B1928AE5130}"/>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4" name="Gráfico 113">
              <a:extLst>
                <a:ext uri="{FF2B5EF4-FFF2-40B4-BE49-F238E27FC236}">
                  <a16:creationId xmlns:a16="http://schemas.microsoft.com/office/drawing/2014/main" id="{9EDBA0BB-A6B8-9E9A-7B64-220E6EAE39D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
        <p:nvSpPr>
          <p:cNvPr id="5" name="Rectangle 21">
            <a:extLst>
              <a:ext uri="{FF2B5EF4-FFF2-40B4-BE49-F238E27FC236}">
                <a16:creationId xmlns:a16="http://schemas.microsoft.com/office/drawing/2014/main" id="{66BC16E5-02FE-2827-18DA-EF778CA5571B}"/>
              </a:ext>
            </a:extLst>
          </p:cNvPr>
          <p:cNvSpPr>
            <a:spLocks noChangeArrowheads="1"/>
          </p:cNvSpPr>
          <p:nvPr/>
        </p:nvSpPr>
        <p:spPr bwMode="auto">
          <a:xfrm>
            <a:off x="2555281" y="4030950"/>
            <a:ext cx="4175373" cy="168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Septiembre de 2019 – 4 meses</a:t>
            </a:r>
            <a:endParaRPr lang="es-ES" dirty="0"/>
          </a:p>
          <a:p>
            <a:pPr algn="just">
              <a:spcAft>
                <a:spcPts val="800"/>
              </a:spcAft>
            </a:pPr>
            <a:r>
              <a:rPr lang="es-ES" sz="900" dirty="0">
                <a:solidFill>
                  <a:srgbClr val="3B3838"/>
                </a:solidFill>
                <a:latin typeface="Montserrat"/>
                <a:cs typeface="Times New Roman"/>
              </a:rPr>
              <a:t>Potencial de reducción de emisiones de GEI y MRV del Programa STIC en Colombia.</a:t>
            </a:r>
            <a:endParaRPr lang="es-ES" dirty="0"/>
          </a:p>
          <a:p>
            <a:pPr algn="just">
              <a:spcAft>
                <a:spcPts val="800"/>
              </a:spcAft>
            </a:pPr>
            <a:r>
              <a:rPr lang="es-ES" sz="900" dirty="0">
                <a:solidFill>
                  <a:srgbClr val="3B3838"/>
                </a:solidFill>
                <a:latin typeface="Montserrat"/>
                <a:cs typeface="Times New Roman"/>
              </a:rPr>
              <a:t>Estudio para determinar el potencial de reducción de emisiones de gases efecto invernadero y diseñar el mecanismo de evaluación y monitoreo del Programa de Transporte Sostenible para Ciudades Intermedias en Colombia (STIC) en cuatro ciudades de Colombia (Valledupar, Pereira, Montería, Pasto).</a:t>
            </a:r>
            <a:endParaRPr lang="es-ES" dirty="0"/>
          </a:p>
          <a:p>
            <a:pPr algn="just">
              <a:spcAft>
                <a:spcPts val="800"/>
              </a:spcAft>
            </a:pPr>
            <a:r>
              <a:rPr lang="es-ES" sz="900" dirty="0">
                <a:solidFill>
                  <a:srgbClr val="3B3838"/>
                </a:solidFill>
                <a:latin typeface="Montserrat"/>
                <a:cs typeface="Times New Roman"/>
              </a:rPr>
              <a:t>Camilo Rojas – </a:t>
            </a:r>
            <a:r>
              <a:rPr lang="es-ES" sz="900" u="sng" dirty="0">
                <a:solidFill>
                  <a:schemeClr val="accent1"/>
                </a:solidFill>
                <a:latin typeface="Montserrat"/>
                <a:cs typeface="Times New Roman"/>
              </a:rPr>
              <a:t>crojas@caf.com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7" name="Rectangle 21">
            <a:extLst>
              <a:ext uri="{FF2B5EF4-FFF2-40B4-BE49-F238E27FC236}">
                <a16:creationId xmlns:a16="http://schemas.microsoft.com/office/drawing/2014/main" id="{98AB7950-A943-6420-E10E-1BCADFEC57A0}"/>
              </a:ext>
            </a:extLst>
          </p:cNvPr>
          <p:cNvSpPr>
            <a:spLocks noChangeArrowheads="1"/>
          </p:cNvSpPr>
          <p:nvPr/>
        </p:nvSpPr>
        <p:spPr bwMode="auto">
          <a:xfrm>
            <a:off x="2555281" y="3823791"/>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Corporación Andina de Fomento - CAF</a:t>
            </a:r>
            <a:endParaRPr lang="es-ES" dirty="0"/>
          </a:p>
        </p:txBody>
      </p:sp>
      <p:sp>
        <p:nvSpPr>
          <p:cNvPr id="13" name="Rectangle 21">
            <a:extLst>
              <a:ext uri="{FF2B5EF4-FFF2-40B4-BE49-F238E27FC236}">
                <a16:creationId xmlns:a16="http://schemas.microsoft.com/office/drawing/2014/main" id="{22E2F0C7-2C52-B60F-17D7-AA9E8F87DA34}"/>
              </a:ext>
            </a:extLst>
          </p:cNvPr>
          <p:cNvSpPr>
            <a:spLocks noChangeArrowheads="1"/>
          </p:cNvSpPr>
          <p:nvPr/>
        </p:nvSpPr>
        <p:spPr bwMode="auto">
          <a:xfrm>
            <a:off x="2505114" y="5951327"/>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Corporación Andina de Fomento - CAF</a:t>
            </a:r>
            <a:endParaRPr lang="es-ES" dirty="0"/>
          </a:p>
        </p:txBody>
      </p:sp>
      <p:sp>
        <p:nvSpPr>
          <p:cNvPr id="14" name="Rectangle 21">
            <a:extLst>
              <a:ext uri="{FF2B5EF4-FFF2-40B4-BE49-F238E27FC236}">
                <a16:creationId xmlns:a16="http://schemas.microsoft.com/office/drawing/2014/main" id="{A85F5724-D724-FEC5-4CCD-F5F43DCCD9E0}"/>
              </a:ext>
            </a:extLst>
          </p:cNvPr>
          <p:cNvSpPr>
            <a:spLocks noChangeArrowheads="1"/>
          </p:cNvSpPr>
          <p:nvPr/>
        </p:nvSpPr>
        <p:spPr bwMode="auto">
          <a:xfrm>
            <a:off x="2520557" y="6201072"/>
            <a:ext cx="4159930" cy="164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Agosto de 2019 – 4 meses</a:t>
            </a:r>
            <a:endParaRPr lang="es-ES" dirty="0"/>
          </a:p>
          <a:p>
            <a:pPr algn="just">
              <a:spcAft>
                <a:spcPts val="800"/>
              </a:spcAft>
            </a:pPr>
            <a:r>
              <a:rPr lang="es-ES" sz="900" dirty="0">
                <a:solidFill>
                  <a:srgbClr val="3B3838"/>
                </a:solidFill>
                <a:latin typeface="Montserrat"/>
                <a:cs typeface="Times New Roman"/>
              </a:rPr>
              <a:t>Potencial de Reducción de Emisiones de GEI y Difusión de Resultados del Programa de MTPU en América</a:t>
            </a:r>
            <a:endParaRPr lang="es-ES" dirty="0"/>
          </a:p>
          <a:p>
            <a:pPr algn="just">
              <a:spcAft>
                <a:spcPts val="800"/>
              </a:spcAft>
            </a:pPr>
            <a:r>
              <a:rPr lang="es-ES" sz="900" dirty="0">
                <a:solidFill>
                  <a:srgbClr val="3B3838"/>
                </a:solidFill>
                <a:latin typeface="Montserrat"/>
                <a:ea typeface="+mn-lt"/>
                <a:cs typeface="Times New Roman"/>
              </a:rPr>
              <a:t>Estimación ex ante de impacto en emisiones de GEI de los proyectos que hacen parte del Programa de Mejoramiento de Transporte Público Urbano en América Latina.</a:t>
            </a:r>
            <a:endParaRPr lang="es-ES" dirty="0"/>
          </a:p>
          <a:p>
            <a:pPr algn="just">
              <a:lnSpc>
                <a:spcPct val="150000"/>
              </a:lnSpc>
              <a:spcAft>
                <a:spcPts val="800"/>
              </a:spcAft>
            </a:pPr>
            <a:r>
              <a:rPr lang="es-ES" sz="900" dirty="0">
                <a:solidFill>
                  <a:srgbClr val="3B3838"/>
                </a:solidFill>
                <a:latin typeface="Montserrat"/>
                <a:cs typeface="Times New Roman"/>
              </a:rPr>
              <a:t>Milnael Gómez – </a:t>
            </a:r>
            <a:r>
              <a:rPr lang="es-ES" sz="900" u="sng" dirty="0">
                <a:solidFill>
                  <a:schemeClr val="accent1"/>
                </a:solidFill>
                <a:latin typeface="Montserrat"/>
                <a:cs typeface="Times New Roman"/>
              </a:rPr>
              <a:t>mgomez@caf.com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379454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2834" y="1139572"/>
            <a:ext cx="1654810" cy="242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305529"/>
            <a:ext cx="45719" cy="1752968"/>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44265" y="1608758"/>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44265" y="1354852"/>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44265" y="1100945"/>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44265" y="2130604"/>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44265" y="3115132"/>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35" name="Rectangle 11">
            <a:extLst>
              <a:ext uri="{FF2B5EF4-FFF2-40B4-BE49-F238E27FC236}">
                <a16:creationId xmlns:a16="http://schemas.microsoft.com/office/drawing/2014/main" id="{C2794820-1E9C-35C9-5F97-C0DA000F15B8}"/>
              </a:ext>
            </a:extLst>
          </p:cNvPr>
          <p:cNvSpPr>
            <a:spLocks noChangeArrowheads="1"/>
          </p:cNvSpPr>
          <p:nvPr/>
        </p:nvSpPr>
        <p:spPr bwMode="auto">
          <a:xfrm>
            <a:off x="716883" y="3918787"/>
            <a:ext cx="1656801" cy="1807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250000"/>
              </a:lnSpc>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9" name="Rectángulo 38">
            <a:extLst>
              <a:ext uri="{FF2B5EF4-FFF2-40B4-BE49-F238E27FC236}">
                <a16:creationId xmlns:a16="http://schemas.microsoft.com/office/drawing/2014/main" id="{B6E82430-6282-8FAC-D22F-62D7A7D124A4}"/>
              </a:ext>
            </a:extLst>
          </p:cNvPr>
          <p:cNvSpPr/>
          <p:nvPr/>
        </p:nvSpPr>
        <p:spPr>
          <a:xfrm>
            <a:off x="2394034" y="3957764"/>
            <a:ext cx="45719" cy="1346388"/>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3" name="Grupo 42">
            <a:extLst>
              <a:ext uri="{FF2B5EF4-FFF2-40B4-BE49-F238E27FC236}">
                <a16:creationId xmlns:a16="http://schemas.microsoft.com/office/drawing/2014/main" id="{811E0483-CF1D-8128-FA77-48140E14FF8F}"/>
              </a:ext>
            </a:extLst>
          </p:cNvPr>
          <p:cNvGrpSpPr/>
          <p:nvPr/>
        </p:nvGrpSpPr>
        <p:grpSpPr>
          <a:xfrm>
            <a:off x="444265" y="4379380"/>
            <a:ext cx="213360" cy="213360"/>
            <a:chOff x="455013" y="6820563"/>
            <a:chExt cx="213360" cy="213360"/>
          </a:xfrm>
        </p:grpSpPr>
        <p:sp>
          <p:nvSpPr>
            <p:cNvPr id="41" name="Elipse 40">
              <a:extLst>
                <a:ext uri="{FF2B5EF4-FFF2-40B4-BE49-F238E27FC236}">
                  <a16:creationId xmlns:a16="http://schemas.microsoft.com/office/drawing/2014/main" id="{E9792E2E-0609-1AAA-BBB7-5788C48E82BA}"/>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E5FC81A5-521E-6D2F-A84C-EF9FA3E69B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47" name="Grupo 46">
            <a:extLst>
              <a:ext uri="{FF2B5EF4-FFF2-40B4-BE49-F238E27FC236}">
                <a16:creationId xmlns:a16="http://schemas.microsoft.com/office/drawing/2014/main" id="{50323DD2-31D3-8F47-9CAC-43D106CF1DFF}"/>
              </a:ext>
            </a:extLst>
          </p:cNvPr>
          <p:cNvGrpSpPr/>
          <p:nvPr/>
        </p:nvGrpSpPr>
        <p:grpSpPr>
          <a:xfrm>
            <a:off x="444265" y="4130244"/>
            <a:ext cx="213360" cy="213360"/>
            <a:chOff x="455013" y="6565141"/>
            <a:chExt cx="213360" cy="213360"/>
          </a:xfrm>
        </p:grpSpPr>
        <p:sp>
          <p:nvSpPr>
            <p:cNvPr id="45" name="Elipse 44">
              <a:extLst>
                <a:ext uri="{FF2B5EF4-FFF2-40B4-BE49-F238E27FC236}">
                  <a16:creationId xmlns:a16="http://schemas.microsoft.com/office/drawing/2014/main" id="{CAFA1918-375F-9ECB-46A4-FD8939F9E764}"/>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6" name="Gráfico 45">
              <a:extLst>
                <a:ext uri="{FF2B5EF4-FFF2-40B4-BE49-F238E27FC236}">
                  <a16:creationId xmlns:a16="http://schemas.microsoft.com/office/drawing/2014/main" id="{12172F86-F564-F655-C6D2-6285ED857B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51" name="Grupo 50">
            <a:extLst>
              <a:ext uri="{FF2B5EF4-FFF2-40B4-BE49-F238E27FC236}">
                <a16:creationId xmlns:a16="http://schemas.microsoft.com/office/drawing/2014/main" id="{CD37F6BE-C306-9C6E-CA54-04BA984510B2}"/>
              </a:ext>
            </a:extLst>
          </p:cNvPr>
          <p:cNvGrpSpPr/>
          <p:nvPr/>
        </p:nvGrpSpPr>
        <p:grpSpPr>
          <a:xfrm>
            <a:off x="444265" y="3881108"/>
            <a:ext cx="213360" cy="213360"/>
            <a:chOff x="457709" y="6309719"/>
            <a:chExt cx="213360" cy="213360"/>
          </a:xfrm>
        </p:grpSpPr>
        <p:sp>
          <p:nvSpPr>
            <p:cNvPr id="49" name="Elipse 48">
              <a:extLst>
                <a:ext uri="{FF2B5EF4-FFF2-40B4-BE49-F238E27FC236}">
                  <a16:creationId xmlns:a16="http://schemas.microsoft.com/office/drawing/2014/main" id="{BFDC1D4E-DDBF-BC56-4E4F-7A8F111779F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0" name="Gráfico 49">
              <a:extLst>
                <a:ext uri="{FF2B5EF4-FFF2-40B4-BE49-F238E27FC236}">
                  <a16:creationId xmlns:a16="http://schemas.microsoft.com/office/drawing/2014/main" id="{A052A22F-F173-B5E4-86BF-C9704E3AAE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55" name="Grupo 54">
            <a:extLst>
              <a:ext uri="{FF2B5EF4-FFF2-40B4-BE49-F238E27FC236}">
                <a16:creationId xmlns:a16="http://schemas.microsoft.com/office/drawing/2014/main" id="{595E2261-FD13-3404-BF97-79CE6306A8F4}"/>
              </a:ext>
            </a:extLst>
          </p:cNvPr>
          <p:cNvGrpSpPr/>
          <p:nvPr/>
        </p:nvGrpSpPr>
        <p:grpSpPr>
          <a:xfrm>
            <a:off x="444265" y="4906810"/>
            <a:ext cx="213360" cy="213360"/>
            <a:chOff x="445596" y="7332405"/>
            <a:chExt cx="213360" cy="213360"/>
          </a:xfrm>
        </p:grpSpPr>
        <p:sp>
          <p:nvSpPr>
            <p:cNvPr id="53" name="Elipse 52">
              <a:extLst>
                <a:ext uri="{FF2B5EF4-FFF2-40B4-BE49-F238E27FC236}">
                  <a16:creationId xmlns:a16="http://schemas.microsoft.com/office/drawing/2014/main" id="{92660154-C713-C661-8D39-ADE1A369AC71}"/>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4" name="Gráfico 53">
              <a:extLst>
                <a:ext uri="{FF2B5EF4-FFF2-40B4-BE49-F238E27FC236}">
                  <a16:creationId xmlns:a16="http://schemas.microsoft.com/office/drawing/2014/main" id="{039C3555-CE8B-C485-2549-0A403E5F3BD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59" name="Grupo 58">
            <a:extLst>
              <a:ext uri="{FF2B5EF4-FFF2-40B4-BE49-F238E27FC236}">
                <a16:creationId xmlns:a16="http://schemas.microsoft.com/office/drawing/2014/main" id="{68D7AE23-5F70-E1EA-AEEE-05F530C1816A}"/>
              </a:ext>
            </a:extLst>
          </p:cNvPr>
          <p:cNvGrpSpPr/>
          <p:nvPr/>
        </p:nvGrpSpPr>
        <p:grpSpPr>
          <a:xfrm>
            <a:off x="444265" y="5303216"/>
            <a:ext cx="213360" cy="213360"/>
            <a:chOff x="455013" y="8593499"/>
            <a:chExt cx="213360" cy="213360"/>
          </a:xfrm>
        </p:grpSpPr>
        <p:sp>
          <p:nvSpPr>
            <p:cNvPr id="57" name="Elipse 56">
              <a:extLst>
                <a:ext uri="{FF2B5EF4-FFF2-40B4-BE49-F238E27FC236}">
                  <a16:creationId xmlns:a16="http://schemas.microsoft.com/office/drawing/2014/main" id="{5950DF37-F3A9-2CD0-142B-D63C199B3B84}"/>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8" name="Gráfico 57">
              <a:extLst>
                <a:ext uri="{FF2B5EF4-FFF2-40B4-BE49-F238E27FC236}">
                  <a16:creationId xmlns:a16="http://schemas.microsoft.com/office/drawing/2014/main" id="{B79B3C90-76E2-C3B2-A272-8BF16D60DC3C}"/>
                </a:ext>
              </a:extLst>
            </p:cNvPr>
            <p:cNvPicPr>
              <a:picLocks noChangeAspect="1"/>
            </p:cNvPicPr>
            <p:nvPr/>
          </p:nvPicPr>
          <p:blipFill>
            <a:blip r:embed="rId10">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67" name="Rectangle 21">
            <a:extLst>
              <a:ext uri="{FF2B5EF4-FFF2-40B4-BE49-F238E27FC236}">
                <a16:creationId xmlns:a16="http://schemas.microsoft.com/office/drawing/2014/main" id="{E211AEFA-0465-029E-9738-D296BF72FF5D}"/>
              </a:ext>
            </a:extLst>
          </p:cNvPr>
          <p:cNvSpPr>
            <a:spLocks noChangeArrowheads="1"/>
          </p:cNvSpPr>
          <p:nvPr/>
        </p:nvSpPr>
        <p:spPr bwMode="auto">
          <a:xfrm>
            <a:off x="2548735" y="1075267"/>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World Resources Institute - WRI</a:t>
            </a:r>
            <a:endParaRPr lang="es-ES" dirty="0"/>
          </a:p>
        </p:txBody>
      </p:sp>
      <p:sp>
        <p:nvSpPr>
          <p:cNvPr id="2" name="Rectangle 21">
            <a:extLst>
              <a:ext uri="{FF2B5EF4-FFF2-40B4-BE49-F238E27FC236}">
                <a16:creationId xmlns:a16="http://schemas.microsoft.com/office/drawing/2014/main" id="{02A47B2D-8CBB-A084-7C54-7478815863E0}"/>
              </a:ext>
            </a:extLst>
          </p:cNvPr>
          <p:cNvSpPr>
            <a:spLocks noChangeArrowheads="1"/>
          </p:cNvSpPr>
          <p:nvPr/>
        </p:nvSpPr>
        <p:spPr bwMode="auto">
          <a:xfrm>
            <a:off x="2573134" y="3902146"/>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_tradnl" sz="1000" b="1" dirty="0">
                <a:solidFill>
                  <a:srgbClr val="3B3838"/>
                </a:solidFill>
                <a:latin typeface="Montserrat"/>
                <a:cs typeface="Times New Roman"/>
              </a:rPr>
              <a:t>Climate Check Corporation  </a:t>
            </a:r>
            <a:endParaRPr lang="es-CO" sz="1000" b="1" dirty="0">
              <a:solidFill>
                <a:srgbClr val="3B3838"/>
              </a:solidFill>
              <a:latin typeface="Montserrat"/>
              <a:cs typeface="Times New Roman"/>
            </a:endParaRPr>
          </a:p>
        </p:txBody>
      </p:sp>
      <p:sp>
        <p:nvSpPr>
          <p:cNvPr id="3" name="Rectangle 21">
            <a:extLst>
              <a:ext uri="{FF2B5EF4-FFF2-40B4-BE49-F238E27FC236}">
                <a16:creationId xmlns:a16="http://schemas.microsoft.com/office/drawing/2014/main" id="{AE7ACC21-9C4A-776D-F1AB-9DDB9A93E2D4}"/>
              </a:ext>
            </a:extLst>
          </p:cNvPr>
          <p:cNvSpPr>
            <a:spLocks noChangeArrowheads="1"/>
          </p:cNvSpPr>
          <p:nvPr/>
        </p:nvSpPr>
        <p:spPr bwMode="auto">
          <a:xfrm>
            <a:off x="2547530" y="4049600"/>
            <a:ext cx="4175373" cy="168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Febrero 2019 – 4 meses</a:t>
            </a:r>
            <a:endParaRPr lang="es-ES" dirty="0"/>
          </a:p>
          <a:p>
            <a:pPr algn="just">
              <a:spcAft>
                <a:spcPts val="800"/>
              </a:spcAft>
            </a:pPr>
            <a:r>
              <a:rPr lang="es-ES" sz="900" dirty="0">
                <a:solidFill>
                  <a:srgbClr val="3B3838"/>
                </a:solidFill>
                <a:latin typeface="Montserrat"/>
                <a:cs typeface="Times New Roman"/>
              </a:rPr>
              <a:t>Análisis de línea base para el MRV de acciones de mitigación en Colombia</a:t>
            </a:r>
            <a:endParaRPr lang="es-ES" dirty="0"/>
          </a:p>
          <a:p>
            <a:pPr algn="just">
              <a:spcAft>
                <a:spcPts val="800"/>
              </a:spcAft>
            </a:pPr>
            <a:r>
              <a:rPr lang="es-ES" sz="900" dirty="0">
                <a:solidFill>
                  <a:srgbClr val="3B3838"/>
                </a:solidFill>
                <a:latin typeface="Montserrat"/>
                <a:cs typeface="Times New Roman"/>
              </a:rPr>
              <a:t>Proyecto en el marco del trabajo del subgrupo técnico de MRV de la Alianza del Pacífico. Establece los avances de Colombia en el proceso de fortalecimiento de un MRV de mitigación y lecciones aprendidas para compartir con otros países de la Alianza.</a:t>
            </a:r>
            <a:endParaRPr lang="es-ES" dirty="0"/>
          </a:p>
          <a:p>
            <a:pPr algn="just">
              <a:spcAft>
                <a:spcPts val="800"/>
              </a:spcAft>
            </a:pPr>
            <a:r>
              <a:rPr lang="es-ES" sz="900" dirty="0">
                <a:solidFill>
                  <a:srgbClr val="3B3838"/>
                </a:solidFill>
                <a:latin typeface="Montserrat"/>
                <a:cs typeface="Times New Roman"/>
              </a:rPr>
              <a:t>Lisa Marroquin – </a:t>
            </a:r>
            <a:r>
              <a:rPr lang="es-ES" sz="900" u="sng" dirty="0">
                <a:solidFill>
                  <a:schemeClr val="accent1"/>
                </a:solidFill>
                <a:latin typeface="Montserrat"/>
                <a:cs typeface="Times New Roman"/>
              </a:rPr>
              <a:t>LM@climate-check.com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7" name="Rectangle 11">
            <a:extLst>
              <a:ext uri="{FF2B5EF4-FFF2-40B4-BE49-F238E27FC236}">
                <a16:creationId xmlns:a16="http://schemas.microsoft.com/office/drawing/2014/main" id="{48570B3C-FAF4-5779-6B29-7B627C9DE2FD}"/>
              </a:ext>
            </a:extLst>
          </p:cNvPr>
          <p:cNvSpPr>
            <a:spLocks noChangeArrowheads="1"/>
          </p:cNvSpPr>
          <p:nvPr/>
        </p:nvSpPr>
        <p:spPr bwMode="auto">
          <a:xfrm>
            <a:off x="739224" y="6006613"/>
            <a:ext cx="1654810" cy="250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0" name="Rectángulo 9">
            <a:extLst>
              <a:ext uri="{FF2B5EF4-FFF2-40B4-BE49-F238E27FC236}">
                <a16:creationId xmlns:a16="http://schemas.microsoft.com/office/drawing/2014/main" id="{7A029B9F-1F3C-7D63-322D-C871BE0263D2}"/>
              </a:ext>
            </a:extLst>
          </p:cNvPr>
          <p:cNvSpPr/>
          <p:nvPr/>
        </p:nvSpPr>
        <p:spPr>
          <a:xfrm>
            <a:off x="2388464" y="6059477"/>
            <a:ext cx="45719" cy="2197106"/>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13" name="Grupo 12">
            <a:extLst>
              <a:ext uri="{FF2B5EF4-FFF2-40B4-BE49-F238E27FC236}">
                <a16:creationId xmlns:a16="http://schemas.microsoft.com/office/drawing/2014/main" id="{588D80CD-7D60-0274-5A0F-067B82E7FC5B}"/>
              </a:ext>
            </a:extLst>
          </p:cNvPr>
          <p:cNvGrpSpPr/>
          <p:nvPr/>
        </p:nvGrpSpPr>
        <p:grpSpPr>
          <a:xfrm>
            <a:off x="444265" y="5965685"/>
            <a:ext cx="213360" cy="213360"/>
            <a:chOff x="441612" y="2938387"/>
            <a:chExt cx="213360" cy="213360"/>
          </a:xfrm>
        </p:grpSpPr>
        <p:sp>
          <p:nvSpPr>
            <p:cNvPr id="14" name="Elipse 13">
              <a:extLst>
                <a:ext uri="{FF2B5EF4-FFF2-40B4-BE49-F238E27FC236}">
                  <a16:creationId xmlns:a16="http://schemas.microsoft.com/office/drawing/2014/main" id="{20619AF9-56B0-999D-B072-BC4B52A9C41E}"/>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6" name="Gráfico 15">
              <a:extLst>
                <a:ext uri="{FF2B5EF4-FFF2-40B4-BE49-F238E27FC236}">
                  <a16:creationId xmlns:a16="http://schemas.microsoft.com/office/drawing/2014/main" id="{4AF76304-81E1-E28D-032A-40112F95D1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19" name="Grupo 18">
            <a:extLst>
              <a:ext uri="{FF2B5EF4-FFF2-40B4-BE49-F238E27FC236}">
                <a16:creationId xmlns:a16="http://schemas.microsoft.com/office/drawing/2014/main" id="{C1F07B76-2A57-E9BE-91DD-84464ED5399A}"/>
              </a:ext>
            </a:extLst>
          </p:cNvPr>
          <p:cNvGrpSpPr/>
          <p:nvPr/>
        </p:nvGrpSpPr>
        <p:grpSpPr>
          <a:xfrm>
            <a:off x="444265" y="6216037"/>
            <a:ext cx="213360" cy="213360"/>
            <a:chOff x="448292" y="3196185"/>
            <a:chExt cx="213360" cy="213360"/>
          </a:xfrm>
        </p:grpSpPr>
        <p:sp>
          <p:nvSpPr>
            <p:cNvPr id="20" name="Elipse 19">
              <a:extLst>
                <a:ext uri="{FF2B5EF4-FFF2-40B4-BE49-F238E27FC236}">
                  <a16:creationId xmlns:a16="http://schemas.microsoft.com/office/drawing/2014/main" id="{3487F731-497D-0D43-F9D0-3DD3649B06AD}"/>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1" name="Gráfico 20">
              <a:extLst>
                <a:ext uri="{FF2B5EF4-FFF2-40B4-BE49-F238E27FC236}">
                  <a16:creationId xmlns:a16="http://schemas.microsoft.com/office/drawing/2014/main" id="{C375987F-A35D-ADC7-598D-770E22C9187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22" name="Grupo 21">
            <a:extLst>
              <a:ext uri="{FF2B5EF4-FFF2-40B4-BE49-F238E27FC236}">
                <a16:creationId xmlns:a16="http://schemas.microsoft.com/office/drawing/2014/main" id="{67D075C1-A8EE-037C-6479-5DEA8CF586A7}"/>
              </a:ext>
            </a:extLst>
          </p:cNvPr>
          <p:cNvGrpSpPr/>
          <p:nvPr/>
        </p:nvGrpSpPr>
        <p:grpSpPr>
          <a:xfrm>
            <a:off x="444265" y="6466389"/>
            <a:ext cx="213360" cy="213360"/>
            <a:chOff x="448292" y="3451607"/>
            <a:chExt cx="213360" cy="213360"/>
          </a:xfrm>
        </p:grpSpPr>
        <p:sp>
          <p:nvSpPr>
            <p:cNvPr id="23" name="Elipse 22">
              <a:extLst>
                <a:ext uri="{FF2B5EF4-FFF2-40B4-BE49-F238E27FC236}">
                  <a16:creationId xmlns:a16="http://schemas.microsoft.com/office/drawing/2014/main" id="{5D5FA5A0-630F-FB32-95F2-9BC693FB6107}"/>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4" name="Gráfico 23">
              <a:extLst>
                <a:ext uri="{FF2B5EF4-FFF2-40B4-BE49-F238E27FC236}">
                  <a16:creationId xmlns:a16="http://schemas.microsoft.com/office/drawing/2014/main" id="{E2785687-77C2-9183-421F-7EFA837FF4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25" name="Grupo 24">
            <a:extLst>
              <a:ext uri="{FF2B5EF4-FFF2-40B4-BE49-F238E27FC236}">
                <a16:creationId xmlns:a16="http://schemas.microsoft.com/office/drawing/2014/main" id="{0684BC69-9DB2-8A70-1499-6601993A26DE}"/>
              </a:ext>
            </a:extLst>
          </p:cNvPr>
          <p:cNvGrpSpPr/>
          <p:nvPr/>
        </p:nvGrpSpPr>
        <p:grpSpPr>
          <a:xfrm>
            <a:off x="444265" y="6964296"/>
            <a:ext cx="213360" cy="213360"/>
            <a:chOff x="451761" y="4176809"/>
            <a:chExt cx="213360" cy="213360"/>
          </a:xfrm>
        </p:grpSpPr>
        <p:sp>
          <p:nvSpPr>
            <p:cNvPr id="26" name="Elipse 25">
              <a:extLst>
                <a:ext uri="{FF2B5EF4-FFF2-40B4-BE49-F238E27FC236}">
                  <a16:creationId xmlns:a16="http://schemas.microsoft.com/office/drawing/2014/main" id="{B03114F5-D95E-5841-4B1A-6245E490F061}"/>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27" name="Gráfico 26">
              <a:extLst>
                <a:ext uri="{FF2B5EF4-FFF2-40B4-BE49-F238E27FC236}">
                  <a16:creationId xmlns:a16="http://schemas.microsoft.com/office/drawing/2014/main" id="{32C394F0-FB8E-9A64-0B88-CBDC4C5B2D9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28" name="Grupo 27">
            <a:extLst>
              <a:ext uri="{FF2B5EF4-FFF2-40B4-BE49-F238E27FC236}">
                <a16:creationId xmlns:a16="http://schemas.microsoft.com/office/drawing/2014/main" id="{1D5503DF-B6D6-D780-CE40-49CF66C2881B}"/>
              </a:ext>
            </a:extLst>
          </p:cNvPr>
          <p:cNvGrpSpPr/>
          <p:nvPr/>
        </p:nvGrpSpPr>
        <p:grpSpPr>
          <a:xfrm>
            <a:off x="444265" y="7953429"/>
            <a:ext cx="213360" cy="213360"/>
            <a:chOff x="457709" y="5691197"/>
            <a:chExt cx="213360" cy="213360"/>
          </a:xfrm>
        </p:grpSpPr>
        <p:sp>
          <p:nvSpPr>
            <p:cNvPr id="29" name="Elipse 28">
              <a:extLst>
                <a:ext uri="{FF2B5EF4-FFF2-40B4-BE49-F238E27FC236}">
                  <a16:creationId xmlns:a16="http://schemas.microsoft.com/office/drawing/2014/main" id="{EEF5847E-B096-55D5-45DF-AC07A2557059}"/>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30" name="Gráfico 29">
              <a:extLst>
                <a:ext uri="{FF2B5EF4-FFF2-40B4-BE49-F238E27FC236}">
                  <a16:creationId xmlns:a16="http://schemas.microsoft.com/office/drawing/2014/main" id="{4D4E0DF8-7D64-CA67-4CFE-59F02ABA5CF3}"/>
                </a:ext>
              </a:extLst>
            </p:cNvPr>
            <p:cNvPicPr>
              <a:picLocks noChangeAspect="1"/>
            </p:cNvPicPr>
            <p:nvPr/>
          </p:nvPicPr>
          <p:blipFill>
            <a:blip r:embed="rId10">
              <a:extLst>
                <a:ext uri="{96DAC541-7B7A-43D3-8B79-37D633B846F1}">
                  <asvg:svgBlip xmlns:asvg="http://schemas.microsoft.com/office/drawing/2016/SVG/main" r:embed="rId13"/>
                </a:ext>
              </a:extLst>
            </a:blip>
            <a:stretch>
              <a:fillRect/>
            </a:stretch>
          </p:blipFill>
          <p:spPr>
            <a:xfrm>
              <a:off x="488127" y="5728977"/>
              <a:ext cx="154635" cy="124380"/>
            </a:xfrm>
            <a:prstGeom prst="rect">
              <a:avLst/>
            </a:prstGeom>
          </p:spPr>
        </p:pic>
      </p:grpSp>
      <p:sp>
        <p:nvSpPr>
          <p:cNvPr id="31" name="Rectangle 21">
            <a:extLst>
              <a:ext uri="{FF2B5EF4-FFF2-40B4-BE49-F238E27FC236}">
                <a16:creationId xmlns:a16="http://schemas.microsoft.com/office/drawing/2014/main" id="{858E263D-378D-97DB-CD35-088F0A66AE6A}"/>
              </a:ext>
            </a:extLst>
          </p:cNvPr>
          <p:cNvSpPr>
            <a:spLocks noChangeArrowheads="1"/>
          </p:cNvSpPr>
          <p:nvPr/>
        </p:nvSpPr>
        <p:spPr bwMode="auto">
          <a:xfrm>
            <a:off x="2526100" y="5884371"/>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Con Lat Global para la CAF</a:t>
            </a:r>
            <a:endParaRPr lang="es-ES" dirty="0"/>
          </a:p>
        </p:txBody>
      </p:sp>
      <p:sp>
        <p:nvSpPr>
          <p:cNvPr id="32" name="Rectangle 21">
            <a:extLst>
              <a:ext uri="{FF2B5EF4-FFF2-40B4-BE49-F238E27FC236}">
                <a16:creationId xmlns:a16="http://schemas.microsoft.com/office/drawing/2014/main" id="{B81BB055-E497-6431-66C5-9A13E57D8198}"/>
              </a:ext>
            </a:extLst>
          </p:cNvPr>
          <p:cNvSpPr>
            <a:spLocks noChangeArrowheads="1"/>
          </p:cNvSpPr>
          <p:nvPr/>
        </p:nvSpPr>
        <p:spPr bwMode="auto">
          <a:xfrm>
            <a:off x="2533509" y="6112971"/>
            <a:ext cx="4159930" cy="2196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Enero de 2019 – 5 meses</a:t>
            </a:r>
            <a:endParaRPr lang="es-ES" dirty="0"/>
          </a:p>
          <a:p>
            <a:pPr algn="just">
              <a:spcAft>
                <a:spcPts val="800"/>
              </a:spcAft>
            </a:pPr>
            <a:r>
              <a:rPr lang="es-ES" sz="900" dirty="0">
                <a:solidFill>
                  <a:srgbClr val="3B3838"/>
                </a:solidFill>
                <a:latin typeface="Montserrat"/>
                <a:cs typeface="Times New Roman"/>
              </a:rPr>
              <a:t>Estructuración económica y financiera del Programa de Transporte Sostenible para Ciudades Intermedias en Colombia (STIC)</a:t>
            </a:r>
            <a:endParaRPr lang="es-ES" dirty="0"/>
          </a:p>
          <a:p>
            <a:pPr algn="just">
              <a:spcAft>
                <a:spcPts val="800"/>
              </a:spcAft>
            </a:pPr>
            <a:r>
              <a:rPr lang="es-ES" sz="900" dirty="0">
                <a:solidFill>
                  <a:srgbClr val="3B3838"/>
                </a:solidFill>
                <a:latin typeface="Montserrat"/>
                <a:ea typeface="+mn-lt"/>
                <a:cs typeface="Times New Roman"/>
              </a:rPr>
              <a:t>Evaluación de las oportunidades de mercado, costos proyectados y rendimientos financieros, evaluación económica y financiera del Programa STIC. Así como la estructuración de las inversiones específicas para proyectos, incluido el uso de donaciones del Fondo Verde del Clima -FVC y préstamos en condiciones favorables, cofinanciamiento de CAF, fuentes públicas e inversiones privadas. Desarrollo de un modelo financiero para todas las actividades específicas del programa y para el proyecto en general.</a:t>
            </a:r>
            <a:endParaRPr lang="es-ES" dirty="0"/>
          </a:p>
          <a:p>
            <a:pPr algn="just">
              <a:lnSpc>
                <a:spcPct val="150000"/>
              </a:lnSpc>
              <a:spcAft>
                <a:spcPts val="800"/>
              </a:spcAft>
            </a:pPr>
            <a:r>
              <a:rPr lang="es-ES" sz="900" dirty="0">
                <a:solidFill>
                  <a:srgbClr val="3B3838"/>
                </a:solidFill>
                <a:latin typeface="Montserrat"/>
                <a:cs typeface="Times New Roman"/>
              </a:rPr>
              <a:t>Jesús Rodríguez – </a:t>
            </a:r>
            <a:r>
              <a:rPr lang="es-ES" sz="900" u="sng" dirty="0">
                <a:solidFill>
                  <a:schemeClr val="accent1"/>
                </a:solidFill>
                <a:latin typeface="Montserrat"/>
                <a:cs typeface="Times New Roman"/>
              </a:rPr>
              <a:t>jesus.rodriguez@latglobal.net</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33" name="Rectangle 21">
            <a:extLst>
              <a:ext uri="{FF2B5EF4-FFF2-40B4-BE49-F238E27FC236}">
                <a16:creationId xmlns:a16="http://schemas.microsoft.com/office/drawing/2014/main" id="{04969F01-F5CA-68F5-8DA4-EF631F9EBE43}"/>
              </a:ext>
            </a:extLst>
          </p:cNvPr>
          <p:cNvSpPr>
            <a:spLocks noChangeArrowheads="1"/>
          </p:cNvSpPr>
          <p:nvPr/>
        </p:nvSpPr>
        <p:spPr bwMode="auto">
          <a:xfrm>
            <a:off x="2532447" y="1252137"/>
            <a:ext cx="4159930" cy="2196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pt-BR" sz="900" dirty="0">
                <a:solidFill>
                  <a:srgbClr val="3B3838"/>
                </a:solidFill>
                <a:latin typeface="Montserrat"/>
                <a:ea typeface="Calibri"/>
                <a:cs typeface="Times New Roman"/>
              </a:rPr>
              <a:t>Agosto de 2019 – 12 meses</a:t>
            </a:r>
          </a:p>
          <a:p>
            <a:pPr>
              <a:spcAft>
                <a:spcPts val="800"/>
              </a:spcAft>
            </a:pPr>
            <a:r>
              <a:rPr lang="es-ES" sz="900" dirty="0">
                <a:solidFill>
                  <a:srgbClr val="3B3838"/>
                </a:solidFill>
                <a:latin typeface="Montserrat"/>
                <a:cs typeface="Times New Roman"/>
              </a:rPr>
              <a:t>Guía para facilitar el MRV de NAMAs en Colombia de acuerdo con criterios establecidos en la Resolución 1447 de 2018 )</a:t>
            </a:r>
            <a:endParaRPr lang="es-ES" dirty="0"/>
          </a:p>
          <a:p>
            <a:pPr algn="just">
              <a:spcAft>
                <a:spcPts val="800"/>
              </a:spcAft>
            </a:pPr>
            <a:r>
              <a:rPr lang="es-ES" sz="900" dirty="0">
                <a:solidFill>
                  <a:srgbClr val="3B3838"/>
                </a:solidFill>
                <a:latin typeface="Montserrat"/>
                <a:ea typeface="+mn-lt"/>
                <a:cs typeface="Times New Roman"/>
              </a:rPr>
              <a:t>Elaboración del documento guía para Colombia que facilite la estructuración de NAMAs y llevar a la práctica los criterios de medición y reporte de impactos en emisiones de gases efecto invernadero (GEI) establecidos en la Resolución 1447 de 2018. De forma específica esta guía da lineamientos para cumplir con los requisitos de sistemas de contabilidad de emisiones establecidos en el país y los protocolos internacionales para el cálculo de emisiones reducidas por la implementación de proyectos específicos.</a:t>
            </a:r>
          </a:p>
          <a:p>
            <a:pPr algn="just">
              <a:spcAft>
                <a:spcPts val="800"/>
              </a:spcAft>
            </a:pPr>
            <a:r>
              <a:rPr lang="pt-BR" sz="900" dirty="0">
                <a:solidFill>
                  <a:srgbClr val="3B3838"/>
                </a:solidFill>
                <a:latin typeface="Montserrat"/>
                <a:cs typeface="Times New Roman"/>
              </a:rPr>
              <a:t>Neelam Singh - </a:t>
            </a:r>
            <a:r>
              <a:rPr lang="pt-BR" sz="900" u="sng" dirty="0">
                <a:solidFill>
                  <a:schemeClr val="accent1"/>
                </a:solidFill>
                <a:latin typeface="Montserrat"/>
                <a:cs typeface="Times New Roman"/>
              </a:rPr>
              <a:t>nsingh@wri.org</a:t>
            </a:r>
            <a:endParaRPr lang="es-ES" sz="900" u="sng" dirty="0">
              <a:solidFill>
                <a:schemeClr val="accent1"/>
              </a:solidFill>
              <a:latin typeface="Montserrat"/>
              <a:cs typeface="Times New Roman"/>
            </a:endParaRPr>
          </a:p>
        </p:txBody>
      </p:sp>
    </p:spTree>
    <p:extLst>
      <p:ext uri="{BB962C8B-B14F-4D97-AF65-F5344CB8AC3E}">
        <p14:creationId xmlns:p14="http://schemas.microsoft.com/office/powerpoint/2010/main" val="2826715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419129"/>
            <a:ext cx="1654810" cy="1792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420330" y="1354414"/>
            <a:ext cx="45719" cy="1752968"/>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49334" y="1885760"/>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49334" y="1635650"/>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49334" y="1385541"/>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49334" y="2688016"/>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49334" y="2941885"/>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35" name="Rectangle 11">
            <a:extLst>
              <a:ext uri="{FF2B5EF4-FFF2-40B4-BE49-F238E27FC236}">
                <a16:creationId xmlns:a16="http://schemas.microsoft.com/office/drawing/2014/main" id="{C2794820-1E9C-35C9-5F97-C0DA000F15B8}"/>
              </a:ext>
            </a:extLst>
          </p:cNvPr>
          <p:cNvSpPr>
            <a:spLocks noChangeArrowheads="1"/>
          </p:cNvSpPr>
          <p:nvPr/>
        </p:nvSpPr>
        <p:spPr bwMode="auto">
          <a:xfrm>
            <a:off x="736607" y="3567666"/>
            <a:ext cx="1650269" cy="2201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ES" sz="900" b="1" dirty="0">
              <a:solidFill>
                <a:srgbClr val="FFAE37"/>
              </a:solidFill>
              <a:latin typeface="Montserrat"/>
              <a:ea typeface="Calibri"/>
              <a:cs typeface="Calibri"/>
            </a:endParaRPr>
          </a:p>
          <a:p>
            <a:pPr>
              <a:lnSpc>
                <a:spcPct val="200000"/>
              </a:lnSpc>
              <a:spcAft>
                <a:spcPts val="800"/>
              </a:spcAft>
            </a:pPr>
            <a:endParaRPr lang="es-ES" sz="900" b="1" dirty="0">
              <a:solidFill>
                <a:srgbClr val="FFAE37"/>
              </a:solidFill>
              <a:latin typeface="Montserrat"/>
              <a:ea typeface="Calibri"/>
              <a:cs typeface="Calibri"/>
            </a:endParaRPr>
          </a:p>
          <a:p>
            <a:pPr>
              <a:lnSpc>
                <a:spcPct val="200000"/>
              </a:lnSpc>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9" name="Rectángulo 38">
            <a:extLst>
              <a:ext uri="{FF2B5EF4-FFF2-40B4-BE49-F238E27FC236}">
                <a16:creationId xmlns:a16="http://schemas.microsoft.com/office/drawing/2014/main" id="{B6E82430-6282-8FAC-D22F-62D7A7D124A4}"/>
              </a:ext>
            </a:extLst>
          </p:cNvPr>
          <p:cNvSpPr/>
          <p:nvPr/>
        </p:nvSpPr>
        <p:spPr>
          <a:xfrm>
            <a:off x="2391418" y="3557010"/>
            <a:ext cx="48335" cy="1862161"/>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3" name="Grupo 42">
            <a:extLst>
              <a:ext uri="{FF2B5EF4-FFF2-40B4-BE49-F238E27FC236}">
                <a16:creationId xmlns:a16="http://schemas.microsoft.com/office/drawing/2014/main" id="{811E0483-CF1D-8128-FA77-48140E14FF8F}"/>
              </a:ext>
            </a:extLst>
          </p:cNvPr>
          <p:cNvGrpSpPr/>
          <p:nvPr/>
        </p:nvGrpSpPr>
        <p:grpSpPr>
          <a:xfrm>
            <a:off x="449334" y="4026575"/>
            <a:ext cx="213360" cy="213360"/>
            <a:chOff x="455013" y="6820563"/>
            <a:chExt cx="213360" cy="213360"/>
          </a:xfrm>
        </p:grpSpPr>
        <p:sp>
          <p:nvSpPr>
            <p:cNvPr id="41" name="Elipse 40">
              <a:extLst>
                <a:ext uri="{FF2B5EF4-FFF2-40B4-BE49-F238E27FC236}">
                  <a16:creationId xmlns:a16="http://schemas.microsoft.com/office/drawing/2014/main" id="{E9792E2E-0609-1AAA-BBB7-5788C48E82BA}"/>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E5FC81A5-521E-6D2F-A84C-EF9FA3E69B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47" name="Grupo 46">
            <a:extLst>
              <a:ext uri="{FF2B5EF4-FFF2-40B4-BE49-F238E27FC236}">
                <a16:creationId xmlns:a16="http://schemas.microsoft.com/office/drawing/2014/main" id="{50323DD2-31D3-8F47-9CAC-43D106CF1DFF}"/>
              </a:ext>
            </a:extLst>
          </p:cNvPr>
          <p:cNvGrpSpPr/>
          <p:nvPr/>
        </p:nvGrpSpPr>
        <p:grpSpPr>
          <a:xfrm>
            <a:off x="449334" y="3778834"/>
            <a:ext cx="213360" cy="213360"/>
            <a:chOff x="455013" y="6565141"/>
            <a:chExt cx="213360" cy="213360"/>
          </a:xfrm>
        </p:grpSpPr>
        <p:sp>
          <p:nvSpPr>
            <p:cNvPr id="45" name="Elipse 44">
              <a:extLst>
                <a:ext uri="{FF2B5EF4-FFF2-40B4-BE49-F238E27FC236}">
                  <a16:creationId xmlns:a16="http://schemas.microsoft.com/office/drawing/2014/main" id="{CAFA1918-375F-9ECB-46A4-FD8939F9E764}"/>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6" name="Gráfico 45">
              <a:extLst>
                <a:ext uri="{FF2B5EF4-FFF2-40B4-BE49-F238E27FC236}">
                  <a16:creationId xmlns:a16="http://schemas.microsoft.com/office/drawing/2014/main" id="{12172F86-F564-F655-C6D2-6285ED857B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51" name="Grupo 50">
            <a:extLst>
              <a:ext uri="{FF2B5EF4-FFF2-40B4-BE49-F238E27FC236}">
                <a16:creationId xmlns:a16="http://schemas.microsoft.com/office/drawing/2014/main" id="{CD37F6BE-C306-9C6E-CA54-04BA984510B2}"/>
              </a:ext>
            </a:extLst>
          </p:cNvPr>
          <p:cNvGrpSpPr/>
          <p:nvPr/>
        </p:nvGrpSpPr>
        <p:grpSpPr>
          <a:xfrm>
            <a:off x="449334" y="3531093"/>
            <a:ext cx="213360" cy="213360"/>
            <a:chOff x="457709" y="6309719"/>
            <a:chExt cx="213360" cy="213360"/>
          </a:xfrm>
        </p:grpSpPr>
        <p:sp>
          <p:nvSpPr>
            <p:cNvPr id="49" name="Elipse 48">
              <a:extLst>
                <a:ext uri="{FF2B5EF4-FFF2-40B4-BE49-F238E27FC236}">
                  <a16:creationId xmlns:a16="http://schemas.microsoft.com/office/drawing/2014/main" id="{BFDC1D4E-DDBF-BC56-4E4F-7A8F111779F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0" name="Gráfico 49">
              <a:extLst>
                <a:ext uri="{FF2B5EF4-FFF2-40B4-BE49-F238E27FC236}">
                  <a16:creationId xmlns:a16="http://schemas.microsoft.com/office/drawing/2014/main" id="{A052A22F-F173-B5E4-86BF-C9704E3AAE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55" name="Grupo 54">
            <a:extLst>
              <a:ext uri="{FF2B5EF4-FFF2-40B4-BE49-F238E27FC236}">
                <a16:creationId xmlns:a16="http://schemas.microsoft.com/office/drawing/2014/main" id="{595E2261-FD13-3404-BF97-79CE6306A8F4}"/>
              </a:ext>
            </a:extLst>
          </p:cNvPr>
          <p:cNvGrpSpPr/>
          <p:nvPr/>
        </p:nvGrpSpPr>
        <p:grpSpPr>
          <a:xfrm>
            <a:off x="449334" y="4556900"/>
            <a:ext cx="213360" cy="213360"/>
            <a:chOff x="445596" y="7332405"/>
            <a:chExt cx="213360" cy="213360"/>
          </a:xfrm>
        </p:grpSpPr>
        <p:sp>
          <p:nvSpPr>
            <p:cNvPr id="53" name="Elipse 52">
              <a:extLst>
                <a:ext uri="{FF2B5EF4-FFF2-40B4-BE49-F238E27FC236}">
                  <a16:creationId xmlns:a16="http://schemas.microsoft.com/office/drawing/2014/main" id="{92660154-C713-C661-8D39-ADE1A369AC71}"/>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4" name="Gráfico 53">
              <a:extLst>
                <a:ext uri="{FF2B5EF4-FFF2-40B4-BE49-F238E27FC236}">
                  <a16:creationId xmlns:a16="http://schemas.microsoft.com/office/drawing/2014/main" id="{039C3555-CE8B-C485-2549-0A403E5F3BD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59" name="Grupo 58">
            <a:extLst>
              <a:ext uri="{FF2B5EF4-FFF2-40B4-BE49-F238E27FC236}">
                <a16:creationId xmlns:a16="http://schemas.microsoft.com/office/drawing/2014/main" id="{68D7AE23-5F70-E1EA-AEEE-05F530C1816A}"/>
              </a:ext>
            </a:extLst>
          </p:cNvPr>
          <p:cNvGrpSpPr/>
          <p:nvPr/>
        </p:nvGrpSpPr>
        <p:grpSpPr>
          <a:xfrm>
            <a:off x="449334" y="5278785"/>
            <a:ext cx="213360" cy="213360"/>
            <a:chOff x="455013" y="8593499"/>
            <a:chExt cx="213360" cy="213360"/>
          </a:xfrm>
        </p:grpSpPr>
        <p:sp>
          <p:nvSpPr>
            <p:cNvPr id="57" name="Elipse 56">
              <a:extLst>
                <a:ext uri="{FF2B5EF4-FFF2-40B4-BE49-F238E27FC236}">
                  <a16:creationId xmlns:a16="http://schemas.microsoft.com/office/drawing/2014/main" id="{5950DF37-F3A9-2CD0-142B-D63C199B3B84}"/>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8" name="Gráfico 57">
              <a:extLst>
                <a:ext uri="{FF2B5EF4-FFF2-40B4-BE49-F238E27FC236}">
                  <a16:creationId xmlns:a16="http://schemas.microsoft.com/office/drawing/2014/main" id="{B79B3C90-76E2-C3B2-A272-8BF16D60DC3C}"/>
                </a:ext>
              </a:extLst>
            </p:cNvPr>
            <p:cNvPicPr>
              <a:picLocks noChangeAspect="1"/>
            </p:cNvPicPr>
            <p:nvPr/>
          </p:nvPicPr>
          <p:blipFill>
            <a:blip r:embed="rId10">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66" name="Rectangle 11">
            <a:extLst>
              <a:ext uri="{FF2B5EF4-FFF2-40B4-BE49-F238E27FC236}">
                <a16:creationId xmlns:a16="http://schemas.microsoft.com/office/drawing/2014/main" id="{9737D31D-6B1B-9D32-18A3-E83D5F8C4BBF}"/>
              </a:ext>
            </a:extLst>
          </p:cNvPr>
          <p:cNvSpPr>
            <a:spLocks noChangeArrowheads="1"/>
          </p:cNvSpPr>
          <p:nvPr/>
        </p:nvSpPr>
        <p:spPr bwMode="auto">
          <a:xfrm>
            <a:off x="736607" y="6058224"/>
            <a:ext cx="1654810" cy="2195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250000"/>
              </a:lnSpc>
              <a:spcAft>
                <a:spcPts val="800"/>
              </a:spcAft>
            </a:pPr>
            <a:endParaRPr lang="es-ES" sz="900" b="1" dirty="0">
              <a:solidFill>
                <a:srgbClr val="0070C0"/>
              </a:solidFill>
              <a:latin typeface="Montserrat"/>
              <a:ea typeface="Calibri"/>
              <a:cs typeface="Calibri"/>
            </a:endParaRPr>
          </a:p>
          <a:p>
            <a:pPr>
              <a:lnSpc>
                <a:spcPct val="250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67" name="Rectangle 21">
            <a:extLst>
              <a:ext uri="{FF2B5EF4-FFF2-40B4-BE49-F238E27FC236}">
                <a16:creationId xmlns:a16="http://schemas.microsoft.com/office/drawing/2014/main" id="{E211AEFA-0465-029E-9738-D296BF72FF5D}"/>
              </a:ext>
            </a:extLst>
          </p:cNvPr>
          <p:cNvSpPr>
            <a:spLocks noChangeArrowheads="1"/>
          </p:cNvSpPr>
          <p:nvPr/>
        </p:nvSpPr>
        <p:spPr bwMode="auto">
          <a:xfrm>
            <a:off x="2585321" y="1386196"/>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Findeter - World Wildlife Fund, Inc - WWF</a:t>
            </a:r>
            <a:endParaRPr lang="es-ES" dirty="0"/>
          </a:p>
        </p:txBody>
      </p:sp>
      <p:sp>
        <p:nvSpPr>
          <p:cNvPr id="83" name="Rectangle 21">
            <a:extLst>
              <a:ext uri="{FF2B5EF4-FFF2-40B4-BE49-F238E27FC236}">
                <a16:creationId xmlns:a16="http://schemas.microsoft.com/office/drawing/2014/main" id="{11BA3EE2-7615-759E-F7A7-F19A4952B83B}"/>
              </a:ext>
            </a:extLst>
          </p:cNvPr>
          <p:cNvSpPr>
            <a:spLocks noChangeArrowheads="1"/>
          </p:cNvSpPr>
          <p:nvPr/>
        </p:nvSpPr>
        <p:spPr bwMode="auto">
          <a:xfrm>
            <a:off x="2556186" y="1540777"/>
            <a:ext cx="4175373" cy="156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Enero de 2019 – 9 meses</a:t>
            </a:r>
            <a:endParaRPr lang="es-ES" dirty="0"/>
          </a:p>
          <a:p>
            <a:pPr algn="just">
              <a:spcAft>
                <a:spcPts val="800"/>
              </a:spcAft>
            </a:pPr>
            <a:r>
              <a:rPr lang="es-ES" sz="900" dirty="0">
                <a:solidFill>
                  <a:srgbClr val="3B3838"/>
                </a:solidFill>
                <a:latin typeface="Montserrat"/>
                <a:cs typeface="Times New Roman"/>
              </a:rPr>
              <a:t>Estrategia de monitoreo y evaluación para la NAMA de desarrollo orientado al transporte en Colombia</a:t>
            </a:r>
            <a:endParaRPr lang="es-ES" dirty="0"/>
          </a:p>
          <a:p>
            <a:pPr algn="just">
              <a:spcAft>
                <a:spcPts val="800"/>
              </a:spcAft>
            </a:pPr>
            <a:r>
              <a:rPr lang="es-ES" sz="900" dirty="0">
                <a:solidFill>
                  <a:srgbClr val="3B3838"/>
                </a:solidFill>
                <a:latin typeface="Montserrat"/>
                <a:cs typeface="Times New Roman"/>
              </a:rPr>
              <a:t>Implementar junto con WWF la estrategia de monitoreo y evaluación (M&amp;E) y del sistema de monitoreo, reporte y verificación (MRV) de la NAMA TOD en Colombia.</a:t>
            </a:r>
            <a:endParaRPr lang="es-ES" dirty="0"/>
          </a:p>
          <a:p>
            <a:pPr algn="just">
              <a:spcAft>
                <a:spcPts val="800"/>
              </a:spcAft>
            </a:pPr>
            <a:r>
              <a:rPr lang="es-ES" sz="900" dirty="0">
                <a:solidFill>
                  <a:srgbClr val="3B3838"/>
                </a:solidFill>
                <a:latin typeface="Montserrat"/>
                <a:cs typeface="Times New Roman"/>
              </a:rPr>
              <a:t>Paula Rodríguez - </a:t>
            </a:r>
            <a:r>
              <a:rPr lang="es-ES" sz="900" u="sng" dirty="0">
                <a:solidFill>
                  <a:schemeClr val="accent1"/>
                </a:solidFill>
                <a:latin typeface="Montserrat"/>
                <a:cs typeface="Times New Roman"/>
              </a:rPr>
              <a:t>parodriguez@wwf.org.co</a:t>
            </a:r>
            <a:endParaRPr lang="es-ES" u="sng" dirty="0">
              <a:solidFill>
                <a:schemeClr val="accent1"/>
              </a:solidFill>
              <a:latin typeface="Montserrat"/>
            </a:endParaRPr>
          </a:p>
          <a:p>
            <a:pPr>
              <a:lnSpc>
                <a:spcPct val="200000"/>
              </a:lnSpc>
              <a:spcAft>
                <a:spcPts val="800"/>
              </a:spcAft>
            </a:pPr>
            <a:endParaRPr lang="es-ES" sz="900" dirty="0">
              <a:solidFill>
                <a:srgbClr val="3B3838"/>
              </a:solidFill>
              <a:latin typeface="Montserrat"/>
              <a:cs typeface="Times New Roman"/>
            </a:endParaRPr>
          </a:p>
        </p:txBody>
      </p:sp>
      <p:sp>
        <p:nvSpPr>
          <p:cNvPr id="84" name="Rectángulo 83">
            <a:extLst>
              <a:ext uri="{FF2B5EF4-FFF2-40B4-BE49-F238E27FC236}">
                <a16:creationId xmlns:a16="http://schemas.microsoft.com/office/drawing/2014/main" id="{85FD49B1-138F-7A22-351B-64BF19FD1330}"/>
              </a:ext>
            </a:extLst>
          </p:cNvPr>
          <p:cNvSpPr/>
          <p:nvPr/>
        </p:nvSpPr>
        <p:spPr>
          <a:xfrm>
            <a:off x="2388464" y="6059477"/>
            <a:ext cx="45719" cy="2197106"/>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85" name="Grupo 84">
            <a:extLst>
              <a:ext uri="{FF2B5EF4-FFF2-40B4-BE49-F238E27FC236}">
                <a16:creationId xmlns:a16="http://schemas.microsoft.com/office/drawing/2014/main" id="{69000954-D32B-2D3C-C451-6E2737CE4A54}"/>
              </a:ext>
            </a:extLst>
          </p:cNvPr>
          <p:cNvGrpSpPr/>
          <p:nvPr/>
        </p:nvGrpSpPr>
        <p:grpSpPr>
          <a:xfrm>
            <a:off x="449334" y="6512603"/>
            <a:ext cx="213360" cy="213360"/>
            <a:chOff x="448292" y="3451607"/>
            <a:chExt cx="213360" cy="213360"/>
          </a:xfrm>
        </p:grpSpPr>
        <p:sp>
          <p:nvSpPr>
            <p:cNvPr id="86" name="Elipse 85">
              <a:extLst>
                <a:ext uri="{FF2B5EF4-FFF2-40B4-BE49-F238E27FC236}">
                  <a16:creationId xmlns:a16="http://schemas.microsoft.com/office/drawing/2014/main" id="{FA132B73-B9AA-8037-04C9-334501E89310}"/>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7" name="Gráfico 86">
              <a:extLst>
                <a:ext uri="{FF2B5EF4-FFF2-40B4-BE49-F238E27FC236}">
                  <a16:creationId xmlns:a16="http://schemas.microsoft.com/office/drawing/2014/main" id="{9E4872B5-FEE7-9424-1155-AED0CBA312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88" name="Grupo 87">
            <a:extLst>
              <a:ext uri="{FF2B5EF4-FFF2-40B4-BE49-F238E27FC236}">
                <a16:creationId xmlns:a16="http://schemas.microsoft.com/office/drawing/2014/main" id="{3177610D-A2EB-45BF-80A6-F10347EC374B}"/>
              </a:ext>
            </a:extLst>
          </p:cNvPr>
          <p:cNvGrpSpPr/>
          <p:nvPr/>
        </p:nvGrpSpPr>
        <p:grpSpPr>
          <a:xfrm>
            <a:off x="449334" y="6263733"/>
            <a:ext cx="213360" cy="213360"/>
            <a:chOff x="448292" y="3196185"/>
            <a:chExt cx="213360" cy="213360"/>
          </a:xfrm>
        </p:grpSpPr>
        <p:sp>
          <p:nvSpPr>
            <p:cNvPr id="89" name="Elipse 88">
              <a:extLst>
                <a:ext uri="{FF2B5EF4-FFF2-40B4-BE49-F238E27FC236}">
                  <a16:creationId xmlns:a16="http://schemas.microsoft.com/office/drawing/2014/main" id="{156756EF-30AC-ECF3-A69B-E3079D8D3125}"/>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0" name="Gráfico 89">
              <a:extLst>
                <a:ext uri="{FF2B5EF4-FFF2-40B4-BE49-F238E27FC236}">
                  <a16:creationId xmlns:a16="http://schemas.microsoft.com/office/drawing/2014/main" id="{499E5728-34A7-4056-7C78-43865A60C0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91" name="Grupo 90">
            <a:extLst>
              <a:ext uri="{FF2B5EF4-FFF2-40B4-BE49-F238E27FC236}">
                <a16:creationId xmlns:a16="http://schemas.microsoft.com/office/drawing/2014/main" id="{F64FF069-B173-75FF-A5D0-AEFA74983E6E}"/>
              </a:ext>
            </a:extLst>
          </p:cNvPr>
          <p:cNvGrpSpPr/>
          <p:nvPr/>
        </p:nvGrpSpPr>
        <p:grpSpPr>
          <a:xfrm>
            <a:off x="449334" y="6014863"/>
            <a:ext cx="213360" cy="213360"/>
            <a:chOff x="441612" y="2938387"/>
            <a:chExt cx="213360" cy="213360"/>
          </a:xfrm>
        </p:grpSpPr>
        <p:sp>
          <p:nvSpPr>
            <p:cNvPr id="92" name="Elipse 91">
              <a:extLst>
                <a:ext uri="{FF2B5EF4-FFF2-40B4-BE49-F238E27FC236}">
                  <a16:creationId xmlns:a16="http://schemas.microsoft.com/office/drawing/2014/main" id="{E17E50AD-2924-A4A5-62E7-8DAE5838F7CA}"/>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3" name="Gráfico 92">
              <a:extLst>
                <a:ext uri="{FF2B5EF4-FFF2-40B4-BE49-F238E27FC236}">
                  <a16:creationId xmlns:a16="http://schemas.microsoft.com/office/drawing/2014/main" id="{209FF174-6EDF-A6C6-B25A-7F1B836A5F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94" name="Grupo 93">
            <a:extLst>
              <a:ext uri="{FF2B5EF4-FFF2-40B4-BE49-F238E27FC236}">
                <a16:creationId xmlns:a16="http://schemas.microsoft.com/office/drawing/2014/main" id="{8460E68F-D4D1-B0C0-A6CC-1974DB96E92A}"/>
              </a:ext>
            </a:extLst>
          </p:cNvPr>
          <p:cNvGrpSpPr/>
          <p:nvPr/>
        </p:nvGrpSpPr>
        <p:grpSpPr>
          <a:xfrm>
            <a:off x="449334" y="6761472"/>
            <a:ext cx="213360" cy="213360"/>
            <a:chOff x="451761" y="4176809"/>
            <a:chExt cx="213360" cy="213360"/>
          </a:xfrm>
        </p:grpSpPr>
        <p:sp>
          <p:nvSpPr>
            <p:cNvPr id="95" name="Elipse 94">
              <a:extLst>
                <a:ext uri="{FF2B5EF4-FFF2-40B4-BE49-F238E27FC236}">
                  <a16:creationId xmlns:a16="http://schemas.microsoft.com/office/drawing/2014/main" id="{91D37F20-86B6-56E3-99A0-E2A37EB5832E}"/>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6" name="Gráfico 95">
              <a:extLst>
                <a:ext uri="{FF2B5EF4-FFF2-40B4-BE49-F238E27FC236}">
                  <a16:creationId xmlns:a16="http://schemas.microsoft.com/office/drawing/2014/main" id="{EDF5EAE6-BFD8-5651-2086-4AC823CF41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97" name="Grupo 96">
            <a:extLst>
              <a:ext uri="{FF2B5EF4-FFF2-40B4-BE49-F238E27FC236}">
                <a16:creationId xmlns:a16="http://schemas.microsoft.com/office/drawing/2014/main" id="{E90FC834-E0E7-3C0F-DE49-D7CD4D79D9A2}"/>
              </a:ext>
            </a:extLst>
          </p:cNvPr>
          <p:cNvGrpSpPr/>
          <p:nvPr/>
        </p:nvGrpSpPr>
        <p:grpSpPr>
          <a:xfrm>
            <a:off x="449334" y="7858761"/>
            <a:ext cx="213360" cy="213360"/>
            <a:chOff x="457709" y="5691197"/>
            <a:chExt cx="213360" cy="213360"/>
          </a:xfrm>
        </p:grpSpPr>
        <p:sp>
          <p:nvSpPr>
            <p:cNvPr id="113" name="Elipse 112">
              <a:extLst>
                <a:ext uri="{FF2B5EF4-FFF2-40B4-BE49-F238E27FC236}">
                  <a16:creationId xmlns:a16="http://schemas.microsoft.com/office/drawing/2014/main" id="{88DBEB63-DFE6-8CD1-18A1-8B1928AE5130}"/>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4" name="Gráfico 113">
              <a:extLst>
                <a:ext uri="{FF2B5EF4-FFF2-40B4-BE49-F238E27FC236}">
                  <a16:creationId xmlns:a16="http://schemas.microsoft.com/office/drawing/2014/main" id="{9EDBA0BB-A6B8-9E9A-7B64-220E6EAE39D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
        <p:nvSpPr>
          <p:cNvPr id="2" name="Rectangle 21">
            <a:extLst>
              <a:ext uri="{FF2B5EF4-FFF2-40B4-BE49-F238E27FC236}">
                <a16:creationId xmlns:a16="http://schemas.microsoft.com/office/drawing/2014/main" id="{084C2E3D-A172-9374-76EA-4A37717B3ACC}"/>
              </a:ext>
            </a:extLst>
          </p:cNvPr>
          <p:cNvSpPr>
            <a:spLocks noChangeArrowheads="1"/>
          </p:cNvSpPr>
          <p:nvPr/>
        </p:nvSpPr>
        <p:spPr bwMode="auto">
          <a:xfrm>
            <a:off x="2526918" y="3714016"/>
            <a:ext cx="4175373" cy="168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Diciembre de 2018 – 4 meses</a:t>
            </a:r>
            <a:endParaRPr lang="es-ES" dirty="0"/>
          </a:p>
          <a:p>
            <a:pPr algn="just">
              <a:spcAft>
                <a:spcPts val="800"/>
              </a:spcAft>
            </a:pPr>
            <a:r>
              <a:rPr lang="es-ES" sz="900" dirty="0">
                <a:solidFill>
                  <a:srgbClr val="3B3838"/>
                </a:solidFill>
                <a:latin typeface="Montserrat"/>
                <a:cs typeface="Times New Roman"/>
              </a:rPr>
              <a:t>Estudio comparativo de potencial del gas natural vehicular en Colombia y generación de un White Paper con el análisis</a:t>
            </a:r>
            <a:endParaRPr lang="es-ES" dirty="0"/>
          </a:p>
          <a:p>
            <a:pPr algn="just">
              <a:spcAft>
                <a:spcPts val="800"/>
              </a:spcAft>
            </a:pPr>
            <a:r>
              <a:rPr lang="es-ES" sz="900" dirty="0">
                <a:solidFill>
                  <a:srgbClr val="3B3838"/>
                </a:solidFill>
                <a:latin typeface="Montserrat"/>
                <a:cs typeface="Times New Roman"/>
              </a:rPr>
              <a:t>Desarrollar el componente ambiental del estudio comparativo de potencial del gas natural vehicular en Colombia, incluyendo estimación de impactos ambientales, impacto en la exposición personal a contaminantes del aire e impactos en emisiones del uso de gas natural en transporte público de pasajeros en ciudades colombianas.</a:t>
            </a:r>
            <a:endParaRPr lang="es-ES" dirty="0"/>
          </a:p>
          <a:p>
            <a:pPr algn="just">
              <a:spcAft>
                <a:spcPts val="800"/>
              </a:spcAft>
            </a:pPr>
            <a:r>
              <a:rPr lang="es-ES" sz="900" dirty="0">
                <a:solidFill>
                  <a:srgbClr val="3B3838"/>
                </a:solidFill>
                <a:latin typeface="Montserrat"/>
                <a:cs typeface="Times New Roman"/>
              </a:rPr>
              <a:t>Pablo Roda - </a:t>
            </a:r>
            <a:r>
              <a:rPr lang="es-ES" sz="900" u="sng" dirty="0">
                <a:solidFill>
                  <a:schemeClr val="accent1"/>
                </a:solidFill>
                <a:latin typeface="Montserrat"/>
                <a:cs typeface="Times New Roman"/>
              </a:rPr>
              <a:t>proda@economicaconsultores.com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3" name="Rectangle 21">
            <a:extLst>
              <a:ext uri="{FF2B5EF4-FFF2-40B4-BE49-F238E27FC236}">
                <a16:creationId xmlns:a16="http://schemas.microsoft.com/office/drawing/2014/main" id="{73C4CE94-D27C-D0E0-E898-7347D8314A47}"/>
              </a:ext>
            </a:extLst>
          </p:cNvPr>
          <p:cNvSpPr>
            <a:spLocks noChangeArrowheads="1"/>
          </p:cNvSpPr>
          <p:nvPr/>
        </p:nvSpPr>
        <p:spPr bwMode="auto">
          <a:xfrm>
            <a:off x="2526918" y="3546724"/>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Económica Consultores</a:t>
            </a:r>
            <a:endParaRPr lang="es-ES" dirty="0"/>
          </a:p>
        </p:txBody>
      </p:sp>
      <p:sp>
        <p:nvSpPr>
          <p:cNvPr id="5" name="Rectangle 21">
            <a:extLst>
              <a:ext uri="{FF2B5EF4-FFF2-40B4-BE49-F238E27FC236}">
                <a16:creationId xmlns:a16="http://schemas.microsoft.com/office/drawing/2014/main" id="{74497AC9-15E6-7C4D-1B21-D7E25EBEE6E1}"/>
              </a:ext>
            </a:extLst>
          </p:cNvPr>
          <p:cNvSpPr>
            <a:spLocks noChangeArrowheads="1"/>
          </p:cNvSpPr>
          <p:nvPr/>
        </p:nvSpPr>
        <p:spPr bwMode="auto">
          <a:xfrm>
            <a:off x="2515773" y="6155418"/>
            <a:ext cx="4159930" cy="1977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Octubre de 2018 – 7 meses</a:t>
            </a:r>
            <a:endParaRPr lang="es-ES" dirty="0"/>
          </a:p>
          <a:p>
            <a:pPr algn="just">
              <a:spcAft>
                <a:spcPts val="800"/>
              </a:spcAft>
            </a:pPr>
            <a:r>
              <a:rPr lang="es-ES" sz="900" dirty="0">
                <a:solidFill>
                  <a:srgbClr val="3B3838"/>
                </a:solidFill>
                <a:latin typeface="Montserrat"/>
                <a:cs typeface="Times New Roman"/>
              </a:rPr>
              <a:t>Desarrollar la evaluación de impacto en el componente ambiental dentro del proyecto Transmicable en Ciudad Bolívar.</a:t>
            </a:r>
            <a:endParaRPr lang="es-ES" dirty="0"/>
          </a:p>
          <a:p>
            <a:pPr algn="just">
              <a:spcAft>
                <a:spcPts val="800"/>
              </a:spcAft>
            </a:pPr>
            <a:r>
              <a:rPr lang="es-ES" sz="900" dirty="0">
                <a:solidFill>
                  <a:srgbClr val="3B3838"/>
                </a:solidFill>
                <a:latin typeface="Montserrat"/>
                <a:ea typeface="+mn-lt"/>
                <a:cs typeface="Times New Roman"/>
              </a:rPr>
              <a:t>Desarrollar los elementos del componente ambiental de la evaluación de impacto del proyecto Transmicable en la ciudad de Bogotá. Estos elementos incluyen impactos en calidad del aire, exposición personal a material particulado, emisiones de fuentes móviles y análisis de riesgos por afectación de la estructura ecológica del área de influencia del proyecto.</a:t>
            </a:r>
            <a:endParaRPr lang="es-ES" dirty="0"/>
          </a:p>
          <a:p>
            <a:pPr algn="just">
              <a:lnSpc>
                <a:spcPct val="150000"/>
              </a:lnSpc>
              <a:spcAft>
                <a:spcPts val="800"/>
              </a:spcAft>
            </a:pPr>
            <a:r>
              <a:rPr lang="es-ES" sz="900" dirty="0">
                <a:solidFill>
                  <a:srgbClr val="3B3838"/>
                </a:solidFill>
                <a:latin typeface="Montserrat"/>
                <a:cs typeface="Times New Roman"/>
              </a:rPr>
              <a:t>Viviana Farbiarz Castro - </a:t>
            </a:r>
            <a:r>
              <a:rPr lang="es-ES" sz="900" u="sng" dirty="0">
                <a:solidFill>
                  <a:schemeClr val="accent1"/>
                </a:solidFill>
                <a:latin typeface="Montserrat"/>
                <a:cs typeface="Times New Roman"/>
              </a:rPr>
              <a:t>Viviana.farbiarz@steergroup.com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7" name="Rectangle 21">
            <a:extLst>
              <a:ext uri="{FF2B5EF4-FFF2-40B4-BE49-F238E27FC236}">
                <a16:creationId xmlns:a16="http://schemas.microsoft.com/office/drawing/2014/main" id="{15558800-3252-6756-210F-7004382987E4}"/>
              </a:ext>
            </a:extLst>
          </p:cNvPr>
          <p:cNvSpPr>
            <a:spLocks noChangeArrowheads="1"/>
          </p:cNvSpPr>
          <p:nvPr/>
        </p:nvSpPr>
        <p:spPr bwMode="auto">
          <a:xfrm>
            <a:off x="2526918" y="5920408"/>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Steer Davies &amp; Gleave Ltda. - Sucursal Colombia</a:t>
            </a:r>
            <a:endParaRPr lang="es-ES" dirty="0"/>
          </a:p>
        </p:txBody>
      </p:sp>
    </p:spTree>
    <p:extLst>
      <p:ext uri="{BB962C8B-B14F-4D97-AF65-F5344CB8AC3E}">
        <p14:creationId xmlns:p14="http://schemas.microsoft.com/office/powerpoint/2010/main" val="431862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419129"/>
            <a:ext cx="1654810" cy="1792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CO" sz="1100" dirty="0">
                <a:latin typeface="Calibri" panose="020F0502020204030204" pitchFamily="34" charset="0"/>
                <a:ea typeface="Calibri" panose="020F0502020204030204" pitchFamily="34" charset="0"/>
                <a:cs typeface="Arial" panose="020B0604020202020204" pitchFamily="34" charset="0"/>
              </a:rPr>
              <a:t>	</a:t>
            </a: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250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420548"/>
            <a:ext cx="45719" cy="1752968"/>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40816" y="1880896"/>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40816" y="1628354"/>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40816" y="1375813"/>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40816" y="2409526"/>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40816" y="2803953"/>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35" name="Rectangle 11">
            <a:extLst>
              <a:ext uri="{FF2B5EF4-FFF2-40B4-BE49-F238E27FC236}">
                <a16:creationId xmlns:a16="http://schemas.microsoft.com/office/drawing/2014/main" id="{C2794820-1E9C-35C9-5F97-C0DA000F15B8}"/>
              </a:ext>
            </a:extLst>
          </p:cNvPr>
          <p:cNvSpPr>
            <a:spLocks noChangeArrowheads="1"/>
          </p:cNvSpPr>
          <p:nvPr/>
        </p:nvSpPr>
        <p:spPr bwMode="auto">
          <a:xfrm>
            <a:off x="736607" y="3682685"/>
            <a:ext cx="1650269" cy="2201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ES" sz="900" b="1" dirty="0">
              <a:solidFill>
                <a:srgbClr val="FFAE37"/>
              </a:solidFill>
              <a:latin typeface="Montserrat"/>
              <a:ea typeface="Calibri"/>
              <a:cs typeface="Calibri"/>
            </a:endParaRPr>
          </a:p>
          <a:p>
            <a:pPr>
              <a:spcAft>
                <a:spcPts val="800"/>
              </a:spcAft>
            </a:pPr>
            <a:endParaRPr lang="es-ES" sz="900" b="1" dirty="0">
              <a:solidFill>
                <a:srgbClr val="FFAE37"/>
              </a:solidFill>
              <a:latin typeface="Montserrat"/>
              <a:ea typeface="Calibri"/>
              <a:cs typeface="Calibri"/>
            </a:endParaRPr>
          </a:p>
          <a:p>
            <a:pPr>
              <a:spcAft>
                <a:spcPts val="800"/>
              </a:spcAft>
            </a:pPr>
            <a:endParaRPr lang="es-ES" sz="900" b="1" dirty="0">
              <a:solidFill>
                <a:srgbClr val="FFAE37"/>
              </a:solidFill>
              <a:latin typeface="Montserrat"/>
              <a:ea typeface="Calibri"/>
              <a:cs typeface="Calibri"/>
            </a:endParaRPr>
          </a:p>
          <a:p>
            <a:pPr>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9" name="Rectángulo 38">
            <a:extLst>
              <a:ext uri="{FF2B5EF4-FFF2-40B4-BE49-F238E27FC236}">
                <a16:creationId xmlns:a16="http://schemas.microsoft.com/office/drawing/2014/main" id="{B6E82430-6282-8FAC-D22F-62D7A7D124A4}"/>
              </a:ext>
            </a:extLst>
          </p:cNvPr>
          <p:cNvSpPr/>
          <p:nvPr/>
        </p:nvSpPr>
        <p:spPr>
          <a:xfrm>
            <a:off x="2391418" y="3672029"/>
            <a:ext cx="48335" cy="1862161"/>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3" name="Grupo 42">
            <a:extLst>
              <a:ext uri="{FF2B5EF4-FFF2-40B4-BE49-F238E27FC236}">
                <a16:creationId xmlns:a16="http://schemas.microsoft.com/office/drawing/2014/main" id="{811E0483-CF1D-8128-FA77-48140E14FF8F}"/>
              </a:ext>
            </a:extLst>
          </p:cNvPr>
          <p:cNvGrpSpPr/>
          <p:nvPr/>
        </p:nvGrpSpPr>
        <p:grpSpPr>
          <a:xfrm>
            <a:off x="440816" y="4148890"/>
            <a:ext cx="213360" cy="213360"/>
            <a:chOff x="455013" y="6820563"/>
            <a:chExt cx="213360" cy="213360"/>
          </a:xfrm>
        </p:grpSpPr>
        <p:sp>
          <p:nvSpPr>
            <p:cNvPr id="41" name="Elipse 40">
              <a:extLst>
                <a:ext uri="{FF2B5EF4-FFF2-40B4-BE49-F238E27FC236}">
                  <a16:creationId xmlns:a16="http://schemas.microsoft.com/office/drawing/2014/main" id="{E9792E2E-0609-1AAA-BBB7-5788C48E82BA}"/>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E5FC81A5-521E-6D2F-A84C-EF9FA3E69B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47" name="Grupo 46">
            <a:extLst>
              <a:ext uri="{FF2B5EF4-FFF2-40B4-BE49-F238E27FC236}">
                <a16:creationId xmlns:a16="http://schemas.microsoft.com/office/drawing/2014/main" id="{50323DD2-31D3-8F47-9CAC-43D106CF1DFF}"/>
              </a:ext>
            </a:extLst>
          </p:cNvPr>
          <p:cNvGrpSpPr/>
          <p:nvPr/>
        </p:nvGrpSpPr>
        <p:grpSpPr>
          <a:xfrm>
            <a:off x="440816" y="3897501"/>
            <a:ext cx="213360" cy="213360"/>
            <a:chOff x="455013" y="6565141"/>
            <a:chExt cx="213360" cy="213360"/>
          </a:xfrm>
        </p:grpSpPr>
        <p:sp>
          <p:nvSpPr>
            <p:cNvPr id="45" name="Elipse 44">
              <a:extLst>
                <a:ext uri="{FF2B5EF4-FFF2-40B4-BE49-F238E27FC236}">
                  <a16:creationId xmlns:a16="http://schemas.microsoft.com/office/drawing/2014/main" id="{CAFA1918-375F-9ECB-46A4-FD8939F9E764}"/>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6" name="Gráfico 45">
              <a:extLst>
                <a:ext uri="{FF2B5EF4-FFF2-40B4-BE49-F238E27FC236}">
                  <a16:creationId xmlns:a16="http://schemas.microsoft.com/office/drawing/2014/main" id="{12172F86-F564-F655-C6D2-6285ED857B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51" name="Grupo 50">
            <a:extLst>
              <a:ext uri="{FF2B5EF4-FFF2-40B4-BE49-F238E27FC236}">
                <a16:creationId xmlns:a16="http://schemas.microsoft.com/office/drawing/2014/main" id="{CD37F6BE-C306-9C6E-CA54-04BA984510B2}"/>
              </a:ext>
            </a:extLst>
          </p:cNvPr>
          <p:cNvGrpSpPr/>
          <p:nvPr/>
        </p:nvGrpSpPr>
        <p:grpSpPr>
          <a:xfrm>
            <a:off x="440816" y="3646112"/>
            <a:ext cx="213360" cy="213360"/>
            <a:chOff x="457709" y="6309719"/>
            <a:chExt cx="213360" cy="213360"/>
          </a:xfrm>
        </p:grpSpPr>
        <p:sp>
          <p:nvSpPr>
            <p:cNvPr id="49" name="Elipse 48">
              <a:extLst>
                <a:ext uri="{FF2B5EF4-FFF2-40B4-BE49-F238E27FC236}">
                  <a16:creationId xmlns:a16="http://schemas.microsoft.com/office/drawing/2014/main" id="{BFDC1D4E-DDBF-BC56-4E4F-7A8F111779F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0" name="Gráfico 49">
              <a:extLst>
                <a:ext uri="{FF2B5EF4-FFF2-40B4-BE49-F238E27FC236}">
                  <a16:creationId xmlns:a16="http://schemas.microsoft.com/office/drawing/2014/main" id="{A052A22F-F173-B5E4-86BF-C9704E3AAE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55" name="Grupo 54">
            <a:extLst>
              <a:ext uri="{FF2B5EF4-FFF2-40B4-BE49-F238E27FC236}">
                <a16:creationId xmlns:a16="http://schemas.microsoft.com/office/drawing/2014/main" id="{595E2261-FD13-3404-BF97-79CE6306A8F4}"/>
              </a:ext>
            </a:extLst>
          </p:cNvPr>
          <p:cNvGrpSpPr/>
          <p:nvPr/>
        </p:nvGrpSpPr>
        <p:grpSpPr>
          <a:xfrm>
            <a:off x="440816" y="4674351"/>
            <a:ext cx="213360" cy="213360"/>
            <a:chOff x="445596" y="7332405"/>
            <a:chExt cx="213360" cy="213360"/>
          </a:xfrm>
        </p:grpSpPr>
        <p:sp>
          <p:nvSpPr>
            <p:cNvPr id="53" name="Elipse 52">
              <a:extLst>
                <a:ext uri="{FF2B5EF4-FFF2-40B4-BE49-F238E27FC236}">
                  <a16:creationId xmlns:a16="http://schemas.microsoft.com/office/drawing/2014/main" id="{92660154-C713-C661-8D39-ADE1A369AC71}"/>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4" name="Gráfico 53">
              <a:extLst>
                <a:ext uri="{FF2B5EF4-FFF2-40B4-BE49-F238E27FC236}">
                  <a16:creationId xmlns:a16="http://schemas.microsoft.com/office/drawing/2014/main" id="{039C3555-CE8B-C485-2549-0A403E5F3BD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59" name="Grupo 58">
            <a:extLst>
              <a:ext uri="{FF2B5EF4-FFF2-40B4-BE49-F238E27FC236}">
                <a16:creationId xmlns:a16="http://schemas.microsoft.com/office/drawing/2014/main" id="{68D7AE23-5F70-E1EA-AEEE-05F530C1816A}"/>
              </a:ext>
            </a:extLst>
          </p:cNvPr>
          <p:cNvGrpSpPr/>
          <p:nvPr/>
        </p:nvGrpSpPr>
        <p:grpSpPr>
          <a:xfrm>
            <a:off x="440816" y="5389653"/>
            <a:ext cx="213360" cy="213360"/>
            <a:chOff x="455013" y="8593499"/>
            <a:chExt cx="213360" cy="213360"/>
          </a:xfrm>
        </p:grpSpPr>
        <p:sp>
          <p:nvSpPr>
            <p:cNvPr id="57" name="Elipse 56">
              <a:extLst>
                <a:ext uri="{FF2B5EF4-FFF2-40B4-BE49-F238E27FC236}">
                  <a16:creationId xmlns:a16="http://schemas.microsoft.com/office/drawing/2014/main" id="{5950DF37-F3A9-2CD0-142B-D63C199B3B84}"/>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8" name="Gráfico 57">
              <a:extLst>
                <a:ext uri="{FF2B5EF4-FFF2-40B4-BE49-F238E27FC236}">
                  <a16:creationId xmlns:a16="http://schemas.microsoft.com/office/drawing/2014/main" id="{B79B3C90-76E2-C3B2-A272-8BF16D60DC3C}"/>
                </a:ext>
              </a:extLst>
            </p:cNvPr>
            <p:cNvPicPr>
              <a:picLocks noChangeAspect="1"/>
            </p:cNvPicPr>
            <p:nvPr/>
          </p:nvPicPr>
          <p:blipFill>
            <a:blip r:embed="rId10">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66" name="Rectangle 11">
            <a:extLst>
              <a:ext uri="{FF2B5EF4-FFF2-40B4-BE49-F238E27FC236}">
                <a16:creationId xmlns:a16="http://schemas.microsoft.com/office/drawing/2014/main" id="{9737D31D-6B1B-9D32-18A3-E83D5F8C4BBF}"/>
              </a:ext>
            </a:extLst>
          </p:cNvPr>
          <p:cNvSpPr>
            <a:spLocks noChangeArrowheads="1"/>
          </p:cNvSpPr>
          <p:nvPr/>
        </p:nvSpPr>
        <p:spPr bwMode="auto">
          <a:xfrm>
            <a:off x="736607" y="6058224"/>
            <a:ext cx="1654810" cy="2195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200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67" name="Rectangle 21">
            <a:extLst>
              <a:ext uri="{FF2B5EF4-FFF2-40B4-BE49-F238E27FC236}">
                <a16:creationId xmlns:a16="http://schemas.microsoft.com/office/drawing/2014/main" id="{E211AEFA-0465-029E-9738-D296BF72FF5D}"/>
              </a:ext>
            </a:extLst>
          </p:cNvPr>
          <p:cNvSpPr>
            <a:spLocks noChangeArrowheads="1"/>
          </p:cNvSpPr>
          <p:nvPr/>
        </p:nvSpPr>
        <p:spPr bwMode="auto">
          <a:xfrm>
            <a:off x="2528742" y="1341242"/>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Steer Davies &amp; Gleave Ltda. - Sucursal Colombia</a:t>
            </a:r>
            <a:endParaRPr lang="es-ES" dirty="0"/>
          </a:p>
        </p:txBody>
      </p:sp>
      <p:sp>
        <p:nvSpPr>
          <p:cNvPr id="83" name="Rectangle 21">
            <a:extLst>
              <a:ext uri="{FF2B5EF4-FFF2-40B4-BE49-F238E27FC236}">
                <a16:creationId xmlns:a16="http://schemas.microsoft.com/office/drawing/2014/main" id="{11BA3EE2-7615-759E-F7A7-F19A4952B83B}"/>
              </a:ext>
            </a:extLst>
          </p:cNvPr>
          <p:cNvSpPr>
            <a:spLocks noChangeArrowheads="1"/>
          </p:cNvSpPr>
          <p:nvPr/>
        </p:nvSpPr>
        <p:spPr bwMode="auto">
          <a:xfrm>
            <a:off x="2528742" y="1522193"/>
            <a:ext cx="4175373" cy="1685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Septiembre de 2018 – 12 meses</a:t>
            </a:r>
            <a:endParaRPr lang="es-ES" dirty="0"/>
          </a:p>
          <a:p>
            <a:pPr algn="just">
              <a:spcAft>
                <a:spcPts val="800"/>
              </a:spcAft>
            </a:pPr>
            <a:r>
              <a:rPr lang="es-ES" sz="900" dirty="0">
                <a:solidFill>
                  <a:srgbClr val="3B3838"/>
                </a:solidFill>
                <a:latin typeface="Montserrat"/>
                <a:cs typeface="Times New Roman"/>
              </a:rPr>
              <a:t>Desarrollar el componente ambiental en el Proyecto de Actualización del Plan de Movilidad del Área Metropolitana del Valle de Aburrá.</a:t>
            </a:r>
            <a:endParaRPr lang="es-ES" dirty="0"/>
          </a:p>
          <a:p>
            <a:pPr algn="just">
              <a:spcAft>
                <a:spcPts val="800"/>
              </a:spcAft>
            </a:pPr>
            <a:r>
              <a:rPr lang="es-ES" sz="900" dirty="0">
                <a:solidFill>
                  <a:srgbClr val="3B3838"/>
                </a:solidFill>
                <a:latin typeface="Montserrat"/>
                <a:cs typeface="Times New Roman"/>
              </a:rPr>
              <a:t>Estimación de los impactos en emisiones de contaminantes criterio y gases efecto invernadero a partir de los escenarios de implementación del Plan Maestro de Movilidad del Área Metropolitana del Valle de Aburrá. Caracterización de indicadores de seguimiento.</a:t>
            </a:r>
            <a:endParaRPr lang="es-ES" dirty="0"/>
          </a:p>
          <a:p>
            <a:pPr algn="just">
              <a:spcAft>
                <a:spcPts val="800"/>
              </a:spcAft>
            </a:pPr>
            <a:r>
              <a:rPr lang="es-ES" sz="900" dirty="0">
                <a:solidFill>
                  <a:srgbClr val="3B3838"/>
                </a:solidFill>
                <a:latin typeface="Montserrat"/>
                <a:cs typeface="Times New Roman"/>
              </a:rPr>
              <a:t>María Isabel López - </a:t>
            </a:r>
            <a:r>
              <a:rPr lang="es-ES" sz="900" u="sng" dirty="0">
                <a:solidFill>
                  <a:schemeClr val="accent1"/>
                </a:solidFill>
                <a:latin typeface="Montserrat"/>
                <a:cs typeface="Times New Roman"/>
              </a:rPr>
              <a:t>Maria.Lopez@steergroup.com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84" name="Rectángulo 83">
            <a:extLst>
              <a:ext uri="{FF2B5EF4-FFF2-40B4-BE49-F238E27FC236}">
                <a16:creationId xmlns:a16="http://schemas.microsoft.com/office/drawing/2014/main" id="{85FD49B1-138F-7A22-351B-64BF19FD1330}"/>
              </a:ext>
            </a:extLst>
          </p:cNvPr>
          <p:cNvSpPr/>
          <p:nvPr/>
        </p:nvSpPr>
        <p:spPr>
          <a:xfrm>
            <a:off x="2388464" y="6059477"/>
            <a:ext cx="45719" cy="2197106"/>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85" name="Grupo 84">
            <a:extLst>
              <a:ext uri="{FF2B5EF4-FFF2-40B4-BE49-F238E27FC236}">
                <a16:creationId xmlns:a16="http://schemas.microsoft.com/office/drawing/2014/main" id="{69000954-D32B-2D3C-C451-6E2737CE4A54}"/>
              </a:ext>
            </a:extLst>
          </p:cNvPr>
          <p:cNvGrpSpPr/>
          <p:nvPr/>
        </p:nvGrpSpPr>
        <p:grpSpPr>
          <a:xfrm>
            <a:off x="440816" y="6527242"/>
            <a:ext cx="213360" cy="213360"/>
            <a:chOff x="448292" y="3451607"/>
            <a:chExt cx="213360" cy="213360"/>
          </a:xfrm>
        </p:grpSpPr>
        <p:sp>
          <p:nvSpPr>
            <p:cNvPr id="86" name="Elipse 85">
              <a:extLst>
                <a:ext uri="{FF2B5EF4-FFF2-40B4-BE49-F238E27FC236}">
                  <a16:creationId xmlns:a16="http://schemas.microsoft.com/office/drawing/2014/main" id="{FA132B73-B9AA-8037-04C9-334501E89310}"/>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7" name="Gráfico 86">
              <a:extLst>
                <a:ext uri="{FF2B5EF4-FFF2-40B4-BE49-F238E27FC236}">
                  <a16:creationId xmlns:a16="http://schemas.microsoft.com/office/drawing/2014/main" id="{9E4872B5-FEE7-9424-1155-AED0CBA312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88" name="Grupo 87">
            <a:extLst>
              <a:ext uri="{FF2B5EF4-FFF2-40B4-BE49-F238E27FC236}">
                <a16:creationId xmlns:a16="http://schemas.microsoft.com/office/drawing/2014/main" id="{3177610D-A2EB-45BF-80A6-F10347EC374B}"/>
              </a:ext>
            </a:extLst>
          </p:cNvPr>
          <p:cNvGrpSpPr/>
          <p:nvPr/>
        </p:nvGrpSpPr>
        <p:grpSpPr>
          <a:xfrm>
            <a:off x="440816" y="6267728"/>
            <a:ext cx="213360" cy="213360"/>
            <a:chOff x="448292" y="3196185"/>
            <a:chExt cx="213360" cy="213360"/>
          </a:xfrm>
        </p:grpSpPr>
        <p:sp>
          <p:nvSpPr>
            <p:cNvPr id="89" name="Elipse 88">
              <a:extLst>
                <a:ext uri="{FF2B5EF4-FFF2-40B4-BE49-F238E27FC236}">
                  <a16:creationId xmlns:a16="http://schemas.microsoft.com/office/drawing/2014/main" id="{156756EF-30AC-ECF3-A69B-E3079D8D3125}"/>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0" name="Gráfico 89">
              <a:extLst>
                <a:ext uri="{FF2B5EF4-FFF2-40B4-BE49-F238E27FC236}">
                  <a16:creationId xmlns:a16="http://schemas.microsoft.com/office/drawing/2014/main" id="{499E5728-34A7-4056-7C78-43865A60C0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91" name="Grupo 90">
            <a:extLst>
              <a:ext uri="{FF2B5EF4-FFF2-40B4-BE49-F238E27FC236}">
                <a16:creationId xmlns:a16="http://schemas.microsoft.com/office/drawing/2014/main" id="{F64FF069-B173-75FF-A5D0-AEFA74983E6E}"/>
              </a:ext>
            </a:extLst>
          </p:cNvPr>
          <p:cNvGrpSpPr/>
          <p:nvPr/>
        </p:nvGrpSpPr>
        <p:grpSpPr>
          <a:xfrm>
            <a:off x="440816" y="6014863"/>
            <a:ext cx="213360" cy="213360"/>
            <a:chOff x="441612" y="2938387"/>
            <a:chExt cx="213360" cy="213360"/>
          </a:xfrm>
        </p:grpSpPr>
        <p:sp>
          <p:nvSpPr>
            <p:cNvPr id="92" name="Elipse 91">
              <a:extLst>
                <a:ext uri="{FF2B5EF4-FFF2-40B4-BE49-F238E27FC236}">
                  <a16:creationId xmlns:a16="http://schemas.microsoft.com/office/drawing/2014/main" id="{E17E50AD-2924-A4A5-62E7-8DAE5838F7CA}"/>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3" name="Gráfico 92">
              <a:extLst>
                <a:ext uri="{FF2B5EF4-FFF2-40B4-BE49-F238E27FC236}">
                  <a16:creationId xmlns:a16="http://schemas.microsoft.com/office/drawing/2014/main" id="{209FF174-6EDF-A6C6-B25A-7F1B836A5F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94" name="Grupo 93">
            <a:extLst>
              <a:ext uri="{FF2B5EF4-FFF2-40B4-BE49-F238E27FC236}">
                <a16:creationId xmlns:a16="http://schemas.microsoft.com/office/drawing/2014/main" id="{8460E68F-D4D1-B0C0-A6CC-1974DB96E92A}"/>
              </a:ext>
            </a:extLst>
          </p:cNvPr>
          <p:cNvGrpSpPr/>
          <p:nvPr/>
        </p:nvGrpSpPr>
        <p:grpSpPr>
          <a:xfrm>
            <a:off x="440816" y="7026996"/>
            <a:ext cx="213360" cy="213360"/>
            <a:chOff x="451761" y="4176809"/>
            <a:chExt cx="213360" cy="213360"/>
          </a:xfrm>
        </p:grpSpPr>
        <p:sp>
          <p:nvSpPr>
            <p:cNvPr id="95" name="Elipse 94">
              <a:extLst>
                <a:ext uri="{FF2B5EF4-FFF2-40B4-BE49-F238E27FC236}">
                  <a16:creationId xmlns:a16="http://schemas.microsoft.com/office/drawing/2014/main" id="{91D37F20-86B6-56E3-99A0-E2A37EB5832E}"/>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6" name="Gráfico 95">
              <a:extLst>
                <a:ext uri="{FF2B5EF4-FFF2-40B4-BE49-F238E27FC236}">
                  <a16:creationId xmlns:a16="http://schemas.microsoft.com/office/drawing/2014/main" id="{EDF5EAE6-BFD8-5651-2086-4AC823CF41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97" name="Grupo 96">
            <a:extLst>
              <a:ext uri="{FF2B5EF4-FFF2-40B4-BE49-F238E27FC236}">
                <a16:creationId xmlns:a16="http://schemas.microsoft.com/office/drawing/2014/main" id="{E90FC834-E0E7-3C0F-DE49-D7CD4D79D9A2}"/>
              </a:ext>
            </a:extLst>
          </p:cNvPr>
          <p:cNvGrpSpPr/>
          <p:nvPr/>
        </p:nvGrpSpPr>
        <p:grpSpPr>
          <a:xfrm>
            <a:off x="440816" y="7608820"/>
            <a:ext cx="213360" cy="213360"/>
            <a:chOff x="457709" y="5691197"/>
            <a:chExt cx="213360" cy="213360"/>
          </a:xfrm>
        </p:grpSpPr>
        <p:sp>
          <p:nvSpPr>
            <p:cNvPr id="113" name="Elipse 112">
              <a:extLst>
                <a:ext uri="{FF2B5EF4-FFF2-40B4-BE49-F238E27FC236}">
                  <a16:creationId xmlns:a16="http://schemas.microsoft.com/office/drawing/2014/main" id="{88DBEB63-DFE6-8CD1-18A1-8B1928AE5130}"/>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4" name="Gráfico 113">
              <a:extLst>
                <a:ext uri="{FF2B5EF4-FFF2-40B4-BE49-F238E27FC236}">
                  <a16:creationId xmlns:a16="http://schemas.microsoft.com/office/drawing/2014/main" id="{9EDBA0BB-A6B8-9E9A-7B64-220E6EAE39D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
        <p:nvSpPr>
          <p:cNvPr id="2" name="Rectangle 21">
            <a:extLst>
              <a:ext uri="{FF2B5EF4-FFF2-40B4-BE49-F238E27FC236}">
                <a16:creationId xmlns:a16="http://schemas.microsoft.com/office/drawing/2014/main" id="{A2B6C6A5-EDA5-12B1-0144-20733C78CA68}"/>
              </a:ext>
            </a:extLst>
          </p:cNvPr>
          <p:cNvSpPr>
            <a:spLocks noChangeArrowheads="1"/>
          </p:cNvSpPr>
          <p:nvPr/>
        </p:nvSpPr>
        <p:spPr bwMode="auto">
          <a:xfrm>
            <a:off x="2526918" y="3817457"/>
            <a:ext cx="4175373" cy="168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Junio de 2018 – 7 meses</a:t>
            </a:r>
            <a:endParaRPr lang="es-ES" dirty="0"/>
          </a:p>
          <a:p>
            <a:pPr algn="just">
              <a:spcAft>
                <a:spcPts val="800"/>
              </a:spcAft>
            </a:pPr>
            <a:r>
              <a:rPr lang="es-ES" sz="900" dirty="0">
                <a:solidFill>
                  <a:srgbClr val="3B3838"/>
                </a:solidFill>
                <a:latin typeface="Montserrat"/>
                <a:cs typeface="Times New Roman"/>
              </a:rPr>
              <a:t>Desarrollar el componente ambiental en el Proyecto de análisis e identificación de la demanda potencial del proyecto Regiotram de Occidente.</a:t>
            </a:r>
            <a:endParaRPr lang="es-ES" dirty="0"/>
          </a:p>
          <a:p>
            <a:pPr algn="just">
              <a:spcAft>
                <a:spcPts val="800"/>
              </a:spcAft>
            </a:pPr>
            <a:r>
              <a:rPr lang="es-ES" sz="900" dirty="0">
                <a:solidFill>
                  <a:srgbClr val="3B3838"/>
                </a:solidFill>
                <a:latin typeface="Montserrat"/>
                <a:cs typeface="Times New Roman"/>
              </a:rPr>
              <a:t>Estimación de los cambios en emisiones de contaminantes criterio y gases efecto invernadero en el corredor de influencia del proyecto Regiotram de Occidente. Este análisis lo complementa un estudio de áreas ecológicas sensibles y una identificación de alertas ambientales en el área de influencia del proyecto.</a:t>
            </a:r>
          </a:p>
          <a:p>
            <a:pPr algn="just">
              <a:spcAft>
                <a:spcPts val="800"/>
              </a:spcAft>
            </a:pPr>
            <a:r>
              <a:rPr lang="es-ES" sz="900" dirty="0">
                <a:solidFill>
                  <a:srgbClr val="3B3838"/>
                </a:solidFill>
                <a:latin typeface="Montserrat"/>
                <a:cs typeface="Times New Roman"/>
              </a:rPr>
              <a:t>María Isabel López  - Maria.Lopez@steergroup.com</a:t>
            </a:r>
            <a:endParaRPr lang="es-ES" dirty="0">
              <a:solidFill>
                <a:srgbClr val="000000"/>
              </a:solidFill>
              <a:latin typeface="Calibri"/>
              <a:cs typeface="Calibri" panose="020F0502020204030204"/>
            </a:endParaRPr>
          </a:p>
          <a:p>
            <a:pPr>
              <a:lnSpc>
                <a:spcPct val="200000"/>
              </a:lnSpc>
              <a:spcAft>
                <a:spcPts val="800"/>
              </a:spcAft>
            </a:pPr>
            <a:endParaRPr lang="es-ES" sz="900" dirty="0">
              <a:solidFill>
                <a:srgbClr val="3B3838"/>
              </a:solidFill>
              <a:latin typeface="Montserrat"/>
              <a:cs typeface="Times New Roman"/>
            </a:endParaRPr>
          </a:p>
        </p:txBody>
      </p:sp>
      <p:sp>
        <p:nvSpPr>
          <p:cNvPr id="3" name="Rectangle 21">
            <a:extLst>
              <a:ext uri="{FF2B5EF4-FFF2-40B4-BE49-F238E27FC236}">
                <a16:creationId xmlns:a16="http://schemas.microsoft.com/office/drawing/2014/main" id="{F95F1FDE-C603-D7B6-CD56-A4FB39011D1E}"/>
              </a:ext>
            </a:extLst>
          </p:cNvPr>
          <p:cNvSpPr>
            <a:spLocks noChangeArrowheads="1"/>
          </p:cNvSpPr>
          <p:nvPr/>
        </p:nvSpPr>
        <p:spPr bwMode="auto">
          <a:xfrm>
            <a:off x="2528742" y="3618481"/>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Steer Davies &amp; Gleave Ltda. - Sucursal Colombia</a:t>
            </a:r>
            <a:endParaRPr lang="es-ES" dirty="0"/>
          </a:p>
        </p:txBody>
      </p:sp>
      <p:sp>
        <p:nvSpPr>
          <p:cNvPr id="5" name="Rectangle 21">
            <a:extLst>
              <a:ext uri="{FF2B5EF4-FFF2-40B4-BE49-F238E27FC236}">
                <a16:creationId xmlns:a16="http://schemas.microsoft.com/office/drawing/2014/main" id="{12E34661-6407-215F-A445-404FBA58627E}"/>
              </a:ext>
            </a:extLst>
          </p:cNvPr>
          <p:cNvSpPr>
            <a:spLocks noChangeArrowheads="1"/>
          </p:cNvSpPr>
          <p:nvPr/>
        </p:nvSpPr>
        <p:spPr bwMode="auto">
          <a:xfrm>
            <a:off x="2542361" y="6236571"/>
            <a:ext cx="4159930" cy="1851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Marzo de 2018 – 10 meses</a:t>
            </a:r>
            <a:endParaRPr lang="es-ES" dirty="0"/>
          </a:p>
          <a:p>
            <a:pPr algn="just">
              <a:spcAft>
                <a:spcPts val="800"/>
              </a:spcAft>
            </a:pPr>
            <a:r>
              <a:rPr lang="es-ES" sz="900" dirty="0">
                <a:solidFill>
                  <a:srgbClr val="3B3838"/>
                </a:solidFill>
                <a:latin typeface="Montserrat"/>
                <a:cs typeface="Times New Roman"/>
              </a:rPr>
              <a:t>Desarrollo del componente ambiental del proyecto de Revisión y actualización el Plan Maestro de Movilidad (PMM) para Bogotá D.C.</a:t>
            </a:r>
            <a:endParaRPr lang="es-ES" dirty="0"/>
          </a:p>
          <a:p>
            <a:pPr algn="just">
              <a:spcAft>
                <a:spcPts val="800"/>
              </a:spcAft>
            </a:pPr>
            <a:r>
              <a:rPr lang="es-ES" sz="900" dirty="0">
                <a:solidFill>
                  <a:srgbClr val="3B3838"/>
                </a:solidFill>
                <a:latin typeface="Montserrat"/>
                <a:ea typeface="+mn-lt"/>
                <a:cs typeface="Times New Roman"/>
              </a:rPr>
              <a:t>Diagnóstico de estado de implementación del componente ambiental del Plan de Movilidad de Bogotá, apoyo a estrategia participativa y análisis de impactos ambientales derivados de planes y programas propuestos.</a:t>
            </a:r>
            <a:endParaRPr lang="es-ES" dirty="0"/>
          </a:p>
          <a:p>
            <a:pPr algn="just">
              <a:lnSpc>
                <a:spcPct val="150000"/>
              </a:lnSpc>
              <a:spcAft>
                <a:spcPts val="800"/>
              </a:spcAft>
            </a:pPr>
            <a:r>
              <a:rPr lang="es-ES" sz="900" dirty="0">
                <a:solidFill>
                  <a:srgbClr val="3B3838"/>
                </a:solidFill>
                <a:latin typeface="Montserrat"/>
                <a:cs typeface="Times New Roman"/>
              </a:rPr>
              <a:t>María Alejandra González - Maria.Guzman@steergroup.com</a:t>
            </a:r>
            <a:endParaRPr lang="es-ES" dirty="0"/>
          </a:p>
          <a:p>
            <a:pPr>
              <a:lnSpc>
                <a:spcPct val="200000"/>
              </a:lnSpc>
              <a:spcAft>
                <a:spcPts val="800"/>
              </a:spcAft>
            </a:pPr>
            <a:endParaRPr lang="es-ES" sz="900" dirty="0">
              <a:solidFill>
                <a:srgbClr val="3B3838"/>
              </a:solidFill>
              <a:latin typeface="Montserrat"/>
              <a:cs typeface="Times New Roman"/>
            </a:endParaRPr>
          </a:p>
        </p:txBody>
      </p:sp>
      <p:sp>
        <p:nvSpPr>
          <p:cNvPr id="7" name="Rectangle 21">
            <a:extLst>
              <a:ext uri="{FF2B5EF4-FFF2-40B4-BE49-F238E27FC236}">
                <a16:creationId xmlns:a16="http://schemas.microsoft.com/office/drawing/2014/main" id="{C8D2FC4B-50E2-537F-F192-834C115B9395}"/>
              </a:ext>
            </a:extLst>
          </p:cNvPr>
          <p:cNvSpPr>
            <a:spLocks noChangeArrowheads="1"/>
          </p:cNvSpPr>
          <p:nvPr/>
        </p:nvSpPr>
        <p:spPr bwMode="auto">
          <a:xfrm>
            <a:off x="2542361" y="5929038"/>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ea typeface="Roboto Condensed Light"/>
                <a:cs typeface="Times New Roman"/>
              </a:rPr>
              <a:t>Steer Davies &amp; Gleave Ltda. - Sucursal Colombia</a:t>
            </a:r>
            <a:endParaRPr lang="es-ES" dirty="0"/>
          </a:p>
        </p:txBody>
      </p:sp>
    </p:spTree>
    <p:extLst>
      <p:ext uri="{BB962C8B-B14F-4D97-AF65-F5344CB8AC3E}">
        <p14:creationId xmlns:p14="http://schemas.microsoft.com/office/powerpoint/2010/main" val="390264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246601"/>
            <a:ext cx="1654810" cy="239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spcAft>
                <a:spcPts val="800"/>
              </a:spcAft>
            </a:pPr>
            <a:endParaRPr lang="es-ES" sz="900" b="1" dirty="0">
              <a:solidFill>
                <a:srgbClr val="0070C0"/>
              </a:solidFill>
              <a:latin typeface="Montserrat"/>
              <a:ea typeface="Calibri"/>
              <a:cs typeface="Calibri"/>
            </a:endParaRPr>
          </a:p>
          <a:p>
            <a:pPr>
              <a:spcAft>
                <a:spcPts val="800"/>
              </a:spcAft>
            </a:pPr>
            <a:endParaRPr lang="es-ES" sz="900" b="1" dirty="0">
              <a:solidFill>
                <a:srgbClr val="0070C0"/>
              </a:solidFill>
              <a:latin typeface="Montserrat"/>
              <a:ea typeface="Calibri"/>
              <a:cs typeface="Calibri"/>
            </a:endParaRPr>
          </a:p>
          <a:p>
            <a:endParaRPr lang="es-ES" sz="900" b="1" dirty="0">
              <a:solidFill>
                <a:srgbClr val="0070C0"/>
              </a:solidFill>
              <a:latin typeface="Montserrat"/>
              <a:ea typeface="Calibri"/>
              <a:cs typeface="Calibri"/>
            </a:endParaRPr>
          </a:p>
          <a:p>
            <a:pPr>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248020"/>
            <a:ext cx="45719" cy="1752968"/>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39577" y="1718096"/>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39577" y="1464338"/>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39577" y="1210581"/>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39577" y="2513082"/>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39577" y="3366880"/>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35" name="Rectangle 11">
            <a:extLst>
              <a:ext uri="{FF2B5EF4-FFF2-40B4-BE49-F238E27FC236}">
                <a16:creationId xmlns:a16="http://schemas.microsoft.com/office/drawing/2014/main" id="{C2794820-1E9C-35C9-5F97-C0DA000F15B8}"/>
              </a:ext>
            </a:extLst>
          </p:cNvPr>
          <p:cNvSpPr>
            <a:spLocks noChangeArrowheads="1"/>
          </p:cNvSpPr>
          <p:nvPr/>
        </p:nvSpPr>
        <p:spPr bwMode="auto">
          <a:xfrm>
            <a:off x="734270" y="3682333"/>
            <a:ext cx="1656801" cy="1959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50000"/>
              </a:lnSpc>
              <a:spcAft>
                <a:spcPts val="800"/>
              </a:spcAft>
            </a:pPr>
            <a:endParaRPr lang="es-ES" sz="900" b="1" dirty="0">
              <a:solidFill>
                <a:srgbClr val="FFAE37"/>
              </a:solidFill>
              <a:latin typeface="Montserrat"/>
              <a:ea typeface="Calibri"/>
              <a:cs typeface="Calibri"/>
            </a:endParaRPr>
          </a:p>
          <a:p>
            <a:pPr>
              <a:spcAft>
                <a:spcPts val="800"/>
              </a:spcAft>
            </a:pPr>
            <a:endParaRPr lang="es-ES" sz="900" b="1" dirty="0">
              <a:solidFill>
                <a:srgbClr val="FFAE37"/>
              </a:solidFill>
              <a:latin typeface="Montserrat"/>
              <a:ea typeface="Calibri"/>
              <a:cs typeface="Calibri"/>
            </a:endParaRPr>
          </a:p>
          <a:p>
            <a:endParaRPr lang="es-ES" sz="900" b="1" dirty="0">
              <a:solidFill>
                <a:srgbClr val="FFAE37"/>
              </a:solidFill>
              <a:latin typeface="Montserrat"/>
              <a:ea typeface="Calibri"/>
              <a:cs typeface="Calibri"/>
            </a:endParaRPr>
          </a:p>
          <a:p>
            <a:pPr>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9" name="Rectángulo 38">
            <a:extLst>
              <a:ext uri="{FF2B5EF4-FFF2-40B4-BE49-F238E27FC236}">
                <a16:creationId xmlns:a16="http://schemas.microsoft.com/office/drawing/2014/main" id="{B6E82430-6282-8FAC-D22F-62D7A7D124A4}"/>
              </a:ext>
            </a:extLst>
          </p:cNvPr>
          <p:cNvSpPr/>
          <p:nvPr/>
        </p:nvSpPr>
        <p:spPr>
          <a:xfrm>
            <a:off x="2388464" y="3647991"/>
            <a:ext cx="48335" cy="1862161"/>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3" name="Grupo 42">
            <a:extLst>
              <a:ext uri="{FF2B5EF4-FFF2-40B4-BE49-F238E27FC236}">
                <a16:creationId xmlns:a16="http://schemas.microsoft.com/office/drawing/2014/main" id="{811E0483-CF1D-8128-FA77-48140E14FF8F}"/>
              </a:ext>
            </a:extLst>
          </p:cNvPr>
          <p:cNvGrpSpPr/>
          <p:nvPr/>
        </p:nvGrpSpPr>
        <p:grpSpPr>
          <a:xfrm>
            <a:off x="439577" y="4146923"/>
            <a:ext cx="213360" cy="213360"/>
            <a:chOff x="455013" y="6820563"/>
            <a:chExt cx="213360" cy="213360"/>
          </a:xfrm>
        </p:grpSpPr>
        <p:sp>
          <p:nvSpPr>
            <p:cNvPr id="41" name="Elipse 40">
              <a:extLst>
                <a:ext uri="{FF2B5EF4-FFF2-40B4-BE49-F238E27FC236}">
                  <a16:creationId xmlns:a16="http://schemas.microsoft.com/office/drawing/2014/main" id="{E9792E2E-0609-1AAA-BBB7-5788C48E82BA}"/>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E5FC81A5-521E-6D2F-A84C-EF9FA3E69B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47" name="Grupo 46">
            <a:extLst>
              <a:ext uri="{FF2B5EF4-FFF2-40B4-BE49-F238E27FC236}">
                <a16:creationId xmlns:a16="http://schemas.microsoft.com/office/drawing/2014/main" id="{50323DD2-31D3-8F47-9CAC-43D106CF1DFF}"/>
              </a:ext>
            </a:extLst>
          </p:cNvPr>
          <p:cNvGrpSpPr/>
          <p:nvPr/>
        </p:nvGrpSpPr>
        <p:grpSpPr>
          <a:xfrm>
            <a:off x="439577" y="3891524"/>
            <a:ext cx="213360" cy="213360"/>
            <a:chOff x="455013" y="6565141"/>
            <a:chExt cx="213360" cy="213360"/>
          </a:xfrm>
        </p:grpSpPr>
        <p:sp>
          <p:nvSpPr>
            <p:cNvPr id="45" name="Elipse 44">
              <a:extLst>
                <a:ext uri="{FF2B5EF4-FFF2-40B4-BE49-F238E27FC236}">
                  <a16:creationId xmlns:a16="http://schemas.microsoft.com/office/drawing/2014/main" id="{CAFA1918-375F-9ECB-46A4-FD8939F9E764}"/>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6" name="Gráfico 45">
              <a:extLst>
                <a:ext uri="{FF2B5EF4-FFF2-40B4-BE49-F238E27FC236}">
                  <a16:creationId xmlns:a16="http://schemas.microsoft.com/office/drawing/2014/main" id="{12172F86-F564-F655-C6D2-6285ED857B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51" name="Grupo 50">
            <a:extLst>
              <a:ext uri="{FF2B5EF4-FFF2-40B4-BE49-F238E27FC236}">
                <a16:creationId xmlns:a16="http://schemas.microsoft.com/office/drawing/2014/main" id="{CD37F6BE-C306-9C6E-CA54-04BA984510B2}"/>
              </a:ext>
            </a:extLst>
          </p:cNvPr>
          <p:cNvGrpSpPr/>
          <p:nvPr/>
        </p:nvGrpSpPr>
        <p:grpSpPr>
          <a:xfrm>
            <a:off x="439577" y="3636125"/>
            <a:ext cx="213360" cy="213360"/>
            <a:chOff x="457709" y="6309719"/>
            <a:chExt cx="213360" cy="213360"/>
          </a:xfrm>
        </p:grpSpPr>
        <p:sp>
          <p:nvSpPr>
            <p:cNvPr id="49" name="Elipse 48">
              <a:extLst>
                <a:ext uri="{FF2B5EF4-FFF2-40B4-BE49-F238E27FC236}">
                  <a16:creationId xmlns:a16="http://schemas.microsoft.com/office/drawing/2014/main" id="{BFDC1D4E-DDBF-BC56-4E4F-7A8F111779F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0" name="Gráfico 49">
              <a:extLst>
                <a:ext uri="{FF2B5EF4-FFF2-40B4-BE49-F238E27FC236}">
                  <a16:creationId xmlns:a16="http://schemas.microsoft.com/office/drawing/2014/main" id="{A052A22F-F173-B5E4-86BF-C9704E3AAE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55" name="Grupo 54">
            <a:extLst>
              <a:ext uri="{FF2B5EF4-FFF2-40B4-BE49-F238E27FC236}">
                <a16:creationId xmlns:a16="http://schemas.microsoft.com/office/drawing/2014/main" id="{595E2261-FD13-3404-BF97-79CE6306A8F4}"/>
              </a:ext>
            </a:extLst>
          </p:cNvPr>
          <p:cNvGrpSpPr/>
          <p:nvPr/>
        </p:nvGrpSpPr>
        <p:grpSpPr>
          <a:xfrm>
            <a:off x="439577" y="4675354"/>
            <a:ext cx="213360" cy="213360"/>
            <a:chOff x="445596" y="7332405"/>
            <a:chExt cx="213360" cy="213360"/>
          </a:xfrm>
        </p:grpSpPr>
        <p:sp>
          <p:nvSpPr>
            <p:cNvPr id="53" name="Elipse 52">
              <a:extLst>
                <a:ext uri="{FF2B5EF4-FFF2-40B4-BE49-F238E27FC236}">
                  <a16:creationId xmlns:a16="http://schemas.microsoft.com/office/drawing/2014/main" id="{92660154-C713-C661-8D39-ADE1A369AC71}"/>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4" name="Gráfico 53">
              <a:extLst>
                <a:ext uri="{FF2B5EF4-FFF2-40B4-BE49-F238E27FC236}">
                  <a16:creationId xmlns:a16="http://schemas.microsoft.com/office/drawing/2014/main" id="{039C3555-CE8B-C485-2549-0A403E5F3BD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59" name="Grupo 58">
            <a:extLst>
              <a:ext uri="{FF2B5EF4-FFF2-40B4-BE49-F238E27FC236}">
                <a16:creationId xmlns:a16="http://schemas.microsoft.com/office/drawing/2014/main" id="{68D7AE23-5F70-E1EA-AEEE-05F530C1816A}"/>
              </a:ext>
            </a:extLst>
          </p:cNvPr>
          <p:cNvGrpSpPr/>
          <p:nvPr/>
        </p:nvGrpSpPr>
        <p:grpSpPr>
          <a:xfrm>
            <a:off x="439577" y="5608302"/>
            <a:ext cx="213360" cy="213360"/>
            <a:chOff x="455013" y="8593499"/>
            <a:chExt cx="213360" cy="213360"/>
          </a:xfrm>
        </p:grpSpPr>
        <p:sp>
          <p:nvSpPr>
            <p:cNvPr id="57" name="Elipse 56">
              <a:extLst>
                <a:ext uri="{FF2B5EF4-FFF2-40B4-BE49-F238E27FC236}">
                  <a16:creationId xmlns:a16="http://schemas.microsoft.com/office/drawing/2014/main" id="{5950DF37-F3A9-2CD0-142B-D63C199B3B84}"/>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8" name="Gráfico 57">
              <a:extLst>
                <a:ext uri="{FF2B5EF4-FFF2-40B4-BE49-F238E27FC236}">
                  <a16:creationId xmlns:a16="http://schemas.microsoft.com/office/drawing/2014/main" id="{B79B3C90-76E2-C3B2-A272-8BF16D60DC3C}"/>
                </a:ext>
              </a:extLst>
            </p:cNvPr>
            <p:cNvPicPr>
              <a:picLocks noChangeAspect="1"/>
            </p:cNvPicPr>
            <p:nvPr/>
          </p:nvPicPr>
          <p:blipFill>
            <a:blip r:embed="rId10">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66" name="Rectangle 11">
            <a:extLst>
              <a:ext uri="{FF2B5EF4-FFF2-40B4-BE49-F238E27FC236}">
                <a16:creationId xmlns:a16="http://schemas.microsoft.com/office/drawing/2014/main" id="{9737D31D-6B1B-9D32-18A3-E83D5F8C4BBF}"/>
              </a:ext>
            </a:extLst>
          </p:cNvPr>
          <p:cNvSpPr>
            <a:spLocks noChangeArrowheads="1"/>
          </p:cNvSpPr>
          <p:nvPr/>
        </p:nvSpPr>
        <p:spPr bwMode="auto">
          <a:xfrm>
            <a:off x="736607" y="6079127"/>
            <a:ext cx="1661342" cy="2573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67" name="Rectangle 21">
            <a:extLst>
              <a:ext uri="{FF2B5EF4-FFF2-40B4-BE49-F238E27FC236}">
                <a16:creationId xmlns:a16="http://schemas.microsoft.com/office/drawing/2014/main" id="{E211AEFA-0465-029E-9738-D296BF72FF5D}"/>
              </a:ext>
            </a:extLst>
          </p:cNvPr>
          <p:cNvSpPr>
            <a:spLocks noChangeArrowheads="1"/>
          </p:cNvSpPr>
          <p:nvPr/>
        </p:nvSpPr>
        <p:spPr bwMode="auto">
          <a:xfrm>
            <a:off x="2559943" y="1205449"/>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Agencia GIZ en Colombia - Programa Reglas de contabilidad</a:t>
            </a:r>
            <a:endParaRPr lang="es-ES" dirty="0"/>
          </a:p>
        </p:txBody>
      </p:sp>
      <p:sp>
        <p:nvSpPr>
          <p:cNvPr id="83" name="Rectangle 21">
            <a:extLst>
              <a:ext uri="{FF2B5EF4-FFF2-40B4-BE49-F238E27FC236}">
                <a16:creationId xmlns:a16="http://schemas.microsoft.com/office/drawing/2014/main" id="{11BA3EE2-7615-759E-F7A7-F19A4952B83B}"/>
              </a:ext>
            </a:extLst>
          </p:cNvPr>
          <p:cNvSpPr>
            <a:spLocks noChangeArrowheads="1"/>
          </p:cNvSpPr>
          <p:nvPr/>
        </p:nvSpPr>
        <p:spPr bwMode="auto">
          <a:xfrm>
            <a:off x="2559943" y="1346445"/>
            <a:ext cx="4175373" cy="2301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Diciembre de 2017 – 3 meses</a:t>
            </a:r>
            <a:endParaRPr lang="es-ES" dirty="0"/>
          </a:p>
          <a:p>
            <a:pPr algn="just">
              <a:spcAft>
                <a:spcPts val="800"/>
              </a:spcAft>
            </a:pPr>
            <a:r>
              <a:rPr lang="es-ES" sz="900" dirty="0">
                <a:solidFill>
                  <a:srgbClr val="3B3838"/>
                </a:solidFill>
                <a:latin typeface="Montserrat"/>
                <a:cs typeface="Times New Roman"/>
              </a:rPr>
              <a:t>Generación de insumos para el monitoreo de las acciones de mitigación del sector transporte en articulación con la información sectorial, local y del sistema de contabilidad nacional para la Contribución Determinada Nacionalmente de Colombia (CDN).</a:t>
            </a:r>
            <a:endParaRPr lang="es-ES" dirty="0"/>
          </a:p>
          <a:p>
            <a:pPr algn="just">
              <a:spcAft>
                <a:spcPts val="800"/>
              </a:spcAft>
            </a:pPr>
            <a:r>
              <a:rPr lang="es-ES" sz="900" dirty="0">
                <a:solidFill>
                  <a:srgbClr val="3B3838"/>
                </a:solidFill>
                <a:latin typeface="Montserrat"/>
                <a:cs typeface="Times New Roman"/>
              </a:rPr>
              <a:t>Analizar la información existente a nivel del sector transporte y del sistema de contabilidad de la CDN que permita dar seguimiento y cuantificar el impacto en emisiones de GEI de medidas de mitigación; e identificar la información disponible en las ciudades de Pereira e Ibagué́ que facilite el Monitoreo, Reporte y Verificación (MRV) a nivel nacional de Sistemas de Bicicletas Públicas, Sistemas Integrados de Transporte Público y del día sin carro.</a:t>
            </a:r>
            <a:endParaRPr lang="es-ES" dirty="0">
              <a:solidFill>
                <a:srgbClr val="000000"/>
              </a:solidFill>
              <a:latin typeface="Calibri" panose="020F0502020204030204"/>
              <a:cs typeface="Calibri" panose="020F0502020204030204"/>
            </a:endParaRPr>
          </a:p>
          <a:p>
            <a:pPr algn="just">
              <a:spcAft>
                <a:spcPts val="800"/>
              </a:spcAft>
            </a:pPr>
            <a:r>
              <a:rPr lang="es-ES" sz="900" dirty="0">
                <a:solidFill>
                  <a:srgbClr val="3B3838"/>
                </a:solidFill>
                <a:latin typeface="Montserrat"/>
                <a:cs typeface="Times New Roman"/>
              </a:rPr>
              <a:t>Laura Aranguren - </a:t>
            </a:r>
            <a:r>
              <a:rPr lang="es-ES" sz="900" u="sng" dirty="0">
                <a:solidFill>
                  <a:schemeClr val="accent1"/>
                </a:solidFill>
                <a:latin typeface="Montserrat"/>
                <a:cs typeface="Times New Roman"/>
              </a:rPr>
              <a:t>laura.aranguren@giz.de</a:t>
            </a:r>
            <a:endParaRPr lang="es-ES" u="sng" dirty="0">
              <a:solidFill>
                <a:schemeClr val="accent1"/>
              </a:solidFill>
              <a:cs typeface="Calibri" panose="020F0502020204030204"/>
            </a:endParaRPr>
          </a:p>
        </p:txBody>
      </p:sp>
      <p:sp>
        <p:nvSpPr>
          <p:cNvPr id="84" name="Rectángulo 83">
            <a:extLst>
              <a:ext uri="{FF2B5EF4-FFF2-40B4-BE49-F238E27FC236}">
                <a16:creationId xmlns:a16="http://schemas.microsoft.com/office/drawing/2014/main" id="{85FD49B1-138F-7A22-351B-64BF19FD1330}"/>
              </a:ext>
            </a:extLst>
          </p:cNvPr>
          <p:cNvSpPr/>
          <p:nvPr/>
        </p:nvSpPr>
        <p:spPr>
          <a:xfrm>
            <a:off x="2388464" y="6079126"/>
            <a:ext cx="45719" cy="1851569"/>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85" name="Grupo 84">
            <a:extLst>
              <a:ext uri="{FF2B5EF4-FFF2-40B4-BE49-F238E27FC236}">
                <a16:creationId xmlns:a16="http://schemas.microsoft.com/office/drawing/2014/main" id="{69000954-D32B-2D3C-C451-6E2737CE4A54}"/>
              </a:ext>
            </a:extLst>
          </p:cNvPr>
          <p:cNvGrpSpPr/>
          <p:nvPr/>
        </p:nvGrpSpPr>
        <p:grpSpPr>
          <a:xfrm>
            <a:off x="439577" y="6541315"/>
            <a:ext cx="213360" cy="213360"/>
            <a:chOff x="448292" y="3451607"/>
            <a:chExt cx="213360" cy="213360"/>
          </a:xfrm>
        </p:grpSpPr>
        <p:sp>
          <p:nvSpPr>
            <p:cNvPr id="86" name="Elipse 85">
              <a:extLst>
                <a:ext uri="{FF2B5EF4-FFF2-40B4-BE49-F238E27FC236}">
                  <a16:creationId xmlns:a16="http://schemas.microsoft.com/office/drawing/2014/main" id="{FA132B73-B9AA-8037-04C9-334501E89310}"/>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7" name="Gráfico 86">
              <a:extLst>
                <a:ext uri="{FF2B5EF4-FFF2-40B4-BE49-F238E27FC236}">
                  <a16:creationId xmlns:a16="http://schemas.microsoft.com/office/drawing/2014/main" id="{9E4872B5-FEE7-9424-1155-AED0CBA312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88" name="Grupo 87">
            <a:extLst>
              <a:ext uri="{FF2B5EF4-FFF2-40B4-BE49-F238E27FC236}">
                <a16:creationId xmlns:a16="http://schemas.microsoft.com/office/drawing/2014/main" id="{3177610D-A2EB-45BF-80A6-F10347EC374B}"/>
              </a:ext>
            </a:extLst>
          </p:cNvPr>
          <p:cNvGrpSpPr/>
          <p:nvPr/>
        </p:nvGrpSpPr>
        <p:grpSpPr>
          <a:xfrm>
            <a:off x="439577" y="6288215"/>
            <a:ext cx="213360" cy="213360"/>
            <a:chOff x="448292" y="3196185"/>
            <a:chExt cx="213360" cy="213360"/>
          </a:xfrm>
        </p:grpSpPr>
        <p:sp>
          <p:nvSpPr>
            <p:cNvPr id="89" name="Elipse 88">
              <a:extLst>
                <a:ext uri="{FF2B5EF4-FFF2-40B4-BE49-F238E27FC236}">
                  <a16:creationId xmlns:a16="http://schemas.microsoft.com/office/drawing/2014/main" id="{156756EF-30AC-ECF3-A69B-E3079D8D3125}"/>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0" name="Gráfico 89">
              <a:extLst>
                <a:ext uri="{FF2B5EF4-FFF2-40B4-BE49-F238E27FC236}">
                  <a16:creationId xmlns:a16="http://schemas.microsoft.com/office/drawing/2014/main" id="{499E5728-34A7-4056-7C78-43865A60C0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91" name="Grupo 90">
            <a:extLst>
              <a:ext uri="{FF2B5EF4-FFF2-40B4-BE49-F238E27FC236}">
                <a16:creationId xmlns:a16="http://schemas.microsoft.com/office/drawing/2014/main" id="{F64FF069-B173-75FF-A5D0-AEFA74983E6E}"/>
              </a:ext>
            </a:extLst>
          </p:cNvPr>
          <p:cNvGrpSpPr/>
          <p:nvPr/>
        </p:nvGrpSpPr>
        <p:grpSpPr>
          <a:xfrm>
            <a:off x="439577" y="6035115"/>
            <a:ext cx="213360" cy="213360"/>
            <a:chOff x="441612" y="2938387"/>
            <a:chExt cx="213360" cy="213360"/>
          </a:xfrm>
        </p:grpSpPr>
        <p:sp>
          <p:nvSpPr>
            <p:cNvPr id="92" name="Elipse 91">
              <a:extLst>
                <a:ext uri="{FF2B5EF4-FFF2-40B4-BE49-F238E27FC236}">
                  <a16:creationId xmlns:a16="http://schemas.microsoft.com/office/drawing/2014/main" id="{E17E50AD-2924-A4A5-62E7-8DAE5838F7CA}"/>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3" name="Gráfico 92">
              <a:extLst>
                <a:ext uri="{FF2B5EF4-FFF2-40B4-BE49-F238E27FC236}">
                  <a16:creationId xmlns:a16="http://schemas.microsoft.com/office/drawing/2014/main" id="{209FF174-6EDF-A6C6-B25A-7F1B836A5F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94" name="Grupo 93">
            <a:extLst>
              <a:ext uri="{FF2B5EF4-FFF2-40B4-BE49-F238E27FC236}">
                <a16:creationId xmlns:a16="http://schemas.microsoft.com/office/drawing/2014/main" id="{8460E68F-D4D1-B0C0-A6CC-1974DB96E92A}"/>
              </a:ext>
            </a:extLst>
          </p:cNvPr>
          <p:cNvGrpSpPr/>
          <p:nvPr/>
        </p:nvGrpSpPr>
        <p:grpSpPr>
          <a:xfrm>
            <a:off x="439577" y="7281575"/>
            <a:ext cx="213360" cy="213360"/>
            <a:chOff x="451761" y="4176809"/>
            <a:chExt cx="213360" cy="213360"/>
          </a:xfrm>
        </p:grpSpPr>
        <p:sp>
          <p:nvSpPr>
            <p:cNvPr id="95" name="Elipse 94">
              <a:extLst>
                <a:ext uri="{FF2B5EF4-FFF2-40B4-BE49-F238E27FC236}">
                  <a16:creationId xmlns:a16="http://schemas.microsoft.com/office/drawing/2014/main" id="{91D37F20-86B6-56E3-99A0-E2A37EB5832E}"/>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6" name="Gráfico 95">
              <a:extLst>
                <a:ext uri="{FF2B5EF4-FFF2-40B4-BE49-F238E27FC236}">
                  <a16:creationId xmlns:a16="http://schemas.microsoft.com/office/drawing/2014/main" id="{EDF5EAE6-BFD8-5651-2086-4AC823CF41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97" name="Grupo 96">
            <a:extLst>
              <a:ext uri="{FF2B5EF4-FFF2-40B4-BE49-F238E27FC236}">
                <a16:creationId xmlns:a16="http://schemas.microsoft.com/office/drawing/2014/main" id="{E90FC834-E0E7-3C0F-DE49-D7CD4D79D9A2}"/>
              </a:ext>
            </a:extLst>
          </p:cNvPr>
          <p:cNvGrpSpPr/>
          <p:nvPr/>
        </p:nvGrpSpPr>
        <p:grpSpPr>
          <a:xfrm>
            <a:off x="439577" y="7929462"/>
            <a:ext cx="213360" cy="213360"/>
            <a:chOff x="457709" y="5691197"/>
            <a:chExt cx="213360" cy="213360"/>
          </a:xfrm>
        </p:grpSpPr>
        <p:sp>
          <p:nvSpPr>
            <p:cNvPr id="113" name="Elipse 112">
              <a:extLst>
                <a:ext uri="{FF2B5EF4-FFF2-40B4-BE49-F238E27FC236}">
                  <a16:creationId xmlns:a16="http://schemas.microsoft.com/office/drawing/2014/main" id="{88DBEB63-DFE6-8CD1-18A1-8B1928AE5130}"/>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4" name="Gráfico 113">
              <a:extLst>
                <a:ext uri="{FF2B5EF4-FFF2-40B4-BE49-F238E27FC236}">
                  <a16:creationId xmlns:a16="http://schemas.microsoft.com/office/drawing/2014/main" id="{9EDBA0BB-A6B8-9E9A-7B64-220E6EAE39D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
        <p:nvSpPr>
          <p:cNvPr id="2" name="Rectangle 21">
            <a:extLst>
              <a:ext uri="{FF2B5EF4-FFF2-40B4-BE49-F238E27FC236}">
                <a16:creationId xmlns:a16="http://schemas.microsoft.com/office/drawing/2014/main" id="{870E8404-8773-B279-6621-0CAF08AC3A67}"/>
              </a:ext>
            </a:extLst>
          </p:cNvPr>
          <p:cNvSpPr>
            <a:spLocks noChangeArrowheads="1"/>
          </p:cNvSpPr>
          <p:nvPr/>
        </p:nvSpPr>
        <p:spPr bwMode="auto">
          <a:xfrm>
            <a:off x="2573597" y="3831608"/>
            <a:ext cx="4175373" cy="2091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Octubre de 2017 – 12 meses</a:t>
            </a:r>
            <a:endParaRPr lang="es-ES" dirty="0"/>
          </a:p>
          <a:p>
            <a:pPr algn="just">
              <a:spcAft>
                <a:spcPts val="800"/>
              </a:spcAft>
            </a:pPr>
            <a:r>
              <a:rPr lang="es-ES" sz="900" dirty="0">
                <a:solidFill>
                  <a:srgbClr val="3B3838"/>
                </a:solidFill>
                <a:latin typeface="Montserrat"/>
                <a:cs typeface="Times New Roman"/>
              </a:rPr>
              <a:t>Desarrollo del componente ambiental del proyecto de estructuración técnica, legal y financiera de un esquema de cobros por distancia a vehículos livianos de pasajeros para Bogotá D.C.</a:t>
            </a:r>
            <a:endParaRPr lang="es-ES" dirty="0">
              <a:cs typeface="Calibri"/>
            </a:endParaRPr>
          </a:p>
          <a:p>
            <a:pPr algn="just">
              <a:spcAft>
                <a:spcPts val="800"/>
              </a:spcAft>
            </a:pPr>
            <a:r>
              <a:rPr lang="es-ES" sz="900" dirty="0">
                <a:solidFill>
                  <a:srgbClr val="3B3838"/>
                </a:solidFill>
                <a:latin typeface="Montserrat"/>
                <a:cs typeface="Times New Roman"/>
              </a:rPr>
              <a:t>Estimar los impactos ambientales de las alternativas de implementación de cobros por distancia, y de una serie de criterios ambientales de evaluación y priorización de esquemas de implementación. Esto incluye una revisión bibliográfica en el tema de beneficios ambientales (aire, ruido y cambio climático) asociados a la implementación de cobros por distancia.</a:t>
            </a:r>
            <a:endParaRPr lang="es-ES" dirty="0">
              <a:cs typeface="Calibri"/>
            </a:endParaRPr>
          </a:p>
          <a:p>
            <a:pPr algn="just">
              <a:spcAft>
                <a:spcPts val="800"/>
              </a:spcAft>
            </a:pPr>
            <a:r>
              <a:rPr lang="es-ES" sz="900" dirty="0">
                <a:solidFill>
                  <a:srgbClr val="3B3838"/>
                </a:solidFill>
                <a:latin typeface="Montserrat"/>
                <a:cs typeface="Times New Roman"/>
              </a:rPr>
              <a:t>María Alejandra Beetar - </a:t>
            </a:r>
            <a:r>
              <a:rPr lang="es-ES" sz="900" u="sng" dirty="0">
                <a:solidFill>
                  <a:schemeClr val="accent1"/>
                </a:solidFill>
                <a:latin typeface="Montserrat"/>
                <a:cs typeface="Times New Roman"/>
              </a:rPr>
              <a:t>Maria.Beetar@steergroup.com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3" name="Rectangle 21">
            <a:extLst>
              <a:ext uri="{FF2B5EF4-FFF2-40B4-BE49-F238E27FC236}">
                <a16:creationId xmlns:a16="http://schemas.microsoft.com/office/drawing/2014/main" id="{ECA4824C-C636-4BDD-5CC6-A8D516927E53}"/>
              </a:ext>
            </a:extLst>
          </p:cNvPr>
          <p:cNvSpPr>
            <a:spLocks noChangeArrowheads="1"/>
          </p:cNvSpPr>
          <p:nvPr/>
        </p:nvSpPr>
        <p:spPr bwMode="auto">
          <a:xfrm>
            <a:off x="2559943" y="3673450"/>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Steer Davies &amp; Gleave Ltda. - Sucursal Colombia</a:t>
            </a:r>
            <a:endParaRPr lang="es-ES" dirty="0"/>
          </a:p>
        </p:txBody>
      </p:sp>
      <p:sp>
        <p:nvSpPr>
          <p:cNvPr id="10" name="Rectangle 21">
            <a:extLst>
              <a:ext uri="{FF2B5EF4-FFF2-40B4-BE49-F238E27FC236}">
                <a16:creationId xmlns:a16="http://schemas.microsoft.com/office/drawing/2014/main" id="{DE5EE963-47C0-CAFD-267A-409EDB60D195}"/>
              </a:ext>
            </a:extLst>
          </p:cNvPr>
          <p:cNvSpPr>
            <a:spLocks noChangeArrowheads="1"/>
          </p:cNvSpPr>
          <p:nvPr/>
        </p:nvSpPr>
        <p:spPr bwMode="auto">
          <a:xfrm>
            <a:off x="2569778" y="6231824"/>
            <a:ext cx="4159930" cy="1851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Junio de 2017 – 5 meses</a:t>
            </a:r>
            <a:endParaRPr lang="es-ES" dirty="0"/>
          </a:p>
          <a:p>
            <a:pPr algn="just">
              <a:spcAft>
                <a:spcPts val="800"/>
              </a:spcAft>
            </a:pPr>
            <a:r>
              <a:rPr lang="es-ES" sz="900" dirty="0">
                <a:solidFill>
                  <a:srgbClr val="3B3838"/>
                </a:solidFill>
                <a:latin typeface="Montserrat"/>
                <a:cs typeface="Times New Roman"/>
              </a:rPr>
              <a:t>Evaluación comparativa de la optimización del uso de energía eléctrica y gas natural en el transporte vehicular en Bogotá.</a:t>
            </a:r>
            <a:endParaRPr lang="es-ES" dirty="0"/>
          </a:p>
          <a:p>
            <a:pPr algn="just">
              <a:spcAft>
                <a:spcPts val="800"/>
              </a:spcAft>
            </a:pPr>
            <a:r>
              <a:rPr lang="es-ES" sz="900" dirty="0">
                <a:solidFill>
                  <a:srgbClr val="3B3838"/>
                </a:solidFill>
                <a:latin typeface="Montserrat"/>
                <a:ea typeface="+mn-lt"/>
                <a:cs typeface="Times New Roman"/>
              </a:rPr>
              <a:t>Estructurar planes de negocios para la participación del Grupo de Energía de Bogotá en la masificación del uso de la energía eléctrica y el gas natural en el transporte público y privado en Bogotá, y evaluar su desempeño tanto desde la perspectiva económica, ambiental y social, como en términos de la rentabilidad directa e indirecta percibida por el Grupo.</a:t>
            </a:r>
            <a:endParaRPr lang="es-ES" dirty="0"/>
          </a:p>
          <a:p>
            <a:pPr algn="just">
              <a:lnSpc>
                <a:spcPct val="150000"/>
              </a:lnSpc>
              <a:spcAft>
                <a:spcPts val="800"/>
              </a:spcAft>
            </a:pPr>
            <a:r>
              <a:rPr lang="es-ES" sz="900" dirty="0">
                <a:solidFill>
                  <a:srgbClr val="3B3838"/>
                </a:solidFill>
                <a:latin typeface="Montserrat"/>
                <a:cs typeface="Times New Roman"/>
              </a:rPr>
              <a:t>Pablo Roda - </a:t>
            </a:r>
            <a:r>
              <a:rPr lang="es-ES" sz="900" u="sng" dirty="0">
                <a:solidFill>
                  <a:schemeClr val="accent1"/>
                </a:solidFill>
                <a:latin typeface="Montserrat"/>
                <a:cs typeface="Times New Roman"/>
              </a:rPr>
              <a:t>proda@economicaconsultores.com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
        <p:nvSpPr>
          <p:cNvPr id="11" name="Rectangle 21">
            <a:extLst>
              <a:ext uri="{FF2B5EF4-FFF2-40B4-BE49-F238E27FC236}">
                <a16:creationId xmlns:a16="http://schemas.microsoft.com/office/drawing/2014/main" id="{62C1B8EF-D583-A168-2B83-51DE2453A5A7}"/>
              </a:ext>
            </a:extLst>
          </p:cNvPr>
          <p:cNvSpPr>
            <a:spLocks noChangeArrowheads="1"/>
          </p:cNvSpPr>
          <p:nvPr/>
        </p:nvSpPr>
        <p:spPr bwMode="auto">
          <a:xfrm>
            <a:off x="2569778" y="6000704"/>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rPr>
              <a:t>Económica Consultores</a:t>
            </a:r>
            <a:endParaRPr lang="es-ES" dirty="0"/>
          </a:p>
        </p:txBody>
      </p:sp>
    </p:spTree>
    <p:extLst>
      <p:ext uri="{BB962C8B-B14F-4D97-AF65-F5344CB8AC3E}">
        <p14:creationId xmlns:p14="http://schemas.microsoft.com/office/powerpoint/2010/main" val="4000795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6607" y="1284941"/>
            <a:ext cx="1661342" cy="21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Descripción del trabajo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a:cs typeface="Calibri"/>
            </a:endParaRPr>
          </a:p>
          <a:p>
            <a:pPr>
              <a:lnSpc>
                <a:spcPct val="150000"/>
              </a:lnSpc>
              <a:spcAft>
                <a:spcPts val="800"/>
              </a:spcAft>
            </a:pPr>
            <a:endParaRPr lang="es-ES" sz="900" b="1" dirty="0">
              <a:solidFill>
                <a:srgbClr val="0070C0"/>
              </a:solidFill>
              <a:latin typeface="Montserrat"/>
              <a:ea typeface="Calibri"/>
              <a:cs typeface="Calibri"/>
            </a:endParaRPr>
          </a:p>
          <a:p>
            <a:pPr>
              <a:lnSpc>
                <a:spcPct val="150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286360"/>
            <a:ext cx="45719" cy="1752968"/>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46478" y="1751208"/>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46478" y="1496235"/>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46478" y="1241261"/>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46478" y="2268905"/>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46478" y="3120162"/>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35" name="Rectangle 11">
            <a:extLst>
              <a:ext uri="{FF2B5EF4-FFF2-40B4-BE49-F238E27FC236}">
                <a16:creationId xmlns:a16="http://schemas.microsoft.com/office/drawing/2014/main" id="{C2794820-1E9C-35C9-5F97-C0DA000F15B8}"/>
              </a:ext>
            </a:extLst>
          </p:cNvPr>
          <p:cNvSpPr>
            <a:spLocks noChangeArrowheads="1"/>
          </p:cNvSpPr>
          <p:nvPr/>
        </p:nvSpPr>
        <p:spPr bwMode="auto">
          <a:xfrm>
            <a:off x="736607" y="3714494"/>
            <a:ext cx="1663333" cy="211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a:cs typeface="Calibri"/>
              </a:rPr>
              <a:t>Descripción del trabajo</a:t>
            </a:r>
            <a:endParaRPr lang="es-CO" sz="1100" dirty="0">
              <a:latin typeface="Montserrat"/>
              <a:ea typeface="Calibri"/>
              <a:cs typeface="Calibri"/>
            </a:endParaRPr>
          </a:p>
          <a:p>
            <a:pPr>
              <a:lnSpc>
                <a:spcPct val="150000"/>
              </a:lnSpc>
              <a:spcAft>
                <a:spcPts val="800"/>
              </a:spcAft>
            </a:pPr>
            <a:endParaRPr lang="es-ES" sz="900" b="1" dirty="0">
              <a:solidFill>
                <a:srgbClr val="FFAE37"/>
              </a:solidFill>
              <a:latin typeface="Montserrat"/>
              <a:ea typeface="Calibri"/>
              <a:cs typeface="Calibri"/>
            </a:endParaRPr>
          </a:p>
          <a:p>
            <a:pPr>
              <a:lnSpc>
                <a:spcPct val="300000"/>
              </a:lnSpc>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9" name="Rectángulo 38">
            <a:extLst>
              <a:ext uri="{FF2B5EF4-FFF2-40B4-BE49-F238E27FC236}">
                <a16:creationId xmlns:a16="http://schemas.microsoft.com/office/drawing/2014/main" id="{B6E82430-6282-8FAC-D22F-62D7A7D124A4}"/>
              </a:ext>
            </a:extLst>
          </p:cNvPr>
          <p:cNvSpPr/>
          <p:nvPr/>
        </p:nvSpPr>
        <p:spPr>
          <a:xfrm>
            <a:off x="2391418" y="3710369"/>
            <a:ext cx="48335" cy="1862161"/>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3" name="Grupo 42">
            <a:extLst>
              <a:ext uri="{FF2B5EF4-FFF2-40B4-BE49-F238E27FC236}">
                <a16:creationId xmlns:a16="http://schemas.microsoft.com/office/drawing/2014/main" id="{811E0483-CF1D-8128-FA77-48140E14FF8F}"/>
              </a:ext>
            </a:extLst>
          </p:cNvPr>
          <p:cNvGrpSpPr/>
          <p:nvPr/>
        </p:nvGrpSpPr>
        <p:grpSpPr>
          <a:xfrm>
            <a:off x="446478" y="4170206"/>
            <a:ext cx="213360" cy="213360"/>
            <a:chOff x="455013" y="6820563"/>
            <a:chExt cx="213360" cy="213360"/>
          </a:xfrm>
        </p:grpSpPr>
        <p:sp>
          <p:nvSpPr>
            <p:cNvPr id="41" name="Elipse 40">
              <a:extLst>
                <a:ext uri="{FF2B5EF4-FFF2-40B4-BE49-F238E27FC236}">
                  <a16:creationId xmlns:a16="http://schemas.microsoft.com/office/drawing/2014/main" id="{E9792E2E-0609-1AAA-BBB7-5788C48E82BA}"/>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E5FC81A5-521E-6D2F-A84C-EF9FA3E69B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47" name="Grupo 46">
            <a:extLst>
              <a:ext uri="{FF2B5EF4-FFF2-40B4-BE49-F238E27FC236}">
                <a16:creationId xmlns:a16="http://schemas.microsoft.com/office/drawing/2014/main" id="{50323DD2-31D3-8F47-9CAC-43D106CF1DFF}"/>
              </a:ext>
            </a:extLst>
          </p:cNvPr>
          <p:cNvGrpSpPr/>
          <p:nvPr/>
        </p:nvGrpSpPr>
        <p:grpSpPr>
          <a:xfrm>
            <a:off x="446478" y="3922465"/>
            <a:ext cx="213360" cy="213360"/>
            <a:chOff x="455013" y="6565141"/>
            <a:chExt cx="213360" cy="213360"/>
          </a:xfrm>
        </p:grpSpPr>
        <p:sp>
          <p:nvSpPr>
            <p:cNvPr id="45" name="Elipse 44">
              <a:extLst>
                <a:ext uri="{FF2B5EF4-FFF2-40B4-BE49-F238E27FC236}">
                  <a16:creationId xmlns:a16="http://schemas.microsoft.com/office/drawing/2014/main" id="{CAFA1918-375F-9ECB-46A4-FD8939F9E764}"/>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6" name="Gráfico 45">
              <a:extLst>
                <a:ext uri="{FF2B5EF4-FFF2-40B4-BE49-F238E27FC236}">
                  <a16:creationId xmlns:a16="http://schemas.microsoft.com/office/drawing/2014/main" id="{12172F86-F564-F655-C6D2-6285ED857B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51" name="Grupo 50">
            <a:extLst>
              <a:ext uri="{FF2B5EF4-FFF2-40B4-BE49-F238E27FC236}">
                <a16:creationId xmlns:a16="http://schemas.microsoft.com/office/drawing/2014/main" id="{CD37F6BE-C306-9C6E-CA54-04BA984510B2}"/>
              </a:ext>
            </a:extLst>
          </p:cNvPr>
          <p:cNvGrpSpPr/>
          <p:nvPr/>
        </p:nvGrpSpPr>
        <p:grpSpPr>
          <a:xfrm>
            <a:off x="446478" y="3674724"/>
            <a:ext cx="213360" cy="213360"/>
            <a:chOff x="457709" y="6309719"/>
            <a:chExt cx="213360" cy="213360"/>
          </a:xfrm>
        </p:grpSpPr>
        <p:sp>
          <p:nvSpPr>
            <p:cNvPr id="49" name="Elipse 48">
              <a:extLst>
                <a:ext uri="{FF2B5EF4-FFF2-40B4-BE49-F238E27FC236}">
                  <a16:creationId xmlns:a16="http://schemas.microsoft.com/office/drawing/2014/main" id="{BFDC1D4E-DDBF-BC56-4E4F-7A8F111779F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0" name="Gráfico 49">
              <a:extLst>
                <a:ext uri="{FF2B5EF4-FFF2-40B4-BE49-F238E27FC236}">
                  <a16:creationId xmlns:a16="http://schemas.microsoft.com/office/drawing/2014/main" id="{A052A22F-F173-B5E4-86BF-C9704E3AAE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55" name="Grupo 54">
            <a:extLst>
              <a:ext uri="{FF2B5EF4-FFF2-40B4-BE49-F238E27FC236}">
                <a16:creationId xmlns:a16="http://schemas.microsoft.com/office/drawing/2014/main" id="{595E2261-FD13-3404-BF97-79CE6306A8F4}"/>
              </a:ext>
            </a:extLst>
          </p:cNvPr>
          <p:cNvGrpSpPr/>
          <p:nvPr/>
        </p:nvGrpSpPr>
        <p:grpSpPr>
          <a:xfrm>
            <a:off x="446478" y="4688007"/>
            <a:ext cx="213360" cy="213360"/>
            <a:chOff x="445596" y="7332405"/>
            <a:chExt cx="213360" cy="213360"/>
          </a:xfrm>
        </p:grpSpPr>
        <p:sp>
          <p:nvSpPr>
            <p:cNvPr id="53" name="Elipse 52">
              <a:extLst>
                <a:ext uri="{FF2B5EF4-FFF2-40B4-BE49-F238E27FC236}">
                  <a16:creationId xmlns:a16="http://schemas.microsoft.com/office/drawing/2014/main" id="{92660154-C713-C661-8D39-ADE1A369AC71}"/>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4" name="Gráfico 53">
              <a:extLst>
                <a:ext uri="{FF2B5EF4-FFF2-40B4-BE49-F238E27FC236}">
                  <a16:creationId xmlns:a16="http://schemas.microsoft.com/office/drawing/2014/main" id="{039C3555-CE8B-C485-2549-0A403E5F3BD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59" name="Grupo 58">
            <a:extLst>
              <a:ext uri="{FF2B5EF4-FFF2-40B4-BE49-F238E27FC236}">
                <a16:creationId xmlns:a16="http://schemas.microsoft.com/office/drawing/2014/main" id="{68D7AE23-5F70-E1EA-AEEE-05F530C1816A}"/>
              </a:ext>
            </a:extLst>
          </p:cNvPr>
          <p:cNvGrpSpPr/>
          <p:nvPr/>
        </p:nvGrpSpPr>
        <p:grpSpPr>
          <a:xfrm>
            <a:off x="446478" y="5447828"/>
            <a:ext cx="213360" cy="213360"/>
            <a:chOff x="455013" y="8593499"/>
            <a:chExt cx="213360" cy="213360"/>
          </a:xfrm>
        </p:grpSpPr>
        <p:sp>
          <p:nvSpPr>
            <p:cNvPr id="57" name="Elipse 56">
              <a:extLst>
                <a:ext uri="{FF2B5EF4-FFF2-40B4-BE49-F238E27FC236}">
                  <a16:creationId xmlns:a16="http://schemas.microsoft.com/office/drawing/2014/main" id="{5950DF37-F3A9-2CD0-142B-D63C199B3B84}"/>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8" name="Gráfico 57">
              <a:extLst>
                <a:ext uri="{FF2B5EF4-FFF2-40B4-BE49-F238E27FC236}">
                  <a16:creationId xmlns:a16="http://schemas.microsoft.com/office/drawing/2014/main" id="{B79B3C90-76E2-C3B2-A272-8BF16D60DC3C}"/>
                </a:ext>
              </a:extLst>
            </p:cNvPr>
            <p:cNvPicPr>
              <a:picLocks noChangeAspect="1"/>
            </p:cNvPicPr>
            <p:nvPr/>
          </p:nvPicPr>
          <p:blipFill>
            <a:blip r:embed="rId10">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66" name="Rectangle 11">
            <a:extLst>
              <a:ext uri="{FF2B5EF4-FFF2-40B4-BE49-F238E27FC236}">
                <a16:creationId xmlns:a16="http://schemas.microsoft.com/office/drawing/2014/main" id="{9737D31D-6B1B-9D32-18A3-E83D5F8C4BBF}"/>
              </a:ext>
            </a:extLst>
          </p:cNvPr>
          <p:cNvSpPr>
            <a:spLocks noChangeArrowheads="1"/>
          </p:cNvSpPr>
          <p:nvPr/>
        </p:nvSpPr>
        <p:spPr bwMode="auto">
          <a:xfrm>
            <a:off x="736607" y="5943205"/>
            <a:ext cx="1661342" cy="241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67" name="Rectangle 21">
            <a:extLst>
              <a:ext uri="{FF2B5EF4-FFF2-40B4-BE49-F238E27FC236}">
                <a16:creationId xmlns:a16="http://schemas.microsoft.com/office/drawing/2014/main" id="{E211AEFA-0465-029E-9738-D296BF72FF5D}"/>
              </a:ext>
            </a:extLst>
          </p:cNvPr>
          <p:cNvSpPr>
            <a:spLocks noChangeArrowheads="1"/>
          </p:cNvSpPr>
          <p:nvPr/>
        </p:nvSpPr>
        <p:spPr bwMode="auto">
          <a:xfrm>
            <a:off x="2528742" y="1273386"/>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World Wildlife Fund, Inc - WWF</a:t>
            </a:r>
            <a:endParaRPr lang="es-ES" dirty="0"/>
          </a:p>
        </p:txBody>
      </p:sp>
      <p:sp>
        <p:nvSpPr>
          <p:cNvPr id="83" name="Rectangle 21">
            <a:extLst>
              <a:ext uri="{FF2B5EF4-FFF2-40B4-BE49-F238E27FC236}">
                <a16:creationId xmlns:a16="http://schemas.microsoft.com/office/drawing/2014/main" id="{11BA3EE2-7615-759E-F7A7-F19A4952B83B}"/>
              </a:ext>
            </a:extLst>
          </p:cNvPr>
          <p:cNvSpPr>
            <a:spLocks noChangeArrowheads="1"/>
          </p:cNvSpPr>
          <p:nvPr/>
        </p:nvSpPr>
        <p:spPr bwMode="auto">
          <a:xfrm>
            <a:off x="2545051" y="1410982"/>
            <a:ext cx="4175373" cy="205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Abril de 2017 – 2 meses</a:t>
            </a:r>
            <a:endParaRPr lang="es-ES" dirty="0"/>
          </a:p>
          <a:p>
            <a:pPr algn="just">
              <a:spcAft>
                <a:spcPts val="800"/>
              </a:spcAft>
            </a:pPr>
            <a:r>
              <a:rPr lang="es-ES" sz="900" dirty="0">
                <a:solidFill>
                  <a:srgbClr val="3B3838"/>
                </a:solidFill>
                <a:latin typeface="Montserrat"/>
                <a:cs typeface="Times New Roman"/>
              </a:rPr>
              <a:t>Inventario de Emisiones de Contaminantes Atmosféricos (GEI – Criterio) para la ciudad de Valledupar, Cesar.</a:t>
            </a:r>
            <a:endParaRPr lang="es-ES" dirty="0"/>
          </a:p>
          <a:p>
            <a:pPr algn="just">
              <a:spcAft>
                <a:spcPts val="800"/>
              </a:spcAft>
            </a:pPr>
            <a:r>
              <a:rPr lang="es-ES" sz="900" dirty="0">
                <a:solidFill>
                  <a:srgbClr val="3B3838"/>
                </a:solidFill>
                <a:latin typeface="Montserrat"/>
                <a:cs typeface="Times New Roman"/>
              </a:rPr>
              <a:t>Realizar un inventario de emisiones de Gases Efecto Invernadero y Contaminantes Locales para la ciudad de Valledupar, siguiendo la “Guía nacional para la elaboración de Inventarios de Gases de Efecto Invernadero a nivel de ciudades intermedias y aglomeraciones urbanas” realizada por el Ministerio de Ambiente y Desarrollo Sostenible (MADS), con el fin de revisar la idoneidad de la metodología y sugerir observaciones para su mejoramiento y consolidación.</a:t>
            </a:r>
            <a:endParaRPr lang="es-ES" dirty="0"/>
          </a:p>
          <a:p>
            <a:pPr algn="just">
              <a:spcAft>
                <a:spcPts val="800"/>
              </a:spcAft>
            </a:pPr>
            <a:r>
              <a:rPr lang="es-ES" sz="900" dirty="0">
                <a:solidFill>
                  <a:srgbClr val="3B3838"/>
                </a:solidFill>
                <a:latin typeface="Montserrat"/>
                <a:cs typeface="Times New Roman"/>
              </a:rPr>
              <a:t>Paula Rodríguez - parodriguez@wwf.org.co</a:t>
            </a:r>
            <a:endParaRPr lang="es-ES" dirty="0"/>
          </a:p>
        </p:txBody>
      </p:sp>
      <p:sp>
        <p:nvSpPr>
          <p:cNvPr id="84" name="Rectángulo 83">
            <a:extLst>
              <a:ext uri="{FF2B5EF4-FFF2-40B4-BE49-F238E27FC236}">
                <a16:creationId xmlns:a16="http://schemas.microsoft.com/office/drawing/2014/main" id="{85FD49B1-138F-7A22-351B-64BF19FD1330}"/>
              </a:ext>
            </a:extLst>
          </p:cNvPr>
          <p:cNvSpPr/>
          <p:nvPr/>
        </p:nvSpPr>
        <p:spPr>
          <a:xfrm>
            <a:off x="2388464" y="5944458"/>
            <a:ext cx="45719" cy="2197106"/>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85" name="Grupo 84">
            <a:extLst>
              <a:ext uri="{FF2B5EF4-FFF2-40B4-BE49-F238E27FC236}">
                <a16:creationId xmlns:a16="http://schemas.microsoft.com/office/drawing/2014/main" id="{69000954-D32B-2D3C-C451-6E2737CE4A54}"/>
              </a:ext>
            </a:extLst>
          </p:cNvPr>
          <p:cNvGrpSpPr/>
          <p:nvPr/>
        </p:nvGrpSpPr>
        <p:grpSpPr>
          <a:xfrm>
            <a:off x="446478" y="6403915"/>
            <a:ext cx="213360" cy="213360"/>
            <a:chOff x="448292" y="3451607"/>
            <a:chExt cx="213360" cy="213360"/>
          </a:xfrm>
        </p:grpSpPr>
        <p:sp>
          <p:nvSpPr>
            <p:cNvPr id="86" name="Elipse 85">
              <a:extLst>
                <a:ext uri="{FF2B5EF4-FFF2-40B4-BE49-F238E27FC236}">
                  <a16:creationId xmlns:a16="http://schemas.microsoft.com/office/drawing/2014/main" id="{FA132B73-B9AA-8037-04C9-334501E89310}"/>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7" name="Gráfico 86">
              <a:extLst>
                <a:ext uri="{FF2B5EF4-FFF2-40B4-BE49-F238E27FC236}">
                  <a16:creationId xmlns:a16="http://schemas.microsoft.com/office/drawing/2014/main" id="{9E4872B5-FEE7-9424-1155-AED0CBA312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88" name="Grupo 87">
            <a:extLst>
              <a:ext uri="{FF2B5EF4-FFF2-40B4-BE49-F238E27FC236}">
                <a16:creationId xmlns:a16="http://schemas.microsoft.com/office/drawing/2014/main" id="{3177610D-A2EB-45BF-80A6-F10347EC374B}"/>
              </a:ext>
            </a:extLst>
          </p:cNvPr>
          <p:cNvGrpSpPr/>
          <p:nvPr/>
        </p:nvGrpSpPr>
        <p:grpSpPr>
          <a:xfrm>
            <a:off x="446478" y="6150158"/>
            <a:ext cx="213360" cy="213360"/>
            <a:chOff x="448292" y="3196185"/>
            <a:chExt cx="213360" cy="213360"/>
          </a:xfrm>
        </p:grpSpPr>
        <p:sp>
          <p:nvSpPr>
            <p:cNvPr id="89" name="Elipse 88">
              <a:extLst>
                <a:ext uri="{FF2B5EF4-FFF2-40B4-BE49-F238E27FC236}">
                  <a16:creationId xmlns:a16="http://schemas.microsoft.com/office/drawing/2014/main" id="{156756EF-30AC-ECF3-A69B-E3079D8D3125}"/>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0" name="Gráfico 89">
              <a:extLst>
                <a:ext uri="{FF2B5EF4-FFF2-40B4-BE49-F238E27FC236}">
                  <a16:creationId xmlns:a16="http://schemas.microsoft.com/office/drawing/2014/main" id="{499E5728-34A7-4056-7C78-43865A60C0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91" name="Grupo 90">
            <a:extLst>
              <a:ext uri="{FF2B5EF4-FFF2-40B4-BE49-F238E27FC236}">
                <a16:creationId xmlns:a16="http://schemas.microsoft.com/office/drawing/2014/main" id="{F64FF069-B173-75FF-A5D0-AEFA74983E6E}"/>
              </a:ext>
            </a:extLst>
          </p:cNvPr>
          <p:cNvGrpSpPr/>
          <p:nvPr/>
        </p:nvGrpSpPr>
        <p:grpSpPr>
          <a:xfrm>
            <a:off x="446478" y="5896400"/>
            <a:ext cx="213360" cy="213360"/>
            <a:chOff x="441612" y="2938387"/>
            <a:chExt cx="213360" cy="213360"/>
          </a:xfrm>
        </p:grpSpPr>
        <p:sp>
          <p:nvSpPr>
            <p:cNvPr id="92" name="Elipse 91">
              <a:extLst>
                <a:ext uri="{FF2B5EF4-FFF2-40B4-BE49-F238E27FC236}">
                  <a16:creationId xmlns:a16="http://schemas.microsoft.com/office/drawing/2014/main" id="{E17E50AD-2924-A4A5-62E7-8DAE5838F7CA}"/>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3" name="Gráfico 92">
              <a:extLst>
                <a:ext uri="{FF2B5EF4-FFF2-40B4-BE49-F238E27FC236}">
                  <a16:creationId xmlns:a16="http://schemas.microsoft.com/office/drawing/2014/main" id="{209FF174-6EDF-A6C6-B25A-7F1B836A5F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94" name="Grupo 93">
            <a:extLst>
              <a:ext uri="{FF2B5EF4-FFF2-40B4-BE49-F238E27FC236}">
                <a16:creationId xmlns:a16="http://schemas.microsoft.com/office/drawing/2014/main" id="{8460E68F-D4D1-B0C0-A6CC-1974DB96E92A}"/>
              </a:ext>
            </a:extLst>
          </p:cNvPr>
          <p:cNvGrpSpPr/>
          <p:nvPr/>
        </p:nvGrpSpPr>
        <p:grpSpPr>
          <a:xfrm>
            <a:off x="446478" y="6905459"/>
            <a:ext cx="213360" cy="213360"/>
            <a:chOff x="451761" y="4176809"/>
            <a:chExt cx="213360" cy="213360"/>
          </a:xfrm>
        </p:grpSpPr>
        <p:sp>
          <p:nvSpPr>
            <p:cNvPr id="95" name="Elipse 94">
              <a:extLst>
                <a:ext uri="{FF2B5EF4-FFF2-40B4-BE49-F238E27FC236}">
                  <a16:creationId xmlns:a16="http://schemas.microsoft.com/office/drawing/2014/main" id="{91D37F20-86B6-56E3-99A0-E2A37EB5832E}"/>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6" name="Gráfico 95">
              <a:extLst>
                <a:ext uri="{FF2B5EF4-FFF2-40B4-BE49-F238E27FC236}">
                  <a16:creationId xmlns:a16="http://schemas.microsoft.com/office/drawing/2014/main" id="{EDF5EAE6-BFD8-5651-2086-4AC823CF41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97" name="Grupo 96">
            <a:extLst>
              <a:ext uri="{FF2B5EF4-FFF2-40B4-BE49-F238E27FC236}">
                <a16:creationId xmlns:a16="http://schemas.microsoft.com/office/drawing/2014/main" id="{E90FC834-E0E7-3C0F-DE49-D7CD4D79D9A2}"/>
              </a:ext>
            </a:extLst>
          </p:cNvPr>
          <p:cNvGrpSpPr/>
          <p:nvPr/>
        </p:nvGrpSpPr>
        <p:grpSpPr>
          <a:xfrm>
            <a:off x="446478" y="7641616"/>
            <a:ext cx="213360" cy="213360"/>
            <a:chOff x="457709" y="5691197"/>
            <a:chExt cx="213360" cy="213360"/>
          </a:xfrm>
        </p:grpSpPr>
        <p:sp>
          <p:nvSpPr>
            <p:cNvPr id="113" name="Elipse 112">
              <a:extLst>
                <a:ext uri="{FF2B5EF4-FFF2-40B4-BE49-F238E27FC236}">
                  <a16:creationId xmlns:a16="http://schemas.microsoft.com/office/drawing/2014/main" id="{88DBEB63-DFE6-8CD1-18A1-8B1928AE5130}"/>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4" name="Gráfico 113">
              <a:extLst>
                <a:ext uri="{FF2B5EF4-FFF2-40B4-BE49-F238E27FC236}">
                  <a16:creationId xmlns:a16="http://schemas.microsoft.com/office/drawing/2014/main" id="{9EDBA0BB-A6B8-9E9A-7B64-220E6EAE39D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
        <p:nvSpPr>
          <p:cNvPr id="2" name="Rectangle 21">
            <a:extLst>
              <a:ext uri="{FF2B5EF4-FFF2-40B4-BE49-F238E27FC236}">
                <a16:creationId xmlns:a16="http://schemas.microsoft.com/office/drawing/2014/main" id="{1E019494-C556-43CE-0982-FDC55BD5F328}"/>
              </a:ext>
            </a:extLst>
          </p:cNvPr>
          <p:cNvSpPr>
            <a:spLocks noChangeArrowheads="1"/>
          </p:cNvSpPr>
          <p:nvPr/>
        </p:nvSpPr>
        <p:spPr bwMode="auto">
          <a:xfrm>
            <a:off x="2579614" y="3834023"/>
            <a:ext cx="4175373" cy="1841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Diciembre de 2016 – 2 meses</a:t>
            </a:r>
            <a:endParaRPr lang="es-ES" dirty="0"/>
          </a:p>
          <a:p>
            <a:pPr algn="just">
              <a:spcAft>
                <a:spcPts val="800"/>
              </a:spcAft>
            </a:pPr>
            <a:r>
              <a:rPr lang="es-ES" sz="900" dirty="0">
                <a:solidFill>
                  <a:srgbClr val="3B3838"/>
                </a:solidFill>
                <a:latin typeface="Montserrat"/>
                <a:cs typeface="Times New Roman"/>
              </a:rPr>
              <a:t>Guía de medidas para eficiencia energética y logística industrial</a:t>
            </a:r>
            <a:endParaRPr lang="es-ES" dirty="0"/>
          </a:p>
          <a:p>
            <a:pPr algn="just">
              <a:spcAft>
                <a:spcPts val="800"/>
              </a:spcAft>
            </a:pPr>
            <a:r>
              <a:rPr lang="es-ES" sz="900" dirty="0">
                <a:solidFill>
                  <a:srgbClr val="3B3838"/>
                </a:solidFill>
                <a:latin typeface="Montserrat"/>
                <a:cs typeface="Times New Roman"/>
              </a:rPr>
              <a:t>Estructuración, desarrollo y diagramación de una Cartilla en Cambio Climático e Industria para fortalecer las capacidades de empresarios e industriales colombianos interesados en mejorar la productividad de sus procesos, especialmente mediante la incorporación de criterios de eficiencia energética y mitigación de emisiones de gases efecto invernadero en las cadenas de abastecimiento y distribución de sus actividades económicas.</a:t>
            </a:r>
            <a:endParaRPr lang="es-ES" dirty="0">
              <a:solidFill>
                <a:srgbClr val="000000"/>
              </a:solidFill>
              <a:latin typeface="Calibri"/>
              <a:cs typeface="Calibri"/>
            </a:endParaRPr>
          </a:p>
          <a:p>
            <a:pPr algn="just">
              <a:spcAft>
                <a:spcPts val="800"/>
              </a:spcAft>
            </a:pPr>
            <a:r>
              <a:rPr lang="es-ES" sz="900" dirty="0">
                <a:solidFill>
                  <a:srgbClr val="3B3838"/>
                </a:solidFill>
                <a:latin typeface="Montserrat"/>
                <a:cs typeface="Times New Roman"/>
              </a:rPr>
              <a:t>María Alejandra González - </a:t>
            </a:r>
            <a:r>
              <a:rPr lang="es-ES" sz="900" u="sng" dirty="0">
                <a:solidFill>
                  <a:schemeClr val="accent1"/>
                </a:solidFill>
                <a:latin typeface="Montserrat"/>
                <a:cs typeface="Times New Roman"/>
              </a:rPr>
              <a:t>magonzalez@wwf.org.co</a:t>
            </a:r>
          </a:p>
        </p:txBody>
      </p:sp>
      <p:sp>
        <p:nvSpPr>
          <p:cNvPr id="3" name="Rectangle 21">
            <a:extLst>
              <a:ext uri="{FF2B5EF4-FFF2-40B4-BE49-F238E27FC236}">
                <a16:creationId xmlns:a16="http://schemas.microsoft.com/office/drawing/2014/main" id="{56A953A0-B084-723E-8D1C-57DD5169761F}"/>
              </a:ext>
            </a:extLst>
          </p:cNvPr>
          <p:cNvSpPr>
            <a:spLocks noChangeArrowheads="1"/>
          </p:cNvSpPr>
          <p:nvPr/>
        </p:nvSpPr>
        <p:spPr bwMode="auto">
          <a:xfrm>
            <a:off x="2569449" y="3667756"/>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World Wildlife Fund, Inc – WWF</a:t>
            </a:r>
            <a:endParaRPr lang="es-ES" dirty="0"/>
          </a:p>
        </p:txBody>
      </p:sp>
      <p:sp>
        <p:nvSpPr>
          <p:cNvPr id="5" name="Rectangle 21">
            <a:extLst>
              <a:ext uri="{FF2B5EF4-FFF2-40B4-BE49-F238E27FC236}">
                <a16:creationId xmlns:a16="http://schemas.microsoft.com/office/drawing/2014/main" id="{27901826-6190-5564-45DC-4A95C8B543A9}"/>
              </a:ext>
            </a:extLst>
          </p:cNvPr>
          <p:cNvSpPr>
            <a:spLocks noChangeArrowheads="1"/>
          </p:cNvSpPr>
          <p:nvPr/>
        </p:nvSpPr>
        <p:spPr bwMode="auto">
          <a:xfrm>
            <a:off x="2545051" y="5830092"/>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Universidad de los Andes</a:t>
            </a:r>
            <a:endParaRPr lang="es-ES" dirty="0"/>
          </a:p>
        </p:txBody>
      </p:sp>
      <p:sp>
        <p:nvSpPr>
          <p:cNvPr id="7" name="Rectangle 21">
            <a:extLst>
              <a:ext uri="{FF2B5EF4-FFF2-40B4-BE49-F238E27FC236}">
                <a16:creationId xmlns:a16="http://schemas.microsoft.com/office/drawing/2014/main" id="{49A9A06B-DCC7-B6F2-448F-C9F6DB3DF37A}"/>
              </a:ext>
            </a:extLst>
          </p:cNvPr>
          <p:cNvSpPr>
            <a:spLocks noChangeArrowheads="1"/>
          </p:cNvSpPr>
          <p:nvPr/>
        </p:nvSpPr>
        <p:spPr bwMode="auto">
          <a:xfrm>
            <a:off x="2563362" y="6041612"/>
            <a:ext cx="4159930" cy="1851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Junio de 2016 – 3 meses</a:t>
            </a:r>
            <a:endParaRPr lang="es-ES" dirty="0"/>
          </a:p>
          <a:p>
            <a:pPr algn="just">
              <a:spcAft>
                <a:spcPts val="800"/>
              </a:spcAft>
            </a:pPr>
            <a:r>
              <a:rPr lang="es-ES" sz="900" dirty="0">
                <a:solidFill>
                  <a:srgbClr val="3B3838"/>
                </a:solidFill>
                <a:latin typeface="Montserrat"/>
                <a:cs typeface="Times New Roman"/>
              </a:rPr>
              <a:t>Edición y composición de tres guías para la promoción de la bicicleta como bien público regional de América Latina</a:t>
            </a:r>
            <a:endParaRPr lang="es-ES" dirty="0"/>
          </a:p>
          <a:p>
            <a:pPr algn="just">
              <a:spcAft>
                <a:spcPts val="800"/>
              </a:spcAft>
            </a:pPr>
            <a:r>
              <a:rPr lang="es-ES" sz="900" dirty="0">
                <a:solidFill>
                  <a:srgbClr val="3B3838"/>
                </a:solidFill>
                <a:latin typeface="Montserrat"/>
                <a:ea typeface="+mn-lt"/>
                <a:cs typeface="Times New Roman"/>
              </a:rPr>
              <a:t>Revisión de insumos de consultoría para la edición y composición de tres documentos en el formato de guía para la promoción del uso de la bicicleta en América Latina. Los volúmenes tratan de los temas: Alistamiento institucional para la promoción de la bicicleta, guía del buen uso de la bicicleta; salud pública y seguridad vial, estado actual de la bicicleta en las ciudades de América Latina.</a:t>
            </a:r>
            <a:endParaRPr lang="es-ES" dirty="0"/>
          </a:p>
          <a:p>
            <a:pPr algn="just">
              <a:lnSpc>
                <a:spcPct val="150000"/>
              </a:lnSpc>
              <a:spcAft>
                <a:spcPts val="800"/>
              </a:spcAft>
            </a:pPr>
            <a:r>
              <a:rPr lang="es-ES" sz="900" dirty="0">
                <a:solidFill>
                  <a:srgbClr val="3B3838"/>
                </a:solidFill>
                <a:latin typeface="Montserrat"/>
                <a:cs typeface="Times New Roman"/>
              </a:rPr>
              <a:t>Miguel Ángel Ortiz - </a:t>
            </a:r>
            <a:r>
              <a:rPr lang="es-ES" sz="900" u="sng" dirty="0">
                <a:solidFill>
                  <a:schemeClr val="accent1"/>
                </a:solidFill>
                <a:latin typeface="Montserrat"/>
                <a:cs typeface="Times New Roman"/>
              </a:rPr>
              <a:t>ma.ortiz68@uniandes.edu.co</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2226303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37118" y="1012253"/>
            <a:ext cx="1661342" cy="252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50000"/>
              </a:lnSpc>
              <a:spcAft>
                <a:spcPts val="800"/>
              </a:spcAft>
            </a:pPr>
            <a:endParaRPr lang="es-ES" sz="900" b="1" dirty="0">
              <a:solidFill>
                <a:srgbClr val="0070C0"/>
              </a:solidFill>
              <a:latin typeface="Montserrat"/>
              <a:ea typeface="Calibri"/>
              <a:cs typeface="Calibri"/>
            </a:endParaRPr>
          </a:p>
          <a:p>
            <a:pPr>
              <a:lnSpc>
                <a:spcPct val="150000"/>
              </a:lnSpc>
              <a:spcAft>
                <a:spcPts val="800"/>
              </a:spcAft>
            </a:pPr>
            <a:endParaRPr lang="es-ES" sz="900" b="1" dirty="0">
              <a:solidFill>
                <a:srgbClr val="0070C0"/>
              </a:solidFill>
              <a:latin typeface="Montserrat"/>
              <a:ea typeface="Calibri"/>
              <a:cs typeface="Calibri"/>
            </a:endParaRPr>
          </a:p>
          <a:p>
            <a:pPr>
              <a:lnSpc>
                <a:spcPct val="150000"/>
              </a:lnSpc>
              <a:spcAft>
                <a:spcPts val="800"/>
              </a:spcAft>
            </a:pPr>
            <a:endParaRPr lang="es-ES" sz="900" b="1" dirty="0">
              <a:solidFill>
                <a:srgbClr val="0070C0"/>
              </a:solidFill>
              <a:latin typeface="Montserrat"/>
              <a:ea typeface="Calibri"/>
              <a:cs typeface="Calibri"/>
            </a:endParaRPr>
          </a:p>
          <a:p>
            <a:pPr>
              <a:lnSpc>
                <a:spcPct val="150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133002"/>
            <a:ext cx="45719" cy="1752968"/>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44416" y="1476549"/>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44416" y="1228369"/>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44416" y="980189"/>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44416" y="1724729"/>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44416" y="3179946"/>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35" name="Rectangle 11">
            <a:extLst>
              <a:ext uri="{FF2B5EF4-FFF2-40B4-BE49-F238E27FC236}">
                <a16:creationId xmlns:a16="http://schemas.microsoft.com/office/drawing/2014/main" id="{C2794820-1E9C-35C9-5F97-C0DA000F15B8}"/>
              </a:ext>
            </a:extLst>
          </p:cNvPr>
          <p:cNvSpPr>
            <a:spLocks noChangeArrowheads="1"/>
          </p:cNvSpPr>
          <p:nvPr/>
        </p:nvSpPr>
        <p:spPr bwMode="auto">
          <a:xfrm>
            <a:off x="691258" y="3783596"/>
            <a:ext cx="1656801" cy="260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50000"/>
              </a:lnSpc>
              <a:spcAft>
                <a:spcPts val="800"/>
              </a:spcAft>
            </a:pPr>
            <a:endParaRPr lang="es-ES" sz="900" b="1" dirty="0">
              <a:solidFill>
                <a:srgbClr val="FFAE37"/>
              </a:solidFill>
              <a:latin typeface="Montserrat"/>
              <a:ea typeface="Calibri"/>
              <a:cs typeface="Calibri"/>
            </a:endParaRPr>
          </a:p>
          <a:p>
            <a:pPr>
              <a:lnSpc>
                <a:spcPct val="300000"/>
              </a:lnSpc>
              <a:spcAft>
                <a:spcPts val="800"/>
              </a:spcAft>
            </a:pPr>
            <a:endParaRPr lang="es-ES" sz="900" b="1" dirty="0">
              <a:solidFill>
                <a:srgbClr val="FFAE37"/>
              </a:solidFill>
              <a:latin typeface="Montserrat"/>
              <a:ea typeface="Calibri"/>
              <a:cs typeface="Calibri"/>
            </a:endParaRPr>
          </a:p>
          <a:p>
            <a:pPr>
              <a:lnSpc>
                <a:spcPct val="300000"/>
              </a:lnSpc>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9" name="Rectángulo 38">
            <a:extLst>
              <a:ext uri="{FF2B5EF4-FFF2-40B4-BE49-F238E27FC236}">
                <a16:creationId xmlns:a16="http://schemas.microsoft.com/office/drawing/2014/main" id="{B6E82430-6282-8FAC-D22F-62D7A7D124A4}"/>
              </a:ext>
            </a:extLst>
          </p:cNvPr>
          <p:cNvSpPr/>
          <p:nvPr/>
        </p:nvSpPr>
        <p:spPr>
          <a:xfrm>
            <a:off x="2388464" y="4237870"/>
            <a:ext cx="51289" cy="1181301"/>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3" name="Grupo 42">
            <a:extLst>
              <a:ext uri="{FF2B5EF4-FFF2-40B4-BE49-F238E27FC236}">
                <a16:creationId xmlns:a16="http://schemas.microsoft.com/office/drawing/2014/main" id="{811E0483-CF1D-8128-FA77-48140E14FF8F}"/>
              </a:ext>
            </a:extLst>
          </p:cNvPr>
          <p:cNvGrpSpPr/>
          <p:nvPr/>
        </p:nvGrpSpPr>
        <p:grpSpPr>
          <a:xfrm>
            <a:off x="444416" y="4252620"/>
            <a:ext cx="213360" cy="213360"/>
            <a:chOff x="455013" y="6820563"/>
            <a:chExt cx="213360" cy="213360"/>
          </a:xfrm>
        </p:grpSpPr>
        <p:sp>
          <p:nvSpPr>
            <p:cNvPr id="41" name="Elipse 40">
              <a:extLst>
                <a:ext uri="{FF2B5EF4-FFF2-40B4-BE49-F238E27FC236}">
                  <a16:creationId xmlns:a16="http://schemas.microsoft.com/office/drawing/2014/main" id="{E9792E2E-0609-1AAA-BBB7-5788C48E82BA}"/>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E5FC81A5-521E-6D2F-A84C-EF9FA3E69B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47" name="Grupo 46">
            <a:extLst>
              <a:ext uri="{FF2B5EF4-FFF2-40B4-BE49-F238E27FC236}">
                <a16:creationId xmlns:a16="http://schemas.microsoft.com/office/drawing/2014/main" id="{50323DD2-31D3-8F47-9CAC-43D106CF1DFF}"/>
              </a:ext>
            </a:extLst>
          </p:cNvPr>
          <p:cNvGrpSpPr/>
          <p:nvPr/>
        </p:nvGrpSpPr>
        <p:grpSpPr>
          <a:xfrm>
            <a:off x="444416" y="3998268"/>
            <a:ext cx="213360" cy="213360"/>
            <a:chOff x="455013" y="6565141"/>
            <a:chExt cx="213360" cy="213360"/>
          </a:xfrm>
        </p:grpSpPr>
        <p:sp>
          <p:nvSpPr>
            <p:cNvPr id="45" name="Elipse 44">
              <a:extLst>
                <a:ext uri="{FF2B5EF4-FFF2-40B4-BE49-F238E27FC236}">
                  <a16:creationId xmlns:a16="http://schemas.microsoft.com/office/drawing/2014/main" id="{CAFA1918-375F-9ECB-46A4-FD8939F9E764}"/>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6" name="Gráfico 45">
              <a:extLst>
                <a:ext uri="{FF2B5EF4-FFF2-40B4-BE49-F238E27FC236}">
                  <a16:creationId xmlns:a16="http://schemas.microsoft.com/office/drawing/2014/main" id="{12172F86-F564-F655-C6D2-6285ED857B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51" name="Grupo 50">
            <a:extLst>
              <a:ext uri="{FF2B5EF4-FFF2-40B4-BE49-F238E27FC236}">
                <a16:creationId xmlns:a16="http://schemas.microsoft.com/office/drawing/2014/main" id="{CD37F6BE-C306-9C6E-CA54-04BA984510B2}"/>
              </a:ext>
            </a:extLst>
          </p:cNvPr>
          <p:cNvGrpSpPr/>
          <p:nvPr/>
        </p:nvGrpSpPr>
        <p:grpSpPr>
          <a:xfrm>
            <a:off x="444416" y="3743917"/>
            <a:ext cx="213360" cy="213360"/>
            <a:chOff x="457709" y="6309719"/>
            <a:chExt cx="213360" cy="213360"/>
          </a:xfrm>
        </p:grpSpPr>
        <p:sp>
          <p:nvSpPr>
            <p:cNvPr id="49" name="Elipse 48">
              <a:extLst>
                <a:ext uri="{FF2B5EF4-FFF2-40B4-BE49-F238E27FC236}">
                  <a16:creationId xmlns:a16="http://schemas.microsoft.com/office/drawing/2014/main" id="{BFDC1D4E-DDBF-BC56-4E4F-7A8F111779F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0" name="Gráfico 49">
              <a:extLst>
                <a:ext uri="{FF2B5EF4-FFF2-40B4-BE49-F238E27FC236}">
                  <a16:creationId xmlns:a16="http://schemas.microsoft.com/office/drawing/2014/main" id="{A052A22F-F173-B5E4-86BF-C9704E3AAE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55" name="Grupo 54">
            <a:extLst>
              <a:ext uri="{FF2B5EF4-FFF2-40B4-BE49-F238E27FC236}">
                <a16:creationId xmlns:a16="http://schemas.microsoft.com/office/drawing/2014/main" id="{595E2261-FD13-3404-BF97-79CE6306A8F4}"/>
              </a:ext>
            </a:extLst>
          </p:cNvPr>
          <p:cNvGrpSpPr/>
          <p:nvPr/>
        </p:nvGrpSpPr>
        <p:grpSpPr>
          <a:xfrm>
            <a:off x="444416" y="4766141"/>
            <a:ext cx="213360" cy="213360"/>
            <a:chOff x="445596" y="7332405"/>
            <a:chExt cx="213360" cy="213360"/>
          </a:xfrm>
        </p:grpSpPr>
        <p:sp>
          <p:nvSpPr>
            <p:cNvPr id="53" name="Elipse 52">
              <a:extLst>
                <a:ext uri="{FF2B5EF4-FFF2-40B4-BE49-F238E27FC236}">
                  <a16:creationId xmlns:a16="http://schemas.microsoft.com/office/drawing/2014/main" id="{92660154-C713-C661-8D39-ADE1A369AC71}"/>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4" name="Gráfico 53">
              <a:extLst>
                <a:ext uri="{FF2B5EF4-FFF2-40B4-BE49-F238E27FC236}">
                  <a16:creationId xmlns:a16="http://schemas.microsoft.com/office/drawing/2014/main" id="{039C3555-CE8B-C485-2549-0A403E5F3BD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59" name="Grupo 58">
            <a:extLst>
              <a:ext uri="{FF2B5EF4-FFF2-40B4-BE49-F238E27FC236}">
                <a16:creationId xmlns:a16="http://schemas.microsoft.com/office/drawing/2014/main" id="{68D7AE23-5F70-E1EA-AEEE-05F530C1816A}"/>
              </a:ext>
            </a:extLst>
          </p:cNvPr>
          <p:cNvGrpSpPr/>
          <p:nvPr/>
        </p:nvGrpSpPr>
        <p:grpSpPr>
          <a:xfrm>
            <a:off x="444416" y="6035318"/>
            <a:ext cx="213360" cy="213360"/>
            <a:chOff x="455013" y="8593499"/>
            <a:chExt cx="213360" cy="213360"/>
          </a:xfrm>
        </p:grpSpPr>
        <p:sp>
          <p:nvSpPr>
            <p:cNvPr id="57" name="Elipse 56">
              <a:extLst>
                <a:ext uri="{FF2B5EF4-FFF2-40B4-BE49-F238E27FC236}">
                  <a16:creationId xmlns:a16="http://schemas.microsoft.com/office/drawing/2014/main" id="{5950DF37-F3A9-2CD0-142B-D63C199B3B84}"/>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8" name="Gráfico 57">
              <a:extLst>
                <a:ext uri="{FF2B5EF4-FFF2-40B4-BE49-F238E27FC236}">
                  <a16:creationId xmlns:a16="http://schemas.microsoft.com/office/drawing/2014/main" id="{B79B3C90-76E2-C3B2-A272-8BF16D60DC3C}"/>
                </a:ext>
              </a:extLst>
            </p:cNvPr>
            <p:cNvPicPr>
              <a:picLocks noChangeAspect="1"/>
            </p:cNvPicPr>
            <p:nvPr/>
          </p:nvPicPr>
          <p:blipFill>
            <a:blip r:embed="rId10">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66" name="Rectangle 11">
            <a:extLst>
              <a:ext uri="{FF2B5EF4-FFF2-40B4-BE49-F238E27FC236}">
                <a16:creationId xmlns:a16="http://schemas.microsoft.com/office/drawing/2014/main" id="{9737D31D-6B1B-9D32-18A3-E83D5F8C4BBF}"/>
              </a:ext>
            </a:extLst>
          </p:cNvPr>
          <p:cNvSpPr>
            <a:spLocks noChangeArrowheads="1"/>
          </p:cNvSpPr>
          <p:nvPr/>
        </p:nvSpPr>
        <p:spPr bwMode="auto">
          <a:xfrm>
            <a:off x="698053" y="6540322"/>
            <a:ext cx="1661342" cy="2197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panose="020F0502020204030204" pitchFamily="34" charset="0"/>
              <a:cs typeface="Calibri"/>
            </a:endParaRPr>
          </a:p>
          <a:p>
            <a:pPr>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spcAft>
                <a:spcPts val="800"/>
              </a:spcAft>
            </a:pPr>
            <a:endParaRPr lang="es-ES" sz="900" b="1" dirty="0">
              <a:solidFill>
                <a:srgbClr val="0070C0"/>
              </a:solidFill>
              <a:latin typeface="Montserrat"/>
              <a:ea typeface="Calibri"/>
              <a:cs typeface="Calibri"/>
            </a:endParaRPr>
          </a:p>
          <a:p>
            <a:pPr>
              <a:spcAft>
                <a:spcPts val="800"/>
              </a:spcAft>
            </a:pPr>
            <a:endParaRPr lang="es-ES" sz="900" b="1" dirty="0">
              <a:solidFill>
                <a:srgbClr val="0070C0"/>
              </a:solidFill>
              <a:latin typeface="Montserrat"/>
              <a:ea typeface="Calibri"/>
              <a:cs typeface="Calibri"/>
            </a:endParaRPr>
          </a:p>
          <a:p>
            <a:pPr>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67" name="Rectangle 21">
            <a:extLst>
              <a:ext uri="{FF2B5EF4-FFF2-40B4-BE49-F238E27FC236}">
                <a16:creationId xmlns:a16="http://schemas.microsoft.com/office/drawing/2014/main" id="{E211AEFA-0465-029E-9738-D296BF72FF5D}"/>
              </a:ext>
            </a:extLst>
          </p:cNvPr>
          <p:cNvSpPr>
            <a:spLocks noChangeArrowheads="1"/>
          </p:cNvSpPr>
          <p:nvPr/>
        </p:nvSpPr>
        <p:spPr bwMode="auto">
          <a:xfrm>
            <a:off x="2535254" y="987113"/>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rPr>
              <a:t>Agencia GIZ en Colombia – Proyecto Transfer</a:t>
            </a:r>
            <a:endParaRPr lang="es-ES" dirty="0"/>
          </a:p>
        </p:txBody>
      </p:sp>
      <p:sp>
        <p:nvSpPr>
          <p:cNvPr id="83" name="Rectangle 21">
            <a:extLst>
              <a:ext uri="{FF2B5EF4-FFF2-40B4-BE49-F238E27FC236}">
                <a16:creationId xmlns:a16="http://schemas.microsoft.com/office/drawing/2014/main" id="{11BA3EE2-7615-759E-F7A7-F19A4952B83B}"/>
              </a:ext>
            </a:extLst>
          </p:cNvPr>
          <p:cNvSpPr>
            <a:spLocks noChangeArrowheads="1"/>
          </p:cNvSpPr>
          <p:nvPr/>
        </p:nvSpPr>
        <p:spPr bwMode="auto">
          <a:xfrm>
            <a:off x="2535254" y="1120485"/>
            <a:ext cx="4175373" cy="2474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Noviembre de 2015 – 4 meses</a:t>
            </a:r>
            <a:endParaRPr lang="es-ES" dirty="0"/>
          </a:p>
          <a:p>
            <a:pPr algn="just">
              <a:spcAft>
                <a:spcPts val="800"/>
              </a:spcAft>
            </a:pPr>
            <a:r>
              <a:rPr lang="es-ES" sz="900" dirty="0">
                <a:solidFill>
                  <a:srgbClr val="3B3838"/>
                </a:solidFill>
                <a:latin typeface="Montserrat"/>
                <a:cs typeface="Times New Roman"/>
              </a:rPr>
              <a:t>Estimación ex-ante del potencial de mitigación de emisiones GEI y apoyo en el diseño del sistema de monitoreo, reporte y verificación (MRV) de las medidas de mitigación de la NAMA de Transporte Activo en Bicicleta y Gestión de la Demanda (NAMA TAnDem)</a:t>
            </a:r>
            <a:endParaRPr lang="es-ES" dirty="0"/>
          </a:p>
          <a:p>
            <a:pPr algn="just">
              <a:spcAft>
                <a:spcPts val="800"/>
              </a:spcAft>
            </a:pPr>
            <a:r>
              <a:rPr lang="es-ES" sz="900" dirty="0">
                <a:solidFill>
                  <a:srgbClr val="3B3838"/>
                </a:solidFill>
                <a:latin typeface="Montserrat"/>
                <a:cs typeface="Times New Roman"/>
              </a:rPr>
              <a:t>Revisión de datos y modelos relevantes para el sistema MRV de la NAMA, tomando como insumo las fuentes de información identificadas en el producto final de la consultoría que precede a este trabajo. Estimación del potencial de reducción de emisiones de gases efecto invernadero (GEI) de las medidas a incluir en la NAMA. Propuesta de pasos a seguir para el diseño del MRV, identificando el arreglo institucional más adecuado y el plan de costos .</a:t>
            </a:r>
            <a:endParaRPr lang="es-ES" dirty="0"/>
          </a:p>
          <a:p>
            <a:pPr algn="just">
              <a:spcAft>
                <a:spcPts val="800"/>
              </a:spcAft>
            </a:pPr>
            <a:r>
              <a:rPr lang="es-ES" sz="900" dirty="0">
                <a:solidFill>
                  <a:srgbClr val="3B3838"/>
                </a:solidFill>
                <a:latin typeface="Montserrat"/>
                <a:cs typeface="Times New Roman"/>
              </a:rPr>
              <a:t>http://www.giz.de/ - www.transport-namas.org </a:t>
            </a:r>
            <a:endParaRPr lang="es-ES" dirty="0">
              <a:solidFill>
                <a:srgbClr val="000000"/>
              </a:solidFill>
              <a:latin typeface="Calibri" panose="020F0502020204030204"/>
              <a:cs typeface="Calibri" panose="020F0502020204030204"/>
            </a:endParaRPr>
          </a:p>
          <a:p>
            <a:pPr algn="just">
              <a:spcAft>
                <a:spcPts val="800"/>
              </a:spcAft>
            </a:pPr>
            <a:r>
              <a:rPr lang="es-ES" sz="900" dirty="0">
                <a:solidFill>
                  <a:srgbClr val="3B3838"/>
                </a:solidFill>
                <a:latin typeface="Montserrat"/>
                <a:cs typeface="Times New Roman"/>
              </a:rPr>
              <a:t>Patricia Calderón - </a:t>
            </a:r>
            <a:r>
              <a:rPr lang="es-ES" sz="900" u="sng" dirty="0">
                <a:solidFill>
                  <a:schemeClr val="accent1"/>
                </a:solidFill>
                <a:latin typeface="Montserrat"/>
                <a:cs typeface="Times New Roman"/>
              </a:rPr>
              <a:t>patricia.calderon@giz.de</a:t>
            </a:r>
            <a:endParaRPr lang="es-ES" u="sng" dirty="0">
              <a:solidFill>
                <a:schemeClr val="accent1"/>
              </a:solidFill>
              <a:cs typeface="Calibri"/>
            </a:endParaRPr>
          </a:p>
        </p:txBody>
      </p:sp>
      <p:sp>
        <p:nvSpPr>
          <p:cNvPr id="84" name="Rectángulo 83">
            <a:extLst>
              <a:ext uri="{FF2B5EF4-FFF2-40B4-BE49-F238E27FC236}">
                <a16:creationId xmlns:a16="http://schemas.microsoft.com/office/drawing/2014/main" id="{85FD49B1-138F-7A22-351B-64BF19FD1330}"/>
              </a:ext>
            </a:extLst>
          </p:cNvPr>
          <p:cNvSpPr/>
          <p:nvPr/>
        </p:nvSpPr>
        <p:spPr>
          <a:xfrm>
            <a:off x="2388464" y="6446233"/>
            <a:ext cx="45719" cy="2197106"/>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85" name="Grupo 84">
            <a:extLst>
              <a:ext uri="{FF2B5EF4-FFF2-40B4-BE49-F238E27FC236}">
                <a16:creationId xmlns:a16="http://schemas.microsoft.com/office/drawing/2014/main" id="{69000954-D32B-2D3C-C451-6E2737CE4A54}"/>
              </a:ext>
            </a:extLst>
          </p:cNvPr>
          <p:cNvGrpSpPr/>
          <p:nvPr/>
        </p:nvGrpSpPr>
        <p:grpSpPr>
          <a:xfrm>
            <a:off x="444416" y="6996981"/>
            <a:ext cx="213360" cy="213360"/>
            <a:chOff x="448292" y="3451607"/>
            <a:chExt cx="213360" cy="213360"/>
          </a:xfrm>
        </p:grpSpPr>
        <p:sp>
          <p:nvSpPr>
            <p:cNvPr id="86" name="Elipse 85">
              <a:extLst>
                <a:ext uri="{FF2B5EF4-FFF2-40B4-BE49-F238E27FC236}">
                  <a16:creationId xmlns:a16="http://schemas.microsoft.com/office/drawing/2014/main" id="{FA132B73-B9AA-8037-04C9-334501E89310}"/>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7" name="Gráfico 86">
              <a:extLst>
                <a:ext uri="{FF2B5EF4-FFF2-40B4-BE49-F238E27FC236}">
                  <a16:creationId xmlns:a16="http://schemas.microsoft.com/office/drawing/2014/main" id="{9E4872B5-FEE7-9424-1155-AED0CBA312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88" name="Grupo 87">
            <a:extLst>
              <a:ext uri="{FF2B5EF4-FFF2-40B4-BE49-F238E27FC236}">
                <a16:creationId xmlns:a16="http://schemas.microsoft.com/office/drawing/2014/main" id="{3177610D-A2EB-45BF-80A6-F10347EC374B}"/>
              </a:ext>
            </a:extLst>
          </p:cNvPr>
          <p:cNvGrpSpPr/>
          <p:nvPr/>
        </p:nvGrpSpPr>
        <p:grpSpPr>
          <a:xfrm>
            <a:off x="444416" y="6750739"/>
            <a:ext cx="213360" cy="213360"/>
            <a:chOff x="448292" y="3196185"/>
            <a:chExt cx="213360" cy="213360"/>
          </a:xfrm>
        </p:grpSpPr>
        <p:sp>
          <p:nvSpPr>
            <p:cNvPr id="89" name="Elipse 88">
              <a:extLst>
                <a:ext uri="{FF2B5EF4-FFF2-40B4-BE49-F238E27FC236}">
                  <a16:creationId xmlns:a16="http://schemas.microsoft.com/office/drawing/2014/main" id="{156756EF-30AC-ECF3-A69B-E3079D8D3125}"/>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0" name="Gráfico 89">
              <a:extLst>
                <a:ext uri="{FF2B5EF4-FFF2-40B4-BE49-F238E27FC236}">
                  <a16:creationId xmlns:a16="http://schemas.microsoft.com/office/drawing/2014/main" id="{499E5728-34A7-4056-7C78-43865A60C0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91" name="Grupo 90">
            <a:extLst>
              <a:ext uri="{FF2B5EF4-FFF2-40B4-BE49-F238E27FC236}">
                <a16:creationId xmlns:a16="http://schemas.microsoft.com/office/drawing/2014/main" id="{F64FF069-B173-75FF-A5D0-AEFA74983E6E}"/>
              </a:ext>
            </a:extLst>
          </p:cNvPr>
          <p:cNvGrpSpPr/>
          <p:nvPr/>
        </p:nvGrpSpPr>
        <p:grpSpPr>
          <a:xfrm>
            <a:off x="444416" y="6504497"/>
            <a:ext cx="213360" cy="213360"/>
            <a:chOff x="441612" y="2938387"/>
            <a:chExt cx="213360" cy="213360"/>
          </a:xfrm>
        </p:grpSpPr>
        <p:sp>
          <p:nvSpPr>
            <p:cNvPr id="92" name="Elipse 91">
              <a:extLst>
                <a:ext uri="{FF2B5EF4-FFF2-40B4-BE49-F238E27FC236}">
                  <a16:creationId xmlns:a16="http://schemas.microsoft.com/office/drawing/2014/main" id="{E17E50AD-2924-A4A5-62E7-8DAE5838F7CA}"/>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3" name="Gráfico 92">
              <a:extLst>
                <a:ext uri="{FF2B5EF4-FFF2-40B4-BE49-F238E27FC236}">
                  <a16:creationId xmlns:a16="http://schemas.microsoft.com/office/drawing/2014/main" id="{209FF174-6EDF-A6C6-B25A-7F1B836A5F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94" name="Grupo 93">
            <a:extLst>
              <a:ext uri="{FF2B5EF4-FFF2-40B4-BE49-F238E27FC236}">
                <a16:creationId xmlns:a16="http://schemas.microsoft.com/office/drawing/2014/main" id="{8460E68F-D4D1-B0C0-A6CC-1974DB96E92A}"/>
              </a:ext>
            </a:extLst>
          </p:cNvPr>
          <p:cNvGrpSpPr/>
          <p:nvPr/>
        </p:nvGrpSpPr>
        <p:grpSpPr>
          <a:xfrm>
            <a:off x="444416" y="7488704"/>
            <a:ext cx="213360" cy="213360"/>
            <a:chOff x="451761" y="4176809"/>
            <a:chExt cx="213360" cy="213360"/>
          </a:xfrm>
        </p:grpSpPr>
        <p:sp>
          <p:nvSpPr>
            <p:cNvPr id="95" name="Elipse 94">
              <a:extLst>
                <a:ext uri="{FF2B5EF4-FFF2-40B4-BE49-F238E27FC236}">
                  <a16:creationId xmlns:a16="http://schemas.microsoft.com/office/drawing/2014/main" id="{91D37F20-86B6-56E3-99A0-E2A37EB5832E}"/>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6" name="Gráfico 95">
              <a:extLst>
                <a:ext uri="{FF2B5EF4-FFF2-40B4-BE49-F238E27FC236}">
                  <a16:creationId xmlns:a16="http://schemas.microsoft.com/office/drawing/2014/main" id="{EDF5EAE6-BFD8-5651-2086-4AC823CF41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97" name="Grupo 96">
            <a:extLst>
              <a:ext uri="{FF2B5EF4-FFF2-40B4-BE49-F238E27FC236}">
                <a16:creationId xmlns:a16="http://schemas.microsoft.com/office/drawing/2014/main" id="{E90FC834-E0E7-3C0F-DE49-D7CD4D79D9A2}"/>
              </a:ext>
            </a:extLst>
          </p:cNvPr>
          <p:cNvGrpSpPr/>
          <p:nvPr/>
        </p:nvGrpSpPr>
        <p:grpSpPr>
          <a:xfrm>
            <a:off x="444416" y="8204732"/>
            <a:ext cx="213360" cy="213360"/>
            <a:chOff x="457709" y="5691197"/>
            <a:chExt cx="213360" cy="213360"/>
          </a:xfrm>
        </p:grpSpPr>
        <p:sp>
          <p:nvSpPr>
            <p:cNvPr id="113" name="Elipse 112">
              <a:extLst>
                <a:ext uri="{FF2B5EF4-FFF2-40B4-BE49-F238E27FC236}">
                  <a16:creationId xmlns:a16="http://schemas.microsoft.com/office/drawing/2014/main" id="{88DBEB63-DFE6-8CD1-18A1-8B1928AE5130}"/>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4" name="Gráfico 113">
              <a:extLst>
                <a:ext uri="{FF2B5EF4-FFF2-40B4-BE49-F238E27FC236}">
                  <a16:creationId xmlns:a16="http://schemas.microsoft.com/office/drawing/2014/main" id="{9EDBA0BB-A6B8-9E9A-7B64-220E6EAE39D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
        <p:nvSpPr>
          <p:cNvPr id="2" name="Rectangle 21">
            <a:extLst>
              <a:ext uri="{FF2B5EF4-FFF2-40B4-BE49-F238E27FC236}">
                <a16:creationId xmlns:a16="http://schemas.microsoft.com/office/drawing/2014/main" id="{5B9FB1DD-4A3E-556C-68C1-BB2813D12F6A}"/>
              </a:ext>
            </a:extLst>
          </p:cNvPr>
          <p:cNvSpPr>
            <a:spLocks noChangeArrowheads="1"/>
          </p:cNvSpPr>
          <p:nvPr/>
        </p:nvSpPr>
        <p:spPr bwMode="auto">
          <a:xfrm>
            <a:off x="2575178" y="4014211"/>
            <a:ext cx="4162308" cy="242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Marzo de 2015 – 2 meses</a:t>
            </a:r>
            <a:endParaRPr lang="es-ES" dirty="0"/>
          </a:p>
          <a:p>
            <a:pPr algn="just">
              <a:spcAft>
                <a:spcPts val="800"/>
              </a:spcAft>
            </a:pPr>
            <a:r>
              <a:rPr lang="es-ES" sz="900" dirty="0">
                <a:solidFill>
                  <a:srgbClr val="3B3838"/>
                </a:solidFill>
                <a:latin typeface="Montserrat"/>
                <a:cs typeface="Times New Roman"/>
              </a:rPr>
              <a:t>Estudio de metodologías MRV para transporte no motorizado y gestión de la demanda en Colombia.</a:t>
            </a:r>
            <a:endParaRPr lang="es-ES" dirty="0"/>
          </a:p>
          <a:p>
            <a:pPr algn="just">
              <a:spcAft>
                <a:spcPts val="800"/>
              </a:spcAft>
            </a:pPr>
            <a:r>
              <a:rPr lang="es-ES" sz="900" dirty="0">
                <a:solidFill>
                  <a:srgbClr val="3B3838"/>
                </a:solidFill>
                <a:latin typeface="Montserrat"/>
                <a:cs typeface="Times New Roman"/>
              </a:rPr>
              <a:t>Identificación de metodologías adecuadas para medir el potencial de reducción de emisiones GEI, tomando en cuenta experiencias y lecciones aprendidas a nivel internacional e iniciativas existentes a nivel local. Proponer recomendaciones al gobierno de Colombia sobre la especificación del paquete de medidas para la NAMA de transporte no motorizado (TNM) y gestión de la demanda en transporte (GDT) que se adelanta con el apoyo el proyecto Transfer y una metodología de medición, reporte y verificación (MRV) adecuada para la situación local.</a:t>
            </a:r>
            <a:endParaRPr lang="es-ES" dirty="0"/>
          </a:p>
          <a:p>
            <a:pPr algn="just">
              <a:spcAft>
                <a:spcPts val="800"/>
              </a:spcAft>
            </a:pPr>
            <a:r>
              <a:rPr lang="es-ES" sz="900" dirty="0">
                <a:solidFill>
                  <a:srgbClr val="3B3838"/>
                </a:solidFill>
                <a:latin typeface="Montserrat"/>
                <a:cs typeface="Times New Roman"/>
              </a:rPr>
              <a:t>http://www.giz.de/ - www.transport-namas.org </a:t>
            </a:r>
            <a:endParaRPr lang="es-ES" dirty="0">
              <a:solidFill>
                <a:srgbClr val="000000"/>
              </a:solidFill>
              <a:latin typeface="Calibri" panose="020F0502020204030204"/>
              <a:cs typeface="Calibri" panose="020F0502020204030204"/>
            </a:endParaRPr>
          </a:p>
          <a:p>
            <a:pPr algn="just">
              <a:spcAft>
                <a:spcPts val="800"/>
              </a:spcAft>
            </a:pPr>
            <a:r>
              <a:rPr lang="es-ES" sz="900" dirty="0">
                <a:solidFill>
                  <a:srgbClr val="3B3838"/>
                </a:solidFill>
                <a:latin typeface="Montserrat"/>
                <a:cs typeface="Times New Roman"/>
              </a:rPr>
              <a:t>Patricia Calderón - </a:t>
            </a:r>
            <a:r>
              <a:rPr lang="es-ES" sz="900" u="sng" dirty="0">
                <a:solidFill>
                  <a:schemeClr val="accent1"/>
                </a:solidFill>
                <a:latin typeface="Montserrat"/>
                <a:cs typeface="Times New Roman"/>
              </a:rPr>
              <a:t>patricia.calderon@giz.de</a:t>
            </a:r>
            <a:endParaRPr lang="es-ES" u="sng" dirty="0">
              <a:solidFill>
                <a:schemeClr val="accent1"/>
              </a:solidFill>
              <a:cs typeface="Calibri"/>
            </a:endParaRPr>
          </a:p>
        </p:txBody>
      </p:sp>
      <p:sp>
        <p:nvSpPr>
          <p:cNvPr id="3" name="Rectangle 21">
            <a:extLst>
              <a:ext uri="{FF2B5EF4-FFF2-40B4-BE49-F238E27FC236}">
                <a16:creationId xmlns:a16="http://schemas.microsoft.com/office/drawing/2014/main" id="{117D8C0E-C63F-7F19-6DEF-BF8A6F9A02E1}"/>
              </a:ext>
            </a:extLst>
          </p:cNvPr>
          <p:cNvSpPr>
            <a:spLocks noChangeArrowheads="1"/>
          </p:cNvSpPr>
          <p:nvPr/>
        </p:nvSpPr>
        <p:spPr bwMode="auto">
          <a:xfrm>
            <a:off x="2535254" y="3727930"/>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Agencia GIZ en Colombia – Proyecto Transfer</a:t>
            </a:r>
            <a:endParaRPr lang="es-ES" dirty="0"/>
          </a:p>
        </p:txBody>
      </p:sp>
      <p:sp>
        <p:nvSpPr>
          <p:cNvPr id="5" name="Rectangle 21">
            <a:extLst>
              <a:ext uri="{FF2B5EF4-FFF2-40B4-BE49-F238E27FC236}">
                <a16:creationId xmlns:a16="http://schemas.microsoft.com/office/drawing/2014/main" id="{059CB1AD-92CC-E2FC-86C3-5D648998EC9E}"/>
              </a:ext>
            </a:extLst>
          </p:cNvPr>
          <p:cNvSpPr>
            <a:spLocks noChangeArrowheads="1"/>
          </p:cNvSpPr>
          <p:nvPr/>
        </p:nvSpPr>
        <p:spPr bwMode="auto">
          <a:xfrm>
            <a:off x="2578249" y="6425775"/>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Steer Davis Gleave - Colombia</a:t>
            </a:r>
            <a:endParaRPr lang="es-ES" dirty="0"/>
          </a:p>
        </p:txBody>
      </p:sp>
      <p:sp>
        <p:nvSpPr>
          <p:cNvPr id="7" name="Rectangle 21">
            <a:extLst>
              <a:ext uri="{FF2B5EF4-FFF2-40B4-BE49-F238E27FC236}">
                <a16:creationId xmlns:a16="http://schemas.microsoft.com/office/drawing/2014/main" id="{DFEC23B9-B1C1-8012-20D4-C3A0AE6D41F2}"/>
              </a:ext>
            </a:extLst>
          </p:cNvPr>
          <p:cNvSpPr>
            <a:spLocks noChangeArrowheads="1"/>
          </p:cNvSpPr>
          <p:nvPr/>
        </p:nvSpPr>
        <p:spPr bwMode="auto">
          <a:xfrm>
            <a:off x="2550697" y="6661086"/>
            <a:ext cx="4159930" cy="1851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Enero de 2015 – 8 meses</a:t>
            </a:r>
            <a:endParaRPr lang="es-ES" dirty="0"/>
          </a:p>
          <a:p>
            <a:pPr algn="just">
              <a:spcAft>
                <a:spcPts val="800"/>
              </a:spcAft>
            </a:pPr>
            <a:r>
              <a:rPr lang="es-ES" sz="900" dirty="0">
                <a:solidFill>
                  <a:srgbClr val="3B3838"/>
                </a:solidFill>
                <a:latin typeface="Montserrat"/>
                <a:cs typeface="Times New Roman"/>
              </a:rPr>
              <a:t>Análisis de calidad del aire y emisiones vehiculares en el marco del desarrollo del Plan de Movilidad de la ciudad de Popayán.</a:t>
            </a:r>
            <a:endParaRPr lang="es-ES" dirty="0"/>
          </a:p>
          <a:p>
            <a:pPr algn="just">
              <a:spcAft>
                <a:spcPts val="800"/>
              </a:spcAft>
            </a:pPr>
            <a:r>
              <a:rPr lang="es-ES" sz="900" dirty="0">
                <a:solidFill>
                  <a:srgbClr val="3B3838"/>
                </a:solidFill>
                <a:latin typeface="Montserrat"/>
                <a:ea typeface="+mn-lt"/>
                <a:cs typeface="Times New Roman"/>
              </a:rPr>
              <a:t>Elaboración de una línea base de calidad del aire y emisiones vehiculares con análisis de los registros históricos de la calidad del aire en Popayán. Modelación de emisiones bajo escenarios futuros de transporte según el Plan de Movilidad de la ciudad, desarrollo de la Evaluación Ambiental Estratégica (EAE) y diseño de una batería de indicadores para el monitoreo ambiental del proyecto.</a:t>
            </a:r>
            <a:endParaRPr lang="es-ES" dirty="0"/>
          </a:p>
          <a:p>
            <a:pPr algn="just">
              <a:lnSpc>
                <a:spcPct val="150000"/>
              </a:lnSpc>
              <a:spcAft>
                <a:spcPts val="800"/>
              </a:spcAft>
            </a:pPr>
            <a:r>
              <a:rPr lang="es-ES" sz="900" dirty="0">
                <a:solidFill>
                  <a:srgbClr val="3B3838"/>
                </a:solidFill>
                <a:latin typeface="Montserrat"/>
                <a:cs typeface="Times New Roman"/>
              </a:rPr>
              <a:t>Marta Daza - </a:t>
            </a:r>
            <a:r>
              <a:rPr lang="es-ES" sz="900" u="sng" dirty="0">
                <a:solidFill>
                  <a:schemeClr val="accent1"/>
                </a:solidFill>
                <a:latin typeface="Montserrat"/>
                <a:cs typeface="Times New Roman"/>
              </a:rPr>
              <a:t>marta.daza@steergroup.com</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778914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7417BBE9-4815-4F55-81FE-818E93240E48}"/>
              </a:ext>
            </a:extLst>
          </p:cNvPr>
          <p:cNvSpPr>
            <a:spLocks noChangeArrowheads="1"/>
          </p:cNvSpPr>
          <p:nvPr/>
        </p:nvSpPr>
        <p:spPr bwMode="auto">
          <a:xfrm>
            <a:off x="716973" y="1054360"/>
            <a:ext cx="1661342" cy="245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50000"/>
              </a:lnSpc>
              <a:spcAft>
                <a:spcPts val="800"/>
              </a:spcAft>
            </a:pPr>
            <a:endParaRPr lang="es-ES" sz="900" b="1" dirty="0">
              <a:solidFill>
                <a:srgbClr val="0070C0"/>
              </a:solidFill>
              <a:latin typeface="Montserrat"/>
              <a:ea typeface="Calibri"/>
              <a:cs typeface="Calibri"/>
            </a:endParaRPr>
          </a:p>
          <a:p>
            <a:pPr>
              <a:lnSpc>
                <a:spcPct val="150000"/>
              </a:lnSpc>
              <a:spcAft>
                <a:spcPts val="1400"/>
              </a:spcAft>
            </a:pPr>
            <a:endParaRPr lang="es-ES" sz="900" b="1" dirty="0">
              <a:solidFill>
                <a:srgbClr val="0070C0"/>
              </a:solidFill>
              <a:latin typeface="Montserrat"/>
              <a:ea typeface="Calibri"/>
              <a:cs typeface="Calibri"/>
            </a:endParaRPr>
          </a:p>
          <a:p>
            <a:pPr>
              <a:lnSpc>
                <a:spcPct val="150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15" name="Rectángulo 14">
            <a:extLst>
              <a:ext uri="{FF2B5EF4-FFF2-40B4-BE49-F238E27FC236}">
                <a16:creationId xmlns:a16="http://schemas.microsoft.com/office/drawing/2014/main" id="{BDEEE1AF-8184-4287-BA71-F12D06D6EBB9}"/>
              </a:ext>
            </a:extLst>
          </p:cNvPr>
          <p:cNvSpPr/>
          <p:nvPr/>
        </p:nvSpPr>
        <p:spPr>
          <a:xfrm>
            <a:off x="2388464" y="1133002"/>
            <a:ext cx="45719" cy="1752968"/>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68" name="Grupo 67">
            <a:extLst>
              <a:ext uri="{FF2B5EF4-FFF2-40B4-BE49-F238E27FC236}">
                <a16:creationId xmlns:a16="http://schemas.microsoft.com/office/drawing/2014/main" id="{F3902E37-309C-43DC-9494-31389ECBB933}"/>
              </a:ext>
            </a:extLst>
          </p:cNvPr>
          <p:cNvGrpSpPr/>
          <p:nvPr/>
        </p:nvGrpSpPr>
        <p:grpSpPr>
          <a:xfrm>
            <a:off x="463576" y="1511069"/>
            <a:ext cx="213360" cy="213360"/>
            <a:chOff x="448292" y="3451607"/>
            <a:chExt cx="213360" cy="213360"/>
          </a:xfrm>
        </p:grpSpPr>
        <p:sp>
          <p:nvSpPr>
            <p:cNvPr id="69" name="Elipse 68">
              <a:extLst>
                <a:ext uri="{FF2B5EF4-FFF2-40B4-BE49-F238E27FC236}">
                  <a16:creationId xmlns:a16="http://schemas.microsoft.com/office/drawing/2014/main" id="{A0980743-FBBF-4363-9578-CCEC9EA0D958}"/>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0" name="Gráfico 69">
              <a:extLst>
                <a:ext uri="{FF2B5EF4-FFF2-40B4-BE49-F238E27FC236}">
                  <a16:creationId xmlns:a16="http://schemas.microsoft.com/office/drawing/2014/main" id="{E08DEABD-D799-4EEC-82A5-115C5E3341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71" name="Grupo 70">
            <a:extLst>
              <a:ext uri="{FF2B5EF4-FFF2-40B4-BE49-F238E27FC236}">
                <a16:creationId xmlns:a16="http://schemas.microsoft.com/office/drawing/2014/main" id="{47A3B650-EEA8-48E1-9D13-BAA0627DE4A8}"/>
              </a:ext>
            </a:extLst>
          </p:cNvPr>
          <p:cNvGrpSpPr/>
          <p:nvPr/>
        </p:nvGrpSpPr>
        <p:grpSpPr>
          <a:xfrm>
            <a:off x="463576" y="1259390"/>
            <a:ext cx="213360" cy="213360"/>
            <a:chOff x="448292" y="3196185"/>
            <a:chExt cx="213360" cy="213360"/>
          </a:xfrm>
        </p:grpSpPr>
        <p:sp>
          <p:nvSpPr>
            <p:cNvPr id="72" name="Elipse 71">
              <a:extLst>
                <a:ext uri="{FF2B5EF4-FFF2-40B4-BE49-F238E27FC236}">
                  <a16:creationId xmlns:a16="http://schemas.microsoft.com/office/drawing/2014/main" id="{476908CE-C2BF-4619-B07B-06CC5F7D5A7B}"/>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3" name="Gráfico 72">
              <a:extLst>
                <a:ext uri="{FF2B5EF4-FFF2-40B4-BE49-F238E27FC236}">
                  <a16:creationId xmlns:a16="http://schemas.microsoft.com/office/drawing/2014/main" id="{CAB04D4B-EB1A-4DF6-8E82-6CA46099C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74" name="Grupo 73">
            <a:extLst>
              <a:ext uri="{FF2B5EF4-FFF2-40B4-BE49-F238E27FC236}">
                <a16:creationId xmlns:a16="http://schemas.microsoft.com/office/drawing/2014/main" id="{6B083EE6-81B8-4CA6-B740-ADCA4D9D3096}"/>
              </a:ext>
            </a:extLst>
          </p:cNvPr>
          <p:cNvGrpSpPr/>
          <p:nvPr/>
        </p:nvGrpSpPr>
        <p:grpSpPr>
          <a:xfrm>
            <a:off x="463576" y="1007711"/>
            <a:ext cx="213360" cy="213360"/>
            <a:chOff x="441612" y="2938387"/>
            <a:chExt cx="213360" cy="213360"/>
          </a:xfrm>
        </p:grpSpPr>
        <p:sp>
          <p:nvSpPr>
            <p:cNvPr id="75" name="Elipse 74">
              <a:extLst>
                <a:ext uri="{FF2B5EF4-FFF2-40B4-BE49-F238E27FC236}">
                  <a16:creationId xmlns:a16="http://schemas.microsoft.com/office/drawing/2014/main" id="{2AAC61B3-169B-44DE-88AB-7E07E3A3CD97}"/>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6" name="Gráfico 75">
              <a:extLst>
                <a:ext uri="{FF2B5EF4-FFF2-40B4-BE49-F238E27FC236}">
                  <a16:creationId xmlns:a16="http://schemas.microsoft.com/office/drawing/2014/main" id="{F1CA687F-11D3-487B-96EC-97F952EB72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77" name="Grupo 76">
            <a:extLst>
              <a:ext uri="{FF2B5EF4-FFF2-40B4-BE49-F238E27FC236}">
                <a16:creationId xmlns:a16="http://schemas.microsoft.com/office/drawing/2014/main" id="{7D031D69-B302-4163-A2CC-F3F5143EEE81}"/>
              </a:ext>
            </a:extLst>
          </p:cNvPr>
          <p:cNvGrpSpPr/>
          <p:nvPr/>
        </p:nvGrpSpPr>
        <p:grpSpPr>
          <a:xfrm>
            <a:off x="463576" y="2018914"/>
            <a:ext cx="213360" cy="213360"/>
            <a:chOff x="451761" y="4176809"/>
            <a:chExt cx="213360" cy="213360"/>
          </a:xfrm>
        </p:grpSpPr>
        <p:sp>
          <p:nvSpPr>
            <p:cNvPr id="78" name="Elipse 77">
              <a:extLst>
                <a:ext uri="{FF2B5EF4-FFF2-40B4-BE49-F238E27FC236}">
                  <a16:creationId xmlns:a16="http://schemas.microsoft.com/office/drawing/2014/main" id="{435878FE-F0C0-499D-9AA5-CF973D76D93B}"/>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79" name="Gráfico 78">
              <a:extLst>
                <a:ext uri="{FF2B5EF4-FFF2-40B4-BE49-F238E27FC236}">
                  <a16:creationId xmlns:a16="http://schemas.microsoft.com/office/drawing/2014/main" id="{8837164A-C788-4389-9A24-6FE476AE56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80" name="Grupo 79">
            <a:extLst>
              <a:ext uri="{FF2B5EF4-FFF2-40B4-BE49-F238E27FC236}">
                <a16:creationId xmlns:a16="http://schemas.microsoft.com/office/drawing/2014/main" id="{A39047A3-E090-4004-A21F-7778D10AA29C}"/>
              </a:ext>
            </a:extLst>
          </p:cNvPr>
          <p:cNvGrpSpPr/>
          <p:nvPr/>
        </p:nvGrpSpPr>
        <p:grpSpPr>
          <a:xfrm>
            <a:off x="463576" y="3243438"/>
            <a:ext cx="213360" cy="213360"/>
            <a:chOff x="457709" y="5691197"/>
            <a:chExt cx="213360" cy="213360"/>
          </a:xfrm>
        </p:grpSpPr>
        <p:sp>
          <p:nvSpPr>
            <p:cNvPr id="81" name="Elipse 80">
              <a:extLst>
                <a:ext uri="{FF2B5EF4-FFF2-40B4-BE49-F238E27FC236}">
                  <a16:creationId xmlns:a16="http://schemas.microsoft.com/office/drawing/2014/main" id="{831D673E-E186-44EF-A67F-2FA54CB58B0E}"/>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2" name="Gráfico 81">
              <a:extLst>
                <a:ext uri="{FF2B5EF4-FFF2-40B4-BE49-F238E27FC236}">
                  <a16:creationId xmlns:a16="http://schemas.microsoft.com/office/drawing/2014/main" id="{86CE9495-DE4D-46DB-8298-627746118E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35" name="Rectangle 11">
            <a:extLst>
              <a:ext uri="{FF2B5EF4-FFF2-40B4-BE49-F238E27FC236}">
                <a16:creationId xmlns:a16="http://schemas.microsoft.com/office/drawing/2014/main" id="{C2794820-1E9C-35C9-5F97-C0DA000F15B8}"/>
              </a:ext>
            </a:extLst>
          </p:cNvPr>
          <p:cNvSpPr>
            <a:spLocks noChangeArrowheads="1"/>
          </p:cNvSpPr>
          <p:nvPr/>
        </p:nvSpPr>
        <p:spPr bwMode="auto">
          <a:xfrm>
            <a:off x="735611" y="3763995"/>
            <a:ext cx="1663333" cy="207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Cliente</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FF990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50000"/>
              </a:lnSpc>
              <a:spcAft>
                <a:spcPts val="800"/>
              </a:spcAft>
            </a:pPr>
            <a:endParaRPr lang="es-ES" sz="900" b="1" dirty="0">
              <a:solidFill>
                <a:srgbClr val="FFAE37"/>
              </a:solidFill>
              <a:latin typeface="Montserrat"/>
              <a:ea typeface="Calibri"/>
              <a:cs typeface="Calibri"/>
            </a:endParaRPr>
          </a:p>
          <a:p>
            <a:pPr>
              <a:lnSpc>
                <a:spcPct val="150000"/>
              </a:lnSpc>
              <a:spcAft>
                <a:spcPts val="800"/>
              </a:spcAft>
            </a:pPr>
            <a:endParaRPr lang="es-ES" sz="900" b="1" dirty="0">
              <a:solidFill>
                <a:srgbClr val="FFAE37"/>
              </a:solidFill>
              <a:latin typeface="Montserrat"/>
              <a:ea typeface="Calibri"/>
              <a:cs typeface="Calibri"/>
            </a:endParaRPr>
          </a:p>
          <a:p>
            <a:pPr>
              <a:spcAft>
                <a:spcPts val="800"/>
              </a:spcAft>
            </a:pPr>
            <a:r>
              <a:rPr lang="es-ES" sz="900" b="1" dirty="0">
                <a:solidFill>
                  <a:srgbClr val="FFAE37"/>
                </a:solidFill>
                <a:latin typeface="Montserrat"/>
                <a:ea typeface="Calibri"/>
                <a:cs typeface="Calibri"/>
              </a:rPr>
              <a:t>Datos de contacto</a:t>
            </a:r>
            <a:endParaRPr lang="es-CO" sz="1100" dirty="0">
              <a:solidFill>
                <a:srgbClr val="FFAE37"/>
              </a:solidFill>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39" name="Rectángulo 38">
            <a:extLst>
              <a:ext uri="{FF2B5EF4-FFF2-40B4-BE49-F238E27FC236}">
                <a16:creationId xmlns:a16="http://schemas.microsoft.com/office/drawing/2014/main" id="{B6E82430-6282-8FAC-D22F-62D7A7D124A4}"/>
              </a:ext>
            </a:extLst>
          </p:cNvPr>
          <p:cNvSpPr/>
          <p:nvPr/>
        </p:nvSpPr>
        <p:spPr>
          <a:xfrm>
            <a:off x="2391418" y="3882897"/>
            <a:ext cx="48335" cy="1862161"/>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43" name="Grupo 42">
            <a:extLst>
              <a:ext uri="{FF2B5EF4-FFF2-40B4-BE49-F238E27FC236}">
                <a16:creationId xmlns:a16="http://schemas.microsoft.com/office/drawing/2014/main" id="{811E0483-CF1D-8128-FA77-48140E14FF8F}"/>
              </a:ext>
            </a:extLst>
          </p:cNvPr>
          <p:cNvGrpSpPr/>
          <p:nvPr/>
        </p:nvGrpSpPr>
        <p:grpSpPr>
          <a:xfrm>
            <a:off x="463576" y="4227041"/>
            <a:ext cx="213360" cy="213360"/>
            <a:chOff x="455013" y="6820563"/>
            <a:chExt cx="213360" cy="213360"/>
          </a:xfrm>
        </p:grpSpPr>
        <p:sp>
          <p:nvSpPr>
            <p:cNvPr id="41" name="Elipse 40">
              <a:extLst>
                <a:ext uri="{FF2B5EF4-FFF2-40B4-BE49-F238E27FC236}">
                  <a16:creationId xmlns:a16="http://schemas.microsoft.com/office/drawing/2014/main" id="{E9792E2E-0609-1AAA-BBB7-5788C48E82BA}"/>
                </a:ext>
              </a:extLst>
            </p:cNvPr>
            <p:cNvSpPr/>
            <p:nvPr/>
          </p:nvSpPr>
          <p:spPr>
            <a:xfrm>
              <a:off x="455013" y="6820563"/>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2" name="Gráfico 41">
              <a:extLst>
                <a:ext uri="{FF2B5EF4-FFF2-40B4-BE49-F238E27FC236}">
                  <a16:creationId xmlns:a16="http://schemas.microsoft.com/office/drawing/2014/main" id="{E5FC81A5-521E-6D2F-A84C-EF9FA3E69B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9346" y="6869833"/>
              <a:ext cx="166487" cy="115817"/>
            </a:xfrm>
            <a:prstGeom prst="rect">
              <a:avLst/>
            </a:prstGeom>
          </p:spPr>
        </p:pic>
      </p:grpSp>
      <p:grpSp>
        <p:nvGrpSpPr>
          <p:cNvPr id="47" name="Grupo 46">
            <a:extLst>
              <a:ext uri="{FF2B5EF4-FFF2-40B4-BE49-F238E27FC236}">
                <a16:creationId xmlns:a16="http://schemas.microsoft.com/office/drawing/2014/main" id="{50323DD2-31D3-8F47-9CAC-43D106CF1DFF}"/>
              </a:ext>
            </a:extLst>
          </p:cNvPr>
          <p:cNvGrpSpPr/>
          <p:nvPr/>
        </p:nvGrpSpPr>
        <p:grpSpPr>
          <a:xfrm>
            <a:off x="463576" y="3975784"/>
            <a:ext cx="213360" cy="213360"/>
            <a:chOff x="455013" y="6565141"/>
            <a:chExt cx="213360" cy="213360"/>
          </a:xfrm>
        </p:grpSpPr>
        <p:sp>
          <p:nvSpPr>
            <p:cNvPr id="45" name="Elipse 44">
              <a:extLst>
                <a:ext uri="{FF2B5EF4-FFF2-40B4-BE49-F238E27FC236}">
                  <a16:creationId xmlns:a16="http://schemas.microsoft.com/office/drawing/2014/main" id="{CAFA1918-375F-9ECB-46A4-FD8939F9E764}"/>
                </a:ext>
              </a:extLst>
            </p:cNvPr>
            <p:cNvSpPr/>
            <p:nvPr/>
          </p:nvSpPr>
          <p:spPr>
            <a:xfrm>
              <a:off x="455013" y="6565141"/>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46" name="Gráfico 45">
              <a:extLst>
                <a:ext uri="{FF2B5EF4-FFF2-40B4-BE49-F238E27FC236}">
                  <a16:creationId xmlns:a16="http://schemas.microsoft.com/office/drawing/2014/main" id="{12172F86-F564-F655-C6D2-6285ED857B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01" y="6612603"/>
              <a:ext cx="155156" cy="128172"/>
            </a:xfrm>
            <a:prstGeom prst="rect">
              <a:avLst/>
            </a:prstGeom>
          </p:spPr>
        </p:pic>
      </p:grpSp>
      <p:grpSp>
        <p:nvGrpSpPr>
          <p:cNvPr id="51" name="Grupo 50">
            <a:extLst>
              <a:ext uri="{FF2B5EF4-FFF2-40B4-BE49-F238E27FC236}">
                <a16:creationId xmlns:a16="http://schemas.microsoft.com/office/drawing/2014/main" id="{CD37F6BE-C306-9C6E-CA54-04BA984510B2}"/>
              </a:ext>
            </a:extLst>
          </p:cNvPr>
          <p:cNvGrpSpPr/>
          <p:nvPr/>
        </p:nvGrpSpPr>
        <p:grpSpPr>
          <a:xfrm>
            <a:off x="463576" y="3724527"/>
            <a:ext cx="213360" cy="213360"/>
            <a:chOff x="457709" y="6309719"/>
            <a:chExt cx="213360" cy="213360"/>
          </a:xfrm>
        </p:grpSpPr>
        <p:sp>
          <p:nvSpPr>
            <p:cNvPr id="49" name="Elipse 48">
              <a:extLst>
                <a:ext uri="{FF2B5EF4-FFF2-40B4-BE49-F238E27FC236}">
                  <a16:creationId xmlns:a16="http://schemas.microsoft.com/office/drawing/2014/main" id="{BFDC1D4E-DDBF-BC56-4E4F-7A8F111779FA}"/>
                </a:ext>
              </a:extLst>
            </p:cNvPr>
            <p:cNvSpPr/>
            <p:nvPr/>
          </p:nvSpPr>
          <p:spPr>
            <a:xfrm>
              <a:off x="457709" y="630971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0" name="Gráfico 49">
              <a:extLst>
                <a:ext uri="{FF2B5EF4-FFF2-40B4-BE49-F238E27FC236}">
                  <a16:creationId xmlns:a16="http://schemas.microsoft.com/office/drawing/2014/main" id="{A052A22F-F173-B5E4-86BF-C9704E3AAE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9645" y="6339995"/>
              <a:ext cx="152808" cy="152808"/>
            </a:xfrm>
            <a:prstGeom prst="rect">
              <a:avLst/>
            </a:prstGeom>
          </p:spPr>
        </p:pic>
      </p:grpSp>
      <p:grpSp>
        <p:nvGrpSpPr>
          <p:cNvPr id="55" name="Grupo 54">
            <a:extLst>
              <a:ext uri="{FF2B5EF4-FFF2-40B4-BE49-F238E27FC236}">
                <a16:creationId xmlns:a16="http://schemas.microsoft.com/office/drawing/2014/main" id="{595E2261-FD13-3404-BF97-79CE6306A8F4}"/>
              </a:ext>
            </a:extLst>
          </p:cNvPr>
          <p:cNvGrpSpPr/>
          <p:nvPr/>
        </p:nvGrpSpPr>
        <p:grpSpPr>
          <a:xfrm>
            <a:off x="463576" y="4747940"/>
            <a:ext cx="213360" cy="213360"/>
            <a:chOff x="445596" y="7332405"/>
            <a:chExt cx="213360" cy="213360"/>
          </a:xfrm>
        </p:grpSpPr>
        <p:sp>
          <p:nvSpPr>
            <p:cNvPr id="53" name="Elipse 52">
              <a:extLst>
                <a:ext uri="{FF2B5EF4-FFF2-40B4-BE49-F238E27FC236}">
                  <a16:creationId xmlns:a16="http://schemas.microsoft.com/office/drawing/2014/main" id="{92660154-C713-C661-8D39-ADE1A369AC71}"/>
                </a:ext>
              </a:extLst>
            </p:cNvPr>
            <p:cNvSpPr/>
            <p:nvPr/>
          </p:nvSpPr>
          <p:spPr>
            <a:xfrm>
              <a:off x="445596" y="7332405"/>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4" name="Gráfico 53">
              <a:extLst>
                <a:ext uri="{FF2B5EF4-FFF2-40B4-BE49-F238E27FC236}">
                  <a16:creationId xmlns:a16="http://schemas.microsoft.com/office/drawing/2014/main" id="{039C3555-CE8B-C485-2549-0A403E5F3BD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8127" y="7365743"/>
              <a:ext cx="139721" cy="146072"/>
            </a:xfrm>
            <a:prstGeom prst="rect">
              <a:avLst/>
            </a:prstGeom>
          </p:spPr>
        </p:pic>
      </p:grpSp>
      <p:grpSp>
        <p:nvGrpSpPr>
          <p:cNvPr id="59" name="Grupo 58">
            <a:extLst>
              <a:ext uri="{FF2B5EF4-FFF2-40B4-BE49-F238E27FC236}">
                <a16:creationId xmlns:a16="http://schemas.microsoft.com/office/drawing/2014/main" id="{68D7AE23-5F70-E1EA-AEEE-05F530C1816A}"/>
              </a:ext>
            </a:extLst>
          </p:cNvPr>
          <p:cNvGrpSpPr/>
          <p:nvPr/>
        </p:nvGrpSpPr>
        <p:grpSpPr>
          <a:xfrm>
            <a:off x="463576" y="5617294"/>
            <a:ext cx="213360" cy="213360"/>
            <a:chOff x="455013" y="8593499"/>
            <a:chExt cx="213360" cy="213360"/>
          </a:xfrm>
        </p:grpSpPr>
        <p:sp>
          <p:nvSpPr>
            <p:cNvPr id="57" name="Elipse 56">
              <a:extLst>
                <a:ext uri="{FF2B5EF4-FFF2-40B4-BE49-F238E27FC236}">
                  <a16:creationId xmlns:a16="http://schemas.microsoft.com/office/drawing/2014/main" id="{5950DF37-F3A9-2CD0-142B-D63C199B3B84}"/>
                </a:ext>
              </a:extLst>
            </p:cNvPr>
            <p:cNvSpPr/>
            <p:nvPr/>
          </p:nvSpPr>
          <p:spPr>
            <a:xfrm>
              <a:off x="455013" y="8593499"/>
              <a:ext cx="213360" cy="213360"/>
            </a:xfrm>
            <a:prstGeom prst="ellipse">
              <a:avLst/>
            </a:prstGeom>
            <a:solidFill>
              <a:srgbClr val="FFAE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58" name="Gráfico 57">
              <a:extLst>
                <a:ext uri="{FF2B5EF4-FFF2-40B4-BE49-F238E27FC236}">
                  <a16:creationId xmlns:a16="http://schemas.microsoft.com/office/drawing/2014/main" id="{B79B3C90-76E2-C3B2-A272-8BF16D60DC3C}"/>
                </a:ext>
              </a:extLst>
            </p:cNvPr>
            <p:cNvPicPr>
              <a:picLocks noChangeAspect="1"/>
            </p:cNvPicPr>
            <p:nvPr/>
          </p:nvPicPr>
          <p:blipFill>
            <a:blip r:embed="rId10">
              <a:extLst>
                <a:ext uri="{96DAC541-7B7A-43D3-8B79-37D633B846F1}">
                  <asvg:svgBlip xmlns:asvg="http://schemas.microsoft.com/office/drawing/2016/SVG/main" r:embed="rId13"/>
                </a:ext>
              </a:extLst>
            </a:blip>
            <a:stretch>
              <a:fillRect/>
            </a:stretch>
          </p:blipFill>
          <p:spPr>
            <a:xfrm>
              <a:off x="484374" y="8623889"/>
              <a:ext cx="154635" cy="124380"/>
            </a:xfrm>
            <a:prstGeom prst="rect">
              <a:avLst/>
            </a:prstGeom>
          </p:spPr>
        </p:pic>
      </p:grpSp>
      <p:sp>
        <p:nvSpPr>
          <p:cNvPr id="66" name="Rectangle 11">
            <a:extLst>
              <a:ext uri="{FF2B5EF4-FFF2-40B4-BE49-F238E27FC236}">
                <a16:creationId xmlns:a16="http://schemas.microsoft.com/office/drawing/2014/main" id="{9737D31D-6B1B-9D32-18A3-E83D5F8C4BBF}"/>
              </a:ext>
            </a:extLst>
          </p:cNvPr>
          <p:cNvSpPr>
            <a:spLocks noChangeArrowheads="1"/>
          </p:cNvSpPr>
          <p:nvPr/>
        </p:nvSpPr>
        <p:spPr bwMode="auto">
          <a:xfrm>
            <a:off x="765233" y="6159300"/>
            <a:ext cx="1661342" cy="241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107000"/>
              </a:lnSpc>
              <a:spcAft>
                <a:spcPts val="800"/>
              </a:spcAft>
            </a:pPr>
            <a:r>
              <a:rPr lang="es-ES" sz="900" b="1" dirty="0">
                <a:solidFill>
                  <a:srgbClr val="0070C0"/>
                </a:solidFill>
                <a:latin typeface="Montserrat"/>
                <a:ea typeface="Calibri"/>
                <a:cs typeface="Calibri"/>
              </a:rPr>
              <a:t>Cliente</a:t>
            </a:r>
            <a:endParaRPr lang="es-CO" sz="1100" dirty="0">
              <a:latin typeface="Montserrat"/>
              <a:ea typeface="Calibri"/>
              <a:cs typeface="Calibri"/>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Fecha de inicio y duración</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900" b="1" dirty="0">
                <a:solidFill>
                  <a:srgbClr val="0070C0"/>
                </a:solidFill>
                <a:latin typeface="Montserrat" pitchFamily="2" charset="0"/>
                <a:ea typeface="Calibri" panose="020F0502020204030204" pitchFamily="34" charset="0"/>
                <a:cs typeface="Calibri" panose="020F0502020204030204" pitchFamily="34" charset="0"/>
              </a:rPr>
              <a:t>Nombre del proyecto</a:t>
            </a: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900" b="1" dirty="0">
              <a:solidFill>
                <a:srgbClr val="0070C0"/>
              </a:solidFill>
              <a:latin typeface="Montserrat"/>
              <a:ea typeface="Calibri" panose="020F0502020204030204" pitchFamily="34" charset="0"/>
              <a:cs typeface="Calibri"/>
            </a:endParaRPr>
          </a:p>
          <a:p>
            <a:pPr>
              <a:lnSpc>
                <a:spcPct val="107000"/>
              </a:lnSpc>
              <a:spcAft>
                <a:spcPts val="800"/>
              </a:spcAft>
            </a:pPr>
            <a:r>
              <a:rPr lang="es-ES" sz="900" b="1" dirty="0">
                <a:solidFill>
                  <a:srgbClr val="0070C0"/>
                </a:solidFill>
                <a:latin typeface="Montserrat"/>
                <a:ea typeface="Calibri" panose="020F0502020204030204" pitchFamily="34" charset="0"/>
                <a:cs typeface="Calibri"/>
              </a:rPr>
              <a:t>Descripción del trabajo</a:t>
            </a:r>
            <a:endParaRPr lang="es-CO" sz="1100" dirty="0">
              <a:latin typeface="Montserrat"/>
              <a:ea typeface="Calibri" panose="020F0502020204030204" pitchFamily="34" charset="0"/>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endParaRPr lang="es-ES" sz="900" b="1" dirty="0">
              <a:solidFill>
                <a:srgbClr val="0070C0"/>
              </a:solidFill>
              <a:latin typeface="Montserrat"/>
              <a:ea typeface="Calibri"/>
              <a:cs typeface="Calibri"/>
            </a:endParaRPr>
          </a:p>
          <a:p>
            <a:pPr>
              <a:lnSpc>
                <a:spcPct val="107000"/>
              </a:lnSpc>
              <a:spcAft>
                <a:spcPts val="800"/>
              </a:spcAft>
            </a:pPr>
            <a:r>
              <a:rPr lang="es-ES" sz="900" b="1" dirty="0">
                <a:solidFill>
                  <a:srgbClr val="0070C0"/>
                </a:solidFill>
                <a:latin typeface="Montserrat"/>
                <a:ea typeface="Calibri"/>
                <a:cs typeface="Calibri"/>
              </a:rPr>
              <a:t>Datos de contacto</a:t>
            </a:r>
            <a:endParaRPr lang="es-CO" sz="1100" dirty="0">
              <a:latin typeface="Montserrat"/>
              <a:ea typeface="Calibri"/>
              <a:cs typeface="Calibri"/>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100" dirty="0">
              <a:latin typeface="Calibri" panose="020F0502020204030204" pitchFamily="34" charset="0"/>
              <a:ea typeface="Calibri" panose="020F0502020204030204" pitchFamily="34" charset="0"/>
              <a:cs typeface="Arial" panose="020B0604020202020204" pitchFamily="34" charset="0"/>
            </a:endParaRPr>
          </a:p>
        </p:txBody>
      </p:sp>
      <p:sp>
        <p:nvSpPr>
          <p:cNvPr id="67" name="Rectangle 21">
            <a:extLst>
              <a:ext uri="{FF2B5EF4-FFF2-40B4-BE49-F238E27FC236}">
                <a16:creationId xmlns:a16="http://schemas.microsoft.com/office/drawing/2014/main" id="{E211AEFA-0465-029E-9738-D296BF72FF5D}"/>
              </a:ext>
            </a:extLst>
          </p:cNvPr>
          <p:cNvSpPr>
            <a:spLocks noChangeArrowheads="1"/>
          </p:cNvSpPr>
          <p:nvPr/>
        </p:nvSpPr>
        <p:spPr bwMode="auto">
          <a:xfrm>
            <a:off x="2528742" y="1040386"/>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rPr>
              <a:t>MGM Innova</a:t>
            </a:r>
            <a:endParaRPr lang="es-ES" dirty="0"/>
          </a:p>
        </p:txBody>
      </p:sp>
      <p:sp>
        <p:nvSpPr>
          <p:cNvPr id="83" name="Rectangle 21">
            <a:extLst>
              <a:ext uri="{FF2B5EF4-FFF2-40B4-BE49-F238E27FC236}">
                <a16:creationId xmlns:a16="http://schemas.microsoft.com/office/drawing/2014/main" id="{11BA3EE2-7615-759E-F7A7-F19A4952B83B}"/>
              </a:ext>
            </a:extLst>
          </p:cNvPr>
          <p:cNvSpPr>
            <a:spLocks noChangeArrowheads="1"/>
          </p:cNvSpPr>
          <p:nvPr/>
        </p:nvSpPr>
        <p:spPr bwMode="auto">
          <a:xfrm>
            <a:off x="2528742" y="1207348"/>
            <a:ext cx="4175373" cy="2474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Febrero de 2013 – 1 mes</a:t>
            </a:r>
            <a:endParaRPr lang="es-ES" dirty="0"/>
          </a:p>
          <a:p>
            <a:pPr algn="just">
              <a:spcAft>
                <a:spcPts val="800"/>
              </a:spcAft>
            </a:pPr>
            <a:r>
              <a:rPr lang="es-ES" sz="900" dirty="0">
                <a:solidFill>
                  <a:srgbClr val="3B3838"/>
                </a:solidFill>
                <a:latin typeface="Montserrat"/>
                <a:cs typeface="Times New Roman"/>
              </a:rPr>
              <a:t>Diseño de una NAMA (Nationally Appropiate Mitigation Action) para el transporte de carga por carretera en Colombia</a:t>
            </a:r>
            <a:endParaRPr lang="es-ES" dirty="0"/>
          </a:p>
          <a:p>
            <a:pPr algn="just">
              <a:spcAft>
                <a:spcPts val="800"/>
              </a:spcAft>
            </a:pPr>
            <a:r>
              <a:rPr lang="es-ES" sz="900" dirty="0">
                <a:solidFill>
                  <a:srgbClr val="3B3838"/>
                </a:solidFill>
                <a:latin typeface="Montserrat"/>
                <a:cs typeface="Times New Roman"/>
              </a:rPr>
              <a:t>Apoyo técnico en la preparación del reporte “Diseño de una NAMA (Nationally Appropiate Mitigation Action) para el transporte de carga por carretera en Colombia” preparado por MGM para la representación en Colombia del Banco Interamericano de Desarrollo. Adicionalmente, durante esta asesoría se validaron los cálculos de inventarios de emisiones (incluyendo factores de emisión de GEIs y factores de actividad de los vehículos) y se definieron los lineamientos para consolidar un sistema de medición, reporte y verificación (MRV) que permita evaluar la efectividad del paquete de medidas de mitigación.</a:t>
            </a:r>
            <a:endParaRPr lang="es-ES" dirty="0"/>
          </a:p>
          <a:p>
            <a:pPr algn="just">
              <a:spcAft>
                <a:spcPts val="800"/>
              </a:spcAft>
            </a:pPr>
            <a:r>
              <a:rPr lang="es-ES" sz="900" u="sng" dirty="0">
                <a:solidFill>
                  <a:schemeClr val="accent1"/>
                </a:solidFill>
                <a:latin typeface="Montserrat"/>
                <a:cs typeface="Times New Roman"/>
              </a:rPr>
              <a:t>amontoya@mgminnova.com</a:t>
            </a:r>
            <a:endParaRPr lang="es-ES" u="sng" dirty="0">
              <a:solidFill>
                <a:schemeClr val="accent1"/>
              </a:solidFill>
            </a:endParaRPr>
          </a:p>
        </p:txBody>
      </p:sp>
      <p:sp>
        <p:nvSpPr>
          <p:cNvPr id="84" name="Rectángulo 83">
            <a:extLst>
              <a:ext uri="{FF2B5EF4-FFF2-40B4-BE49-F238E27FC236}">
                <a16:creationId xmlns:a16="http://schemas.microsoft.com/office/drawing/2014/main" id="{85FD49B1-138F-7A22-351B-64BF19FD1330}"/>
              </a:ext>
            </a:extLst>
          </p:cNvPr>
          <p:cNvSpPr/>
          <p:nvPr/>
        </p:nvSpPr>
        <p:spPr>
          <a:xfrm>
            <a:off x="2388464" y="6116987"/>
            <a:ext cx="45719" cy="2197106"/>
          </a:xfrm>
          <a:prstGeom prst="rect">
            <a:avLst/>
          </a:prstGeom>
          <a:gradFill>
            <a:gsLst>
              <a:gs pos="36000">
                <a:srgbClr val="026EA4"/>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nvGrpSpPr>
          <p:cNvPr id="85" name="Grupo 84">
            <a:extLst>
              <a:ext uri="{FF2B5EF4-FFF2-40B4-BE49-F238E27FC236}">
                <a16:creationId xmlns:a16="http://schemas.microsoft.com/office/drawing/2014/main" id="{69000954-D32B-2D3C-C451-6E2737CE4A54}"/>
              </a:ext>
            </a:extLst>
          </p:cNvPr>
          <p:cNvGrpSpPr/>
          <p:nvPr/>
        </p:nvGrpSpPr>
        <p:grpSpPr>
          <a:xfrm>
            <a:off x="463576" y="6615873"/>
            <a:ext cx="213360" cy="213360"/>
            <a:chOff x="448292" y="3451607"/>
            <a:chExt cx="213360" cy="213360"/>
          </a:xfrm>
        </p:grpSpPr>
        <p:sp>
          <p:nvSpPr>
            <p:cNvPr id="86" name="Elipse 85">
              <a:extLst>
                <a:ext uri="{FF2B5EF4-FFF2-40B4-BE49-F238E27FC236}">
                  <a16:creationId xmlns:a16="http://schemas.microsoft.com/office/drawing/2014/main" id="{FA132B73-B9AA-8037-04C9-334501E89310}"/>
                </a:ext>
              </a:extLst>
            </p:cNvPr>
            <p:cNvSpPr/>
            <p:nvPr/>
          </p:nvSpPr>
          <p:spPr>
            <a:xfrm>
              <a:off x="448292" y="345160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87" name="Gráfico 86">
              <a:extLst>
                <a:ext uri="{FF2B5EF4-FFF2-40B4-BE49-F238E27FC236}">
                  <a16:creationId xmlns:a16="http://schemas.microsoft.com/office/drawing/2014/main" id="{9E4872B5-FEE7-9424-1155-AED0CBA312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70" y="3500378"/>
              <a:ext cx="166487" cy="115817"/>
            </a:xfrm>
            <a:prstGeom prst="rect">
              <a:avLst/>
            </a:prstGeom>
          </p:spPr>
        </p:pic>
      </p:grpSp>
      <p:grpSp>
        <p:nvGrpSpPr>
          <p:cNvPr id="88" name="Grupo 87">
            <a:extLst>
              <a:ext uri="{FF2B5EF4-FFF2-40B4-BE49-F238E27FC236}">
                <a16:creationId xmlns:a16="http://schemas.microsoft.com/office/drawing/2014/main" id="{3177610D-A2EB-45BF-80A6-F10347EC374B}"/>
              </a:ext>
            </a:extLst>
          </p:cNvPr>
          <p:cNvGrpSpPr/>
          <p:nvPr/>
        </p:nvGrpSpPr>
        <p:grpSpPr>
          <a:xfrm>
            <a:off x="463576" y="6366620"/>
            <a:ext cx="213360" cy="213360"/>
            <a:chOff x="448292" y="3196185"/>
            <a:chExt cx="213360" cy="213360"/>
          </a:xfrm>
        </p:grpSpPr>
        <p:sp>
          <p:nvSpPr>
            <p:cNvPr id="89" name="Elipse 88">
              <a:extLst>
                <a:ext uri="{FF2B5EF4-FFF2-40B4-BE49-F238E27FC236}">
                  <a16:creationId xmlns:a16="http://schemas.microsoft.com/office/drawing/2014/main" id="{156756EF-30AC-ECF3-A69B-E3079D8D3125}"/>
                </a:ext>
              </a:extLst>
            </p:cNvPr>
            <p:cNvSpPr/>
            <p:nvPr/>
          </p:nvSpPr>
          <p:spPr>
            <a:xfrm>
              <a:off x="448292" y="3196185"/>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0" name="Gráfico 89">
              <a:extLst>
                <a:ext uri="{FF2B5EF4-FFF2-40B4-BE49-F238E27FC236}">
                  <a16:creationId xmlns:a16="http://schemas.microsoft.com/office/drawing/2014/main" id="{499E5728-34A7-4056-7C78-43865A60C0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427" y="3241709"/>
              <a:ext cx="155156" cy="128172"/>
            </a:xfrm>
            <a:prstGeom prst="rect">
              <a:avLst/>
            </a:prstGeom>
          </p:spPr>
        </p:pic>
      </p:grpSp>
      <p:grpSp>
        <p:nvGrpSpPr>
          <p:cNvPr id="91" name="Grupo 90">
            <a:extLst>
              <a:ext uri="{FF2B5EF4-FFF2-40B4-BE49-F238E27FC236}">
                <a16:creationId xmlns:a16="http://schemas.microsoft.com/office/drawing/2014/main" id="{F64FF069-B173-75FF-A5D0-AEFA74983E6E}"/>
              </a:ext>
            </a:extLst>
          </p:cNvPr>
          <p:cNvGrpSpPr/>
          <p:nvPr/>
        </p:nvGrpSpPr>
        <p:grpSpPr>
          <a:xfrm>
            <a:off x="463576" y="6117368"/>
            <a:ext cx="213360" cy="213360"/>
            <a:chOff x="441612" y="2938387"/>
            <a:chExt cx="213360" cy="213360"/>
          </a:xfrm>
        </p:grpSpPr>
        <p:sp>
          <p:nvSpPr>
            <p:cNvPr id="92" name="Elipse 91">
              <a:extLst>
                <a:ext uri="{FF2B5EF4-FFF2-40B4-BE49-F238E27FC236}">
                  <a16:creationId xmlns:a16="http://schemas.microsoft.com/office/drawing/2014/main" id="{E17E50AD-2924-A4A5-62E7-8DAE5838F7CA}"/>
                </a:ext>
              </a:extLst>
            </p:cNvPr>
            <p:cNvSpPr/>
            <p:nvPr/>
          </p:nvSpPr>
          <p:spPr>
            <a:xfrm>
              <a:off x="441612" y="293838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3" name="Gráfico 92">
              <a:extLst>
                <a:ext uri="{FF2B5EF4-FFF2-40B4-BE49-F238E27FC236}">
                  <a16:creationId xmlns:a16="http://schemas.microsoft.com/office/drawing/2014/main" id="{209FF174-6EDF-A6C6-B25A-7F1B836A5F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670" y="2970041"/>
              <a:ext cx="152808" cy="151235"/>
            </a:xfrm>
            <a:prstGeom prst="rect">
              <a:avLst/>
            </a:prstGeom>
          </p:spPr>
        </p:pic>
      </p:grpSp>
      <p:grpSp>
        <p:nvGrpSpPr>
          <p:cNvPr id="94" name="Grupo 93">
            <a:extLst>
              <a:ext uri="{FF2B5EF4-FFF2-40B4-BE49-F238E27FC236}">
                <a16:creationId xmlns:a16="http://schemas.microsoft.com/office/drawing/2014/main" id="{8460E68F-D4D1-B0C0-A6CC-1974DB96E92A}"/>
              </a:ext>
            </a:extLst>
          </p:cNvPr>
          <p:cNvGrpSpPr/>
          <p:nvPr/>
        </p:nvGrpSpPr>
        <p:grpSpPr>
          <a:xfrm>
            <a:off x="463576" y="7114137"/>
            <a:ext cx="213360" cy="213360"/>
            <a:chOff x="451761" y="4176809"/>
            <a:chExt cx="213360" cy="213360"/>
          </a:xfrm>
        </p:grpSpPr>
        <p:sp>
          <p:nvSpPr>
            <p:cNvPr id="95" name="Elipse 94">
              <a:extLst>
                <a:ext uri="{FF2B5EF4-FFF2-40B4-BE49-F238E27FC236}">
                  <a16:creationId xmlns:a16="http://schemas.microsoft.com/office/drawing/2014/main" id="{91D37F20-86B6-56E3-99A0-E2A37EB5832E}"/>
                </a:ext>
              </a:extLst>
            </p:cNvPr>
            <p:cNvSpPr/>
            <p:nvPr/>
          </p:nvSpPr>
          <p:spPr>
            <a:xfrm>
              <a:off x="451761" y="4176809"/>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96" name="Gráfico 95">
              <a:extLst>
                <a:ext uri="{FF2B5EF4-FFF2-40B4-BE49-F238E27FC236}">
                  <a16:creationId xmlns:a16="http://schemas.microsoft.com/office/drawing/2014/main" id="{EDF5EAE6-BFD8-5651-2086-4AC823CF41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1832" y="4210453"/>
              <a:ext cx="139721" cy="146072"/>
            </a:xfrm>
            <a:prstGeom prst="rect">
              <a:avLst/>
            </a:prstGeom>
          </p:spPr>
        </p:pic>
      </p:grpSp>
      <p:grpSp>
        <p:nvGrpSpPr>
          <p:cNvPr id="97" name="Grupo 96">
            <a:extLst>
              <a:ext uri="{FF2B5EF4-FFF2-40B4-BE49-F238E27FC236}">
                <a16:creationId xmlns:a16="http://schemas.microsoft.com/office/drawing/2014/main" id="{E90FC834-E0E7-3C0F-DE49-D7CD4D79D9A2}"/>
              </a:ext>
            </a:extLst>
          </p:cNvPr>
          <p:cNvGrpSpPr/>
          <p:nvPr/>
        </p:nvGrpSpPr>
        <p:grpSpPr>
          <a:xfrm>
            <a:off x="463576" y="7863960"/>
            <a:ext cx="213360" cy="213360"/>
            <a:chOff x="457709" y="5691197"/>
            <a:chExt cx="213360" cy="213360"/>
          </a:xfrm>
        </p:grpSpPr>
        <p:sp>
          <p:nvSpPr>
            <p:cNvPr id="113" name="Elipse 112">
              <a:extLst>
                <a:ext uri="{FF2B5EF4-FFF2-40B4-BE49-F238E27FC236}">
                  <a16:creationId xmlns:a16="http://schemas.microsoft.com/office/drawing/2014/main" id="{88DBEB63-DFE6-8CD1-18A1-8B1928AE5130}"/>
                </a:ext>
              </a:extLst>
            </p:cNvPr>
            <p:cNvSpPr/>
            <p:nvPr/>
          </p:nvSpPr>
          <p:spPr>
            <a:xfrm>
              <a:off x="457709" y="5691197"/>
              <a:ext cx="213360" cy="213360"/>
            </a:xfrm>
            <a:prstGeom prst="ellipse">
              <a:avLst/>
            </a:prstGeom>
            <a:solidFill>
              <a:srgbClr val="026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pic>
          <p:nvPicPr>
            <p:cNvPr id="114" name="Gráfico 113">
              <a:extLst>
                <a:ext uri="{FF2B5EF4-FFF2-40B4-BE49-F238E27FC236}">
                  <a16:creationId xmlns:a16="http://schemas.microsoft.com/office/drawing/2014/main" id="{9EDBA0BB-A6B8-9E9A-7B64-220E6EAE39D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127" y="5728977"/>
              <a:ext cx="154635" cy="124380"/>
            </a:xfrm>
            <a:prstGeom prst="rect">
              <a:avLst/>
            </a:prstGeom>
          </p:spPr>
        </p:pic>
      </p:grpSp>
      <p:sp>
        <p:nvSpPr>
          <p:cNvPr id="2" name="Rectangle 21">
            <a:extLst>
              <a:ext uri="{FF2B5EF4-FFF2-40B4-BE49-F238E27FC236}">
                <a16:creationId xmlns:a16="http://schemas.microsoft.com/office/drawing/2014/main" id="{D1BD21C2-411D-4A43-0871-E30857DF5B6D}"/>
              </a:ext>
            </a:extLst>
          </p:cNvPr>
          <p:cNvSpPr>
            <a:spLocks noChangeArrowheads="1"/>
          </p:cNvSpPr>
          <p:nvPr/>
        </p:nvSpPr>
        <p:spPr bwMode="auto">
          <a:xfrm>
            <a:off x="2528742" y="3935235"/>
            <a:ext cx="4162308" cy="212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Diciembre de 2012 – 6 meses</a:t>
            </a:r>
            <a:endParaRPr lang="es-ES" dirty="0"/>
          </a:p>
          <a:p>
            <a:pPr algn="just">
              <a:spcAft>
                <a:spcPts val="800"/>
              </a:spcAft>
            </a:pPr>
            <a:r>
              <a:rPr lang="es-ES" sz="900" dirty="0">
                <a:solidFill>
                  <a:srgbClr val="3B3838"/>
                </a:solidFill>
                <a:latin typeface="Montserrat"/>
                <a:cs typeface="Times New Roman"/>
              </a:rPr>
              <a:t>Evaluación de impactos socioeconómicos del sistema Bus Rapid Transit de la ciudad de Santiago de Cali - Masivo Integrado de Occidente (MIO).</a:t>
            </a:r>
            <a:endParaRPr lang="es-ES" dirty="0"/>
          </a:p>
          <a:p>
            <a:pPr algn="just">
              <a:spcAft>
                <a:spcPts val="800"/>
              </a:spcAft>
            </a:pPr>
            <a:r>
              <a:rPr lang="es-ES" sz="900" dirty="0">
                <a:solidFill>
                  <a:srgbClr val="3B3838"/>
                </a:solidFill>
                <a:latin typeface="Montserrat"/>
                <a:cs typeface="Times New Roman"/>
              </a:rPr>
              <a:t>Cuantificación y análisis de los impactos operacionales del Sistema MIO, enfocados especialmente en el componente de calidad del aire y emisiones de GEI y de contaminantes locales del proyecto. Se estimaron los cobeneficios de la implementación del Sistema MIO y se realizó un análisis histórico de la condición de calidad del aire y emisiones vehiculares para la ciudad de Santiago de Cali.</a:t>
            </a:r>
            <a:endParaRPr lang="es-ES" dirty="0"/>
          </a:p>
          <a:p>
            <a:pPr algn="just">
              <a:spcAft>
                <a:spcPts val="800"/>
              </a:spcAft>
            </a:pPr>
            <a:r>
              <a:rPr lang="es-ES" sz="900" u="sng" dirty="0">
                <a:solidFill>
                  <a:schemeClr val="accent1"/>
                </a:solidFill>
                <a:latin typeface="Montserrat"/>
                <a:cs typeface="Times New Roman"/>
              </a:rPr>
              <a:t>colombiainfo@sdgworld.net</a:t>
            </a:r>
            <a:endParaRPr lang="es-ES" u="sng" dirty="0">
              <a:solidFill>
                <a:schemeClr val="accent1"/>
              </a:solidFill>
            </a:endParaRPr>
          </a:p>
        </p:txBody>
      </p:sp>
      <p:sp>
        <p:nvSpPr>
          <p:cNvPr id="3" name="Rectangle 21">
            <a:extLst>
              <a:ext uri="{FF2B5EF4-FFF2-40B4-BE49-F238E27FC236}">
                <a16:creationId xmlns:a16="http://schemas.microsoft.com/office/drawing/2014/main" id="{57B26F9C-C529-8C0A-50A5-ECAA75349DCE}"/>
              </a:ext>
            </a:extLst>
          </p:cNvPr>
          <p:cNvSpPr>
            <a:spLocks noChangeArrowheads="1"/>
          </p:cNvSpPr>
          <p:nvPr/>
        </p:nvSpPr>
        <p:spPr bwMode="auto">
          <a:xfrm>
            <a:off x="2539983" y="3761154"/>
            <a:ext cx="4472778"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Steer Davis Gleave - Colombia</a:t>
            </a:r>
            <a:endParaRPr lang="es-ES" dirty="0"/>
          </a:p>
        </p:txBody>
      </p:sp>
      <p:sp>
        <p:nvSpPr>
          <p:cNvPr id="5" name="Rectangle 21">
            <a:extLst>
              <a:ext uri="{FF2B5EF4-FFF2-40B4-BE49-F238E27FC236}">
                <a16:creationId xmlns:a16="http://schemas.microsoft.com/office/drawing/2014/main" id="{3261FC47-FC7D-8BD9-1ECD-E89FBB5E0D82}"/>
              </a:ext>
            </a:extLst>
          </p:cNvPr>
          <p:cNvSpPr>
            <a:spLocks noChangeArrowheads="1"/>
          </p:cNvSpPr>
          <p:nvPr/>
        </p:nvSpPr>
        <p:spPr bwMode="auto">
          <a:xfrm>
            <a:off x="2539983" y="6030855"/>
            <a:ext cx="4089381" cy="32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p>
            <a:pPr>
              <a:spcAft>
                <a:spcPts val="800"/>
              </a:spcAft>
            </a:pPr>
            <a:r>
              <a:rPr lang="es-ES" sz="1000" b="1" dirty="0">
                <a:solidFill>
                  <a:srgbClr val="3B3838"/>
                </a:solidFill>
                <a:latin typeface="Montserrat"/>
                <a:cs typeface="Times New Roman"/>
              </a:rPr>
              <a:t>Center for Clean Air Policy</a:t>
            </a:r>
            <a:endParaRPr lang="es-ES" dirty="0"/>
          </a:p>
        </p:txBody>
      </p:sp>
      <p:sp>
        <p:nvSpPr>
          <p:cNvPr id="7" name="Rectangle 21">
            <a:extLst>
              <a:ext uri="{FF2B5EF4-FFF2-40B4-BE49-F238E27FC236}">
                <a16:creationId xmlns:a16="http://schemas.microsoft.com/office/drawing/2014/main" id="{C7A1A6E0-B6AD-F192-5AC1-48417423E907}"/>
              </a:ext>
            </a:extLst>
          </p:cNvPr>
          <p:cNvSpPr>
            <a:spLocks noChangeArrowheads="1"/>
          </p:cNvSpPr>
          <p:nvPr/>
        </p:nvSpPr>
        <p:spPr bwMode="auto">
          <a:xfrm>
            <a:off x="2528742" y="6268989"/>
            <a:ext cx="4159930" cy="203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nSpc>
                <a:spcPct val="200000"/>
              </a:lnSpc>
              <a:spcAft>
                <a:spcPts val="800"/>
              </a:spcAft>
            </a:pPr>
            <a:r>
              <a:rPr lang="es-ES" sz="900" dirty="0">
                <a:solidFill>
                  <a:srgbClr val="3B3838"/>
                </a:solidFill>
                <a:latin typeface="Montserrat"/>
                <a:ea typeface="Calibri"/>
                <a:cs typeface="Times New Roman"/>
              </a:rPr>
              <a:t>Mayo de 2012 – 5 meses</a:t>
            </a:r>
            <a:endParaRPr lang="es-ES" dirty="0"/>
          </a:p>
          <a:p>
            <a:pPr algn="just">
              <a:spcAft>
                <a:spcPts val="800"/>
              </a:spcAft>
            </a:pPr>
            <a:r>
              <a:rPr lang="es-ES" sz="900" dirty="0">
                <a:solidFill>
                  <a:srgbClr val="3B3838"/>
                </a:solidFill>
                <a:latin typeface="Montserrat"/>
                <a:cs typeface="Times New Roman"/>
              </a:rPr>
              <a:t>Colombia Waste NAMA Development Assistance.</a:t>
            </a:r>
            <a:endParaRPr lang="es-ES" dirty="0"/>
          </a:p>
          <a:p>
            <a:pPr algn="just">
              <a:spcAft>
                <a:spcPts val="800"/>
              </a:spcAft>
            </a:pPr>
            <a:r>
              <a:rPr lang="es-ES" sz="900" dirty="0">
                <a:solidFill>
                  <a:srgbClr val="3B3838"/>
                </a:solidFill>
                <a:latin typeface="Montserrat"/>
                <a:ea typeface="+mn-lt"/>
                <a:cs typeface="Times New Roman"/>
              </a:rPr>
              <a:t>En el marco de este proyecto se diagnosticó el estado actual de la gestión de residuos en 4 ciudades del Colombia (Cali, Medellín, Sogamoso e Ibagué) con el ánimo de identificar oportunidades estratégicas para adelantar un proyecto piloto que demuestre la factibilidad y el potencial de reducción de emisiones de Gases Efecto Invernadero de un modelo de gestión integral de residuos sólidos en el país.</a:t>
            </a:r>
            <a:endParaRPr lang="es-ES" dirty="0"/>
          </a:p>
          <a:p>
            <a:pPr algn="just">
              <a:lnSpc>
                <a:spcPct val="150000"/>
              </a:lnSpc>
              <a:spcAft>
                <a:spcPts val="800"/>
              </a:spcAft>
            </a:pPr>
            <a:r>
              <a:rPr lang="es-ES" sz="900" dirty="0">
                <a:latin typeface="Montserrat"/>
                <a:cs typeface="Times New Roman"/>
              </a:rPr>
              <a:t>Michael A. LaGiglia </a:t>
            </a:r>
            <a:r>
              <a:rPr lang="es-ES" sz="900" u="sng" dirty="0">
                <a:solidFill>
                  <a:schemeClr val="accent1"/>
                </a:solidFill>
                <a:latin typeface="Montserrat"/>
                <a:cs typeface="Times New Roman"/>
              </a:rPr>
              <a:t>- mlagiglia@ccap.org</a:t>
            </a:r>
            <a:endParaRPr lang="es-ES" u="sng" dirty="0">
              <a:solidFill>
                <a:schemeClr val="accent1"/>
              </a:solidFill>
            </a:endParaRPr>
          </a:p>
          <a:p>
            <a:pPr>
              <a:lnSpc>
                <a:spcPct val="200000"/>
              </a:lnSpc>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270171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descr="Texto&#10;&#10;Descripción generada automáticamente">
            <a:extLst>
              <a:ext uri="{FF2B5EF4-FFF2-40B4-BE49-F238E27FC236}">
                <a16:creationId xmlns:a16="http://schemas.microsoft.com/office/drawing/2014/main" id="{84ACDFDE-4070-F80E-C7D7-454413EF8330}"/>
              </a:ext>
            </a:extLst>
          </p:cNvPr>
          <p:cNvPicPr>
            <a:picLocks noChangeAspect="1"/>
          </p:cNvPicPr>
          <p:nvPr/>
        </p:nvPicPr>
        <p:blipFill>
          <a:blip r:embed="rId2"/>
          <a:stretch>
            <a:fillRect/>
          </a:stretch>
        </p:blipFill>
        <p:spPr>
          <a:xfrm>
            <a:off x="389" y="-10169"/>
            <a:ext cx="7201227" cy="9145169"/>
          </a:xfrm>
          <a:prstGeom prst="rect">
            <a:avLst/>
          </a:prstGeom>
        </p:spPr>
      </p:pic>
    </p:spTree>
    <p:extLst>
      <p:ext uri="{BB962C8B-B14F-4D97-AF65-F5344CB8AC3E}">
        <p14:creationId xmlns:p14="http://schemas.microsoft.com/office/powerpoint/2010/main" val="748562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10" name="Rectángulo 9">
            <a:extLst>
              <a:ext uri="{FF2B5EF4-FFF2-40B4-BE49-F238E27FC236}">
                <a16:creationId xmlns:a16="http://schemas.microsoft.com/office/drawing/2014/main" id="{EB590153-8625-2C0B-F04B-C9DC52B28077}"/>
              </a:ext>
            </a:extLst>
          </p:cNvPr>
          <p:cNvSpPr/>
          <p:nvPr/>
        </p:nvSpPr>
        <p:spPr>
          <a:xfrm rot="16200000" flipH="1">
            <a:off x="1795023" y="12364"/>
            <a:ext cx="65644" cy="2740645"/>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14" name="Rectangle 21">
            <a:extLst>
              <a:ext uri="{FF2B5EF4-FFF2-40B4-BE49-F238E27FC236}">
                <a16:creationId xmlns:a16="http://schemas.microsoft.com/office/drawing/2014/main" id="{83A4019A-0CB8-336C-BC4D-78B14A18E607}"/>
              </a:ext>
            </a:extLst>
          </p:cNvPr>
          <p:cNvSpPr>
            <a:spLocks noChangeArrowheads="1"/>
          </p:cNvSpPr>
          <p:nvPr/>
        </p:nvSpPr>
        <p:spPr bwMode="auto">
          <a:xfrm>
            <a:off x="447975" y="1128154"/>
            <a:ext cx="4472778" cy="18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400" b="1" dirty="0">
                <a:solidFill>
                  <a:srgbClr val="FFAE37"/>
                </a:solidFill>
                <a:latin typeface="Montserrat"/>
                <a:cs typeface="Times New Roman"/>
              </a:rPr>
              <a:t>Publicaciones revisadas por pares</a:t>
            </a:r>
            <a:endParaRPr lang="es-ES" sz="1400" dirty="0">
              <a:solidFill>
                <a:srgbClr val="FFAE37"/>
              </a:solidFill>
            </a:endParaRPr>
          </a:p>
        </p:txBody>
      </p:sp>
      <p:sp>
        <p:nvSpPr>
          <p:cNvPr id="19" name="Rectangle 21">
            <a:extLst>
              <a:ext uri="{FF2B5EF4-FFF2-40B4-BE49-F238E27FC236}">
                <a16:creationId xmlns:a16="http://schemas.microsoft.com/office/drawing/2014/main" id="{90813105-A2BA-6335-706D-00841FEFAFE4}"/>
              </a:ext>
            </a:extLst>
          </p:cNvPr>
          <p:cNvSpPr>
            <a:spLocks noChangeArrowheads="1"/>
          </p:cNvSpPr>
          <p:nvPr/>
        </p:nvSpPr>
        <p:spPr bwMode="auto">
          <a:xfrm>
            <a:off x="451737" y="1747301"/>
            <a:ext cx="6367353" cy="359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marL="171450" indent="-171450" algn="just">
              <a:spcAft>
                <a:spcPts val="800"/>
              </a:spcAft>
              <a:buFont typeface="Wingdings"/>
              <a:buChar char="§"/>
            </a:pPr>
            <a:r>
              <a:rPr lang="es-ES" sz="900" dirty="0" err="1">
                <a:solidFill>
                  <a:srgbClr val="3B3838"/>
                </a:solidFill>
                <a:latin typeface="Montserrat"/>
                <a:cs typeface="Times New Roman"/>
              </a:rPr>
              <a:t>Perception</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of</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climate</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change</a:t>
            </a:r>
            <a:r>
              <a:rPr lang="es-ES" sz="900" dirty="0">
                <a:solidFill>
                  <a:srgbClr val="3B3838"/>
                </a:solidFill>
                <a:latin typeface="Montserrat"/>
                <a:cs typeface="Times New Roman"/>
              </a:rPr>
              <a:t> in </a:t>
            </a:r>
            <a:r>
              <a:rPr lang="es-ES" sz="900" dirty="0" err="1">
                <a:solidFill>
                  <a:srgbClr val="3B3838"/>
                </a:solidFill>
                <a:latin typeface="Montserrat"/>
                <a:cs typeface="Times New Roman"/>
              </a:rPr>
              <a:t>an</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academic</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community</a:t>
            </a:r>
            <a:r>
              <a:rPr lang="es-ES" sz="900" dirty="0">
                <a:solidFill>
                  <a:srgbClr val="3B3838"/>
                </a:solidFill>
                <a:latin typeface="Montserrat"/>
                <a:cs typeface="Times New Roman"/>
              </a:rPr>
              <a:t> in Colombia—a </a:t>
            </a:r>
            <a:r>
              <a:rPr lang="es-ES" sz="900" dirty="0" err="1">
                <a:solidFill>
                  <a:srgbClr val="3B3838"/>
                </a:solidFill>
                <a:latin typeface="Montserrat"/>
                <a:cs typeface="Times New Roman"/>
              </a:rPr>
              <a:t>pilot</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study</a:t>
            </a:r>
            <a:r>
              <a:rPr lang="es-ES" sz="900" dirty="0">
                <a:solidFill>
                  <a:srgbClr val="3B3838"/>
                </a:solidFill>
                <a:latin typeface="Montserrat"/>
                <a:cs typeface="Times New Roman"/>
              </a:rPr>
              <a:t> in a </a:t>
            </a:r>
            <a:r>
              <a:rPr lang="es-ES" sz="900" dirty="0" err="1">
                <a:solidFill>
                  <a:srgbClr val="3B3838"/>
                </a:solidFill>
                <a:latin typeface="Montserrat"/>
                <a:cs typeface="Times New Roman"/>
              </a:rPr>
              <a:t>developing</a:t>
            </a:r>
            <a:r>
              <a:rPr lang="es-ES" sz="900" dirty="0">
                <a:solidFill>
                  <a:srgbClr val="3B3838"/>
                </a:solidFill>
                <a:latin typeface="Montserrat"/>
                <a:cs typeface="Times New Roman"/>
              </a:rPr>
              <a:t> country. Espinosa, M., Larrahondo, J.S., </a:t>
            </a:r>
            <a:r>
              <a:rPr lang="es-ES" sz="900" dirty="0" err="1">
                <a:solidFill>
                  <a:srgbClr val="3B3838"/>
                </a:solidFill>
                <a:latin typeface="Montserrat"/>
                <a:cs typeface="Times New Roman"/>
              </a:rPr>
              <a:t>Mendez</a:t>
            </a:r>
            <a:r>
              <a:rPr lang="es-ES" sz="900" dirty="0">
                <a:solidFill>
                  <a:srgbClr val="3B3838"/>
                </a:solidFill>
                <a:latin typeface="Montserrat"/>
                <a:cs typeface="Times New Roman"/>
              </a:rPr>
              <a:t>-Espinosa, J.F. et al. </a:t>
            </a:r>
            <a:r>
              <a:rPr lang="es-ES" sz="900" dirty="0" err="1">
                <a:solidFill>
                  <a:srgbClr val="3B3838"/>
                </a:solidFill>
                <a:latin typeface="Montserrat"/>
                <a:cs typeface="Times New Roman"/>
              </a:rPr>
              <a:t>Discov</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Sustain</a:t>
            </a:r>
            <a:r>
              <a:rPr lang="es-ES" sz="900" dirty="0">
                <a:solidFill>
                  <a:srgbClr val="3B3838"/>
                </a:solidFill>
                <a:latin typeface="Montserrat"/>
                <a:cs typeface="Times New Roman"/>
              </a:rPr>
              <a:t> 4, 14 (2023). </a:t>
            </a:r>
            <a:r>
              <a:rPr lang="es-ES" sz="900" u="sng" dirty="0">
                <a:solidFill>
                  <a:srgbClr val="3B3838"/>
                </a:solidFill>
                <a:latin typeface="Montserrat"/>
                <a:cs typeface="Times New Roman"/>
              </a:rPr>
              <a:t>https://doi.org/10.1007/s43621-023-00129-7 </a:t>
            </a:r>
          </a:p>
          <a:p>
            <a:pPr marL="171450" indent="-171450" algn="just">
              <a:spcAft>
                <a:spcPts val="800"/>
              </a:spcAft>
              <a:buFont typeface="Wingdings"/>
              <a:buChar char="§"/>
            </a:pPr>
            <a:r>
              <a:rPr lang="es-ES" sz="900" dirty="0" err="1">
                <a:solidFill>
                  <a:srgbClr val="3B3838"/>
                </a:solidFill>
                <a:latin typeface="Montserrat"/>
                <a:cs typeface="Times New Roman"/>
              </a:rPr>
              <a:t>Enriched</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spatial</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analysis</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of</a:t>
            </a:r>
            <a:r>
              <a:rPr lang="es-ES" sz="900" dirty="0">
                <a:solidFill>
                  <a:srgbClr val="3B3838"/>
                </a:solidFill>
                <a:latin typeface="Montserrat"/>
                <a:cs typeface="Times New Roman"/>
              </a:rPr>
              <a:t> air </a:t>
            </a:r>
            <a:r>
              <a:rPr lang="es-ES" sz="900" dirty="0" err="1">
                <a:solidFill>
                  <a:srgbClr val="3B3838"/>
                </a:solidFill>
                <a:latin typeface="Montserrat"/>
                <a:cs typeface="Times New Roman"/>
              </a:rPr>
              <a:t>pollution</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Application</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to</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the</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city</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of</a:t>
            </a:r>
            <a:r>
              <a:rPr lang="es-ES" sz="900" dirty="0">
                <a:solidFill>
                  <a:srgbClr val="3B3838"/>
                </a:solidFill>
                <a:latin typeface="Montserrat"/>
                <a:cs typeface="Times New Roman"/>
              </a:rPr>
              <a:t> Bogotá, Colombia. Front. </a:t>
            </a:r>
            <a:r>
              <a:rPr lang="es-ES" sz="900" dirty="0" err="1">
                <a:solidFill>
                  <a:srgbClr val="3B3838"/>
                </a:solidFill>
                <a:latin typeface="Montserrat"/>
                <a:cs typeface="Times New Roman"/>
              </a:rPr>
              <a:t>Environ</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Sci</a:t>
            </a:r>
            <a:r>
              <a:rPr lang="es-ES" sz="900" dirty="0">
                <a:solidFill>
                  <a:srgbClr val="3B3838"/>
                </a:solidFill>
                <a:latin typeface="Montserrat"/>
                <a:cs typeface="Times New Roman"/>
              </a:rPr>
              <a:t>. 10:966560 </a:t>
            </a:r>
            <a:r>
              <a:rPr lang="es-ES" sz="900" dirty="0" err="1">
                <a:solidFill>
                  <a:srgbClr val="3B3838"/>
                </a:solidFill>
                <a:latin typeface="Montserrat"/>
                <a:cs typeface="Times New Roman"/>
              </a:rPr>
              <a:t>Zhexu</a:t>
            </a:r>
            <a:r>
              <a:rPr lang="es-ES" sz="900" dirty="0">
                <a:solidFill>
                  <a:srgbClr val="3B3838"/>
                </a:solidFill>
                <a:latin typeface="Montserrat"/>
                <a:cs typeface="Times New Roman"/>
              </a:rPr>
              <a:t>, J.; Velásquez, M.A.; Mura, I.; Franco J.F.(2022). </a:t>
            </a:r>
            <a:r>
              <a:rPr lang="es-ES" sz="900" u="sng" dirty="0" err="1">
                <a:solidFill>
                  <a:srgbClr val="3B3838"/>
                </a:solidFill>
                <a:latin typeface="Montserrat"/>
                <a:cs typeface="Times New Roman"/>
              </a:rPr>
              <a:t>doi</a:t>
            </a:r>
            <a:r>
              <a:rPr lang="es-ES" sz="900" u="sng" dirty="0">
                <a:solidFill>
                  <a:srgbClr val="3B3838"/>
                </a:solidFill>
                <a:latin typeface="Montserrat"/>
                <a:cs typeface="Times New Roman"/>
              </a:rPr>
              <a:t>: 10.3389/fenvs.2022.966560</a:t>
            </a:r>
          </a:p>
          <a:p>
            <a:pPr marL="171450" indent="-171450" algn="just">
              <a:spcAft>
                <a:spcPts val="800"/>
              </a:spcAft>
              <a:buFont typeface="Wingdings"/>
              <a:buChar char="§"/>
            </a:pPr>
            <a:r>
              <a:rPr lang="es-ES" sz="900" dirty="0" err="1">
                <a:solidFill>
                  <a:srgbClr val="3B3838"/>
                </a:solidFill>
                <a:latin typeface="Montserrat"/>
                <a:cs typeface="Times New Roman"/>
              </a:rPr>
              <a:t>Decarbonization</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of</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the</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Colombian</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Building</a:t>
            </a:r>
            <a:r>
              <a:rPr lang="es-ES" sz="900" dirty="0">
                <a:solidFill>
                  <a:srgbClr val="3B3838"/>
                </a:solidFill>
                <a:latin typeface="Montserrat"/>
                <a:cs typeface="Times New Roman"/>
              </a:rPr>
              <a:t> Sector: Social Network </a:t>
            </a:r>
            <a:r>
              <a:rPr lang="es-ES" sz="900" dirty="0" err="1">
                <a:solidFill>
                  <a:srgbClr val="3B3838"/>
                </a:solidFill>
                <a:latin typeface="Montserrat"/>
                <a:cs typeface="Times New Roman"/>
              </a:rPr>
              <a:t>Analysis</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of</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Enabling</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Stakeholders</a:t>
            </a:r>
            <a:r>
              <a:rPr lang="es-ES" sz="900" dirty="0">
                <a:solidFill>
                  <a:srgbClr val="3B3838"/>
                </a:solidFill>
                <a:latin typeface="Montserrat"/>
                <a:cs typeface="Times New Roman"/>
              </a:rPr>
              <a:t>. Salazar, J.; Guevara, J.; Espinosa, M.; Rivera, F.; Franco, J.F. </a:t>
            </a:r>
            <a:r>
              <a:rPr lang="es-ES" sz="900" dirty="0" err="1">
                <a:solidFill>
                  <a:srgbClr val="3B3838"/>
                </a:solidFill>
                <a:latin typeface="Montserrat"/>
                <a:cs typeface="Times New Roman"/>
              </a:rPr>
              <a:t>Buildings</a:t>
            </a:r>
            <a:r>
              <a:rPr lang="es-ES" sz="900" dirty="0">
                <a:solidFill>
                  <a:srgbClr val="3B3838"/>
                </a:solidFill>
                <a:latin typeface="Montserrat"/>
                <a:cs typeface="Times New Roman"/>
              </a:rPr>
              <a:t> 12, 1531 (2022). </a:t>
            </a:r>
            <a:r>
              <a:rPr lang="es-ES" sz="900" u="sng" dirty="0">
                <a:solidFill>
                  <a:srgbClr val="3B3838"/>
                </a:solidFill>
                <a:latin typeface="Montserrat"/>
                <a:cs typeface="Times New Roman"/>
                <a:hlinkClick r:id="rId3"/>
              </a:rPr>
              <a:t>https://doi.org/10.3390/buildings12101531</a:t>
            </a:r>
            <a:endParaRPr lang="es-ES" sz="900" u="sng" dirty="0">
              <a:solidFill>
                <a:srgbClr val="3B3838"/>
              </a:solidFill>
              <a:latin typeface="Montserrat"/>
              <a:cs typeface="Times New Roman"/>
            </a:endParaRPr>
          </a:p>
          <a:p>
            <a:pPr marL="171450" indent="-171450" algn="just">
              <a:spcAft>
                <a:spcPts val="800"/>
              </a:spcAft>
              <a:buFont typeface="Wingdings"/>
              <a:buChar char="§"/>
            </a:pPr>
            <a:r>
              <a:rPr lang="es-ES" sz="900" dirty="0" err="1">
                <a:solidFill>
                  <a:srgbClr val="3B3838"/>
                </a:solidFill>
                <a:latin typeface="Montserrat"/>
                <a:cs typeface="Times New Roman"/>
              </a:rPr>
              <a:t>Monitoring</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of</a:t>
            </a:r>
            <a:r>
              <a:rPr lang="es-ES" sz="900" dirty="0">
                <a:solidFill>
                  <a:srgbClr val="3B3838"/>
                </a:solidFill>
                <a:latin typeface="Montserrat"/>
                <a:cs typeface="Times New Roman"/>
              </a:rPr>
              <a:t> Fine </a:t>
            </a:r>
            <a:r>
              <a:rPr lang="es-ES" sz="900" dirty="0" err="1">
                <a:solidFill>
                  <a:srgbClr val="3B3838"/>
                </a:solidFill>
                <a:latin typeface="Montserrat"/>
                <a:cs typeface="Times New Roman"/>
              </a:rPr>
              <a:t>Particulate</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Matter</a:t>
            </a:r>
            <a:r>
              <a:rPr lang="es-ES" sz="900" dirty="0">
                <a:solidFill>
                  <a:srgbClr val="3B3838"/>
                </a:solidFill>
                <a:latin typeface="Montserrat"/>
                <a:cs typeface="Times New Roman"/>
              </a:rPr>
              <a:t> and Black </a:t>
            </a:r>
            <a:r>
              <a:rPr lang="es-ES" sz="900" dirty="0" err="1">
                <a:solidFill>
                  <a:srgbClr val="3B3838"/>
                </a:solidFill>
                <a:latin typeface="Montserrat"/>
                <a:cs typeface="Times New Roman"/>
              </a:rPr>
              <a:t>Carbon</a:t>
            </a:r>
            <a:r>
              <a:rPr lang="es-ES" sz="900" dirty="0">
                <a:solidFill>
                  <a:srgbClr val="3B3838"/>
                </a:solidFill>
                <a:latin typeface="Montserrat"/>
                <a:cs typeface="Times New Roman"/>
              </a:rPr>
              <a:t>, in Micro-</a:t>
            </a:r>
            <a:r>
              <a:rPr lang="es-ES" sz="900" dirty="0" err="1">
                <a:solidFill>
                  <a:srgbClr val="3B3838"/>
                </a:solidFill>
                <a:latin typeface="Montserrat"/>
                <a:cs typeface="Times New Roman"/>
              </a:rPr>
              <a:t>Environments</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of</a:t>
            </a:r>
            <a:r>
              <a:rPr lang="es-ES" sz="900" dirty="0">
                <a:solidFill>
                  <a:srgbClr val="3B3838"/>
                </a:solidFill>
                <a:latin typeface="Montserrat"/>
                <a:cs typeface="Times New Roman"/>
              </a:rPr>
              <a:t> Manizales </a:t>
            </a:r>
            <a:r>
              <a:rPr lang="es-ES" sz="900" dirty="0" err="1">
                <a:solidFill>
                  <a:srgbClr val="3B3838"/>
                </a:solidFill>
                <a:latin typeface="Montserrat"/>
                <a:cs typeface="Times New Roman"/>
              </a:rPr>
              <a:t>Andean</a:t>
            </a:r>
            <a:r>
              <a:rPr lang="es-ES" sz="900" dirty="0">
                <a:solidFill>
                  <a:srgbClr val="3B3838"/>
                </a:solidFill>
                <a:latin typeface="Montserrat"/>
                <a:cs typeface="Times New Roman"/>
              </a:rPr>
              <a:t> City: </a:t>
            </a:r>
            <a:r>
              <a:rPr lang="es-ES" sz="900" dirty="0" err="1">
                <a:solidFill>
                  <a:srgbClr val="3B3838"/>
                </a:solidFill>
                <a:latin typeface="Montserrat"/>
                <a:cs typeface="Times New Roman"/>
              </a:rPr>
              <a:t>Pilot</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Study</a:t>
            </a:r>
            <a:r>
              <a:rPr lang="es-ES" sz="900" dirty="0">
                <a:solidFill>
                  <a:srgbClr val="3B3838"/>
                </a:solidFill>
                <a:latin typeface="Montserrat"/>
                <a:cs typeface="Times New Roman"/>
              </a:rPr>
              <a:t>. Gálvez, A. D., González, C. M., Franco, J. F., Morales, R., Rincón, J. M., &amp; Aristizábal, B. H.  Revista Ingenierías Universidad De Medellín, 20 (39), 129-146, (2021). </a:t>
            </a:r>
            <a:r>
              <a:rPr lang="es-ES" sz="900" u="sng" dirty="0">
                <a:solidFill>
                  <a:srgbClr val="3B3838"/>
                </a:solidFill>
                <a:latin typeface="Montserrat"/>
                <a:cs typeface="Times New Roman"/>
              </a:rPr>
              <a:t>https://doi.org/10.22395/rium.v20n39a8 </a:t>
            </a:r>
          </a:p>
          <a:p>
            <a:pPr marL="171450" indent="-171450" algn="just">
              <a:spcAft>
                <a:spcPts val="800"/>
              </a:spcAft>
              <a:buFont typeface="Wingdings"/>
              <a:buChar char="§"/>
            </a:pPr>
            <a:r>
              <a:rPr lang="es-ES" sz="900" dirty="0" err="1">
                <a:solidFill>
                  <a:srgbClr val="3B3838"/>
                </a:solidFill>
                <a:latin typeface="Montserrat"/>
                <a:cs typeface="Times New Roman"/>
              </a:rPr>
              <a:t>aiRe</a:t>
            </a:r>
            <a:r>
              <a:rPr lang="es-ES" sz="900" dirty="0">
                <a:solidFill>
                  <a:srgbClr val="3B3838"/>
                </a:solidFill>
                <a:latin typeface="Montserrat"/>
                <a:cs typeface="Times New Roman"/>
              </a:rPr>
              <a:t> - A web-</a:t>
            </a:r>
            <a:r>
              <a:rPr lang="es-ES" sz="900" dirty="0" err="1">
                <a:solidFill>
                  <a:srgbClr val="3B3838"/>
                </a:solidFill>
                <a:latin typeface="Montserrat"/>
                <a:cs typeface="Times New Roman"/>
              </a:rPr>
              <a:t>based</a:t>
            </a:r>
            <a:r>
              <a:rPr lang="es-ES" sz="900" dirty="0">
                <a:solidFill>
                  <a:srgbClr val="3B3838"/>
                </a:solidFill>
                <a:latin typeface="Montserrat"/>
                <a:cs typeface="Times New Roman"/>
              </a:rPr>
              <a:t> R </a:t>
            </a:r>
            <a:r>
              <a:rPr lang="es-ES" sz="900" dirty="0" err="1">
                <a:solidFill>
                  <a:srgbClr val="3B3838"/>
                </a:solidFill>
                <a:latin typeface="Montserrat"/>
                <a:cs typeface="Times New Roman"/>
              </a:rPr>
              <a:t>application</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for</a:t>
            </a:r>
            <a:r>
              <a:rPr lang="es-ES" sz="900" dirty="0">
                <a:solidFill>
                  <a:srgbClr val="3B3838"/>
                </a:solidFill>
                <a:latin typeface="Montserrat"/>
                <a:cs typeface="Times New Roman"/>
              </a:rPr>
              <a:t> simple, </a:t>
            </a:r>
            <a:r>
              <a:rPr lang="es-ES" sz="900" dirty="0" err="1">
                <a:solidFill>
                  <a:srgbClr val="3B3838"/>
                </a:solidFill>
                <a:latin typeface="Montserrat"/>
                <a:cs typeface="Times New Roman"/>
              </a:rPr>
              <a:t>accessible</a:t>
            </a:r>
            <a:r>
              <a:rPr lang="es-ES" sz="900" dirty="0">
                <a:solidFill>
                  <a:srgbClr val="3B3838"/>
                </a:solidFill>
                <a:latin typeface="Montserrat"/>
                <a:cs typeface="Times New Roman"/>
              </a:rPr>
              <a:t> and </a:t>
            </a:r>
            <a:r>
              <a:rPr lang="es-ES" sz="900" dirty="0" err="1">
                <a:solidFill>
                  <a:srgbClr val="3B3838"/>
                </a:solidFill>
                <a:latin typeface="Montserrat"/>
                <a:cs typeface="Times New Roman"/>
              </a:rPr>
              <a:t>repeatable</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analysis</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of</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urban</a:t>
            </a:r>
            <a:r>
              <a:rPr lang="es-ES" sz="900" dirty="0">
                <a:solidFill>
                  <a:srgbClr val="3B3838"/>
                </a:solidFill>
                <a:latin typeface="Montserrat"/>
                <a:cs typeface="Times New Roman"/>
              </a:rPr>
              <a:t> air </a:t>
            </a:r>
            <a:r>
              <a:rPr lang="es-ES" sz="900" dirty="0" err="1">
                <a:solidFill>
                  <a:srgbClr val="3B3838"/>
                </a:solidFill>
                <a:latin typeface="Montserrat"/>
                <a:cs typeface="Times New Roman"/>
              </a:rPr>
              <a:t>quality</a:t>
            </a:r>
            <a:r>
              <a:rPr lang="es-ES" sz="900" dirty="0">
                <a:solidFill>
                  <a:srgbClr val="3B3838"/>
                </a:solidFill>
                <a:latin typeface="Montserrat"/>
                <a:cs typeface="Times New Roman"/>
              </a:rPr>
              <a:t> data. Díaz, JJ; Mura, I; Franco, JF and </a:t>
            </a:r>
            <a:r>
              <a:rPr lang="es-ES" sz="900" dirty="0" err="1">
                <a:solidFill>
                  <a:srgbClr val="3B3838"/>
                </a:solidFill>
                <a:latin typeface="Montserrat"/>
                <a:cs typeface="Times New Roman"/>
              </a:rPr>
              <a:t>Akhavan-Tabatabaei</a:t>
            </a:r>
            <a:r>
              <a:rPr lang="es-ES" sz="900" dirty="0">
                <a:solidFill>
                  <a:srgbClr val="3B3838"/>
                </a:solidFill>
                <a:latin typeface="Montserrat"/>
                <a:cs typeface="Times New Roman"/>
              </a:rPr>
              <a:t>, R. </a:t>
            </a:r>
            <a:r>
              <a:rPr lang="es-ES" sz="900" dirty="0" err="1">
                <a:solidFill>
                  <a:srgbClr val="3B3838"/>
                </a:solidFill>
                <a:latin typeface="Montserrat"/>
                <a:cs typeface="Times New Roman"/>
              </a:rPr>
              <a:t>Environmental</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Modelling</a:t>
            </a:r>
            <a:r>
              <a:rPr lang="es-ES" sz="900" dirty="0">
                <a:solidFill>
                  <a:srgbClr val="3B3838"/>
                </a:solidFill>
                <a:latin typeface="Montserrat"/>
                <a:cs typeface="Times New Roman"/>
              </a:rPr>
              <a:t> &amp; Software, </a:t>
            </a:r>
            <a:r>
              <a:rPr lang="es-ES" sz="900" dirty="0" err="1">
                <a:solidFill>
                  <a:srgbClr val="3B3838"/>
                </a:solidFill>
                <a:latin typeface="Montserrat"/>
                <a:cs typeface="Times New Roman"/>
              </a:rPr>
              <a:t>Volume</a:t>
            </a:r>
            <a:r>
              <a:rPr lang="es-ES" sz="900" dirty="0">
                <a:solidFill>
                  <a:srgbClr val="3B3838"/>
                </a:solidFill>
                <a:latin typeface="Montserrat"/>
                <a:cs typeface="Times New Roman"/>
              </a:rPr>
              <a:t> 138, 104976 (2021). </a:t>
            </a:r>
            <a:r>
              <a:rPr lang="es-ES" sz="900" u="sng" dirty="0">
                <a:solidFill>
                  <a:srgbClr val="3B3838"/>
                </a:solidFill>
                <a:latin typeface="Montserrat"/>
                <a:cs typeface="Times New Roman"/>
                <a:hlinkClick r:id="rId4"/>
              </a:rPr>
              <a:t>https://doi.org/10.1016/j.envsoft.2021.104976</a:t>
            </a:r>
            <a:endParaRPr lang="es-ES" sz="900" u="sng" dirty="0">
              <a:solidFill>
                <a:srgbClr val="3B3838"/>
              </a:solidFill>
              <a:latin typeface="Montserrat"/>
              <a:cs typeface="Times New Roman"/>
            </a:endParaRPr>
          </a:p>
          <a:p>
            <a:pPr marL="171450" indent="-171450" algn="just">
              <a:spcAft>
                <a:spcPts val="800"/>
              </a:spcAft>
              <a:buFont typeface="Wingdings"/>
              <a:buChar char="§"/>
            </a:pPr>
            <a:r>
              <a:rPr lang="es-ES" sz="900" dirty="0">
                <a:solidFill>
                  <a:srgbClr val="3B3838"/>
                </a:solidFill>
                <a:latin typeface="Montserrat"/>
                <a:cs typeface="Times New Roman"/>
              </a:rPr>
              <a:t>Urban </a:t>
            </a:r>
            <a:r>
              <a:rPr lang="es-ES" sz="900" dirty="0" err="1">
                <a:solidFill>
                  <a:srgbClr val="3B3838"/>
                </a:solidFill>
                <a:latin typeface="Montserrat"/>
                <a:cs typeface="Times New Roman"/>
              </a:rPr>
              <a:t>cycling</a:t>
            </a:r>
            <a:r>
              <a:rPr lang="es-ES" sz="900" dirty="0">
                <a:solidFill>
                  <a:srgbClr val="3B3838"/>
                </a:solidFill>
                <a:latin typeface="Montserrat"/>
                <a:cs typeface="Times New Roman"/>
              </a:rPr>
              <a:t> and air </a:t>
            </a:r>
            <a:r>
              <a:rPr lang="es-ES" sz="900" dirty="0" err="1">
                <a:solidFill>
                  <a:srgbClr val="3B3838"/>
                </a:solidFill>
                <a:latin typeface="Montserrat"/>
                <a:cs typeface="Times New Roman"/>
              </a:rPr>
              <a:t>quality</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Characterizing</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cyclist</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exposure</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to</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particulate-related</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pollution</a:t>
            </a:r>
            <a:r>
              <a:rPr lang="es-ES" sz="900" dirty="0">
                <a:solidFill>
                  <a:srgbClr val="3B3838"/>
                </a:solidFill>
                <a:latin typeface="Montserrat"/>
                <a:cs typeface="Times New Roman"/>
              </a:rPr>
              <a:t> Mario A. Hernández, Omar Ramírez, John A. Benavides, Juan F. Franco. Urban </a:t>
            </a:r>
            <a:r>
              <a:rPr lang="es-ES" sz="900" dirty="0" err="1">
                <a:solidFill>
                  <a:srgbClr val="3B3838"/>
                </a:solidFill>
                <a:latin typeface="Montserrat"/>
                <a:cs typeface="Times New Roman"/>
              </a:rPr>
              <a:t>Climate</a:t>
            </a:r>
            <a:r>
              <a:rPr lang="es-ES" sz="900" dirty="0">
                <a:solidFill>
                  <a:srgbClr val="3B3838"/>
                </a:solidFill>
                <a:latin typeface="Montserrat"/>
                <a:cs typeface="Times New Roman"/>
              </a:rPr>
              <a:t>, 36, 100767 (2021). </a:t>
            </a:r>
            <a:r>
              <a:rPr lang="es-ES" sz="900" u="sng" dirty="0">
                <a:solidFill>
                  <a:srgbClr val="3B3838"/>
                </a:solidFill>
                <a:latin typeface="Montserrat"/>
                <a:cs typeface="Times New Roman"/>
              </a:rPr>
              <a:t>https://doi.org/10.1016/j.uclim.2020.100767</a:t>
            </a:r>
          </a:p>
          <a:p>
            <a:pPr marL="171450" indent="-171450" algn="just">
              <a:spcAft>
                <a:spcPts val="800"/>
              </a:spcAft>
              <a:buFont typeface="Wingdings"/>
              <a:buChar char="§"/>
            </a:pPr>
            <a:r>
              <a:rPr lang="es-ES" sz="900" dirty="0">
                <a:solidFill>
                  <a:srgbClr val="3B3838"/>
                </a:solidFill>
                <a:latin typeface="Montserrat"/>
                <a:cs typeface="Times New Roman"/>
              </a:rPr>
              <a:t>A </a:t>
            </a:r>
            <a:r>
              <a:rPr lang="es-ES" sz="900" dirty="0" err="1">
                <a:solidFill>
                  <a:srgbClr val="3B3838"/>
                </a:solidFill>
                <a:latin typeface="Montserrat"/>
                <a:cs typeface="Times New Roman"/>
              </a:rPr>
              <a:t>Decade</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of</a:t>
            </a:r>
            <a:r>
              <a:rPr lang="es-ES" sz="900" dirty="0">
                <a:solidFill>
                  <a:srgbClr val="3B3838"/>
                </a:solidFill>
                <a:latin typeface="Montserrat"/>
                <a:cs typeface="Times New Roman"/>
              </a:rPr>
              <a:t> Air </a:t>
            </a:r>
            <a:r>
              <a:rPr lang="es-ES" sz="900" dirty="0" err="1">
                <a:solidFill>
                  <a:srgbClr val="3B3838"/>
                </a:solidFill>
                <a:latin typeface="Montserrat"/>
                <a:cs typeface="Times New Roman"/>
              </a:rPr>
              <a:t>Quality</a:t>
            </a:r>
            <a:r>
              <a:rPr lang="es-ES" sz="900" dirty="0">
                <a:solidFill>
                  <a:srgbClr val="3B3838"/>
                </a:solidFill>
                <a:latin typeface="Montserrat"/>
                <a:cs typeface="Times New Roman"/>
              </a:rPr>
              <a:t> in Bogotá: A Descriptive </a:t>
            </a:r>
            <a:r>
              <a:rPr lang="es-ES" sz="900" dirty="0" err="1">
                <a:solidFill>
                  <a:srgbClr val="3B3838"/>
                </a:solidFill>
                <a:latin typeface="Montserrat"/>
                <a:cs typeface="Times New Roman"/>
              </a:rPr>
              <a:t>Analysis</a:t>
            </a:r>
            <a:r>
              <a:rPr lang="es-ES" sz="900" dirty="0">
                <a:solidFill>
                  <a:srgbClr val="3B3838"/>
                </a:solidFill>
                <a:latin typeface="Montserrat"/>
                <a:cs typeface="Times New Roman"/>
              </a:rPr>
              <a:t> Mura, I., Franco, J., Bernal, et al. </a:t>
            </a:r>
            <a:r>
              <a:rPr lang="es-ES" sz="900" dirty="0" err="1">
                <a:solidFill>
                  <a:srgbClr val="3B3838"/>
                </a:solidFill>
                <a:latin typeface="Montserrat"/>
                <a:cs typeface="Times New Roman"/>
              </a:rPr>
              <a:t>Frontiers</a:t>
            </a:r>
            <a:r>
              <a:rPr lang="es-ES" sz="900" dirty="0">
                <a:solidFill>
                  <a:srgbClr val="3B3838"/>
                </a:solidFill>
                <a:latin typeface="Montserrat"/>
                <a:cs typeface="Times New Roman"/>
              </a:rPr>
              <a:t> in </a:t>
            </a:r>
            <a:r>
              <a:rPr lang="es-ES" sz="900" dirty="0" err="1">
                <a:solidFill>
                  <a:srgbClr val="3B3838"/>
                </a:solidFill>
                <a:latin typeface="Montserrat"/>
                <a:cs typeface="Times New Roman"/>
              </a:rPr>
              <a:t>Environmental</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Science</a:t>
            </a:r>
            <a:r>
              <a:rPr lang="es-ES" sz="900" dirty="0">
                <a:solidFill>
                  <a:srgbClr val="3B3838"/>
                </a:solidFill>
                <a:latin typeface="Montserrat"/>
                <a:cs typeface="Times New Roman"/>
              </a:rPr>
              <a:t> 8:65 (2020). </a:t>
            </a:r>
            <a:r>
              <a:rPr lang="es-ES" sz="900" u="sng" dirty="0">
                <a:solidFill>
                  <a:srgbClr val="3B3838"/>
                </a:solidFill>
                <a:latin typeface="Montserrat"/>
                <a:cs typeface="Times New Roman"/>
              </a:rPr>
              <a:t>https://doi.org/10.3389/fenvs.2020.00065</a:t>
            </a:r>
          </a:p>
          <a:p>
            <a:pPr marL="171450" indent="-171450" algn="just">
              <a:spcAft>
                <a:spcPts val="800"/>
              </a:spcAft>
              <a:buFont typeface="Wingdings"/>
              <a:buChar char="§"/>
            </a:pPr>
            <a:r>
              <a:rPr lang="es-ES" sz="900" dirty="0" err="1">
                <a:solidFill>
                  <a:srgbClr val="3B3838"/>
                </a:solidFill>
                <a:latin typeface="Montserrat"/>
                <a:cs typeface="Times New Roman"/>
              </a:rPr>
              <a:t>Impact</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of</a:t>
            </a:r>
            <a:r>
              <a:rPr lang="es-ES" sz="900" dirty="0">
                <a:solidFill>
                  <a:srgbClr val="3B3838"/>
                </a:solidFill>
                <a:latin typeface="Montserrat"/>
                <a:cs typeface="Times New Roman"/>
              </a:rPr>
              <a:t> a car-free </a:t>
            </a:r>
            <a:r>
              <a:rPr lang="es-ES" sz="900" dirty="0" err="1">
                <a:solidFill>
                  <a:srgbClr val="3B3838"/>
                </a:solidFill>
                <a:latin typeface="Montserrat"/>
                <a:cs typeface="Times New Roman"/>
              </a:rPr>
              <a:t>day</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on</a:t>
            </a:r>
            <a:r>
              <a:rPr lang="es-ES" sz="900" dirty="0">
                <a:solidFill>
                  <a:srgbClr val="3B3838"/>
                </a:solidFill>
                <a:latin typeface="Montserrat"/>
                <a:cs typeface="Times New Roman"/>
              </a:rPr>
              <a:t> CO2e and PM2.5 </a:t>
            </a:r>
            <a:r>
              <a:rPr lang="es-ES" sz="900" dirty="0" err="1">
                <a:solidFill>
                  <a:srgbClr val="3B3838"/>
                </a:solidFill>
                <a:latin typeface="Montserrat"/>
                <a:cs typeface="Times New Roman"/>
              </a:rPr>
              <a:t>emissions</a:t>
            </a:r>
            <a:r>
              <a:rPr lang="es-ES" sz="900" dirty="0">
                <a:solidFill>
                  <a:srgbClr val="3B3838"/>
                </a:solidFill>
                <a:latin typeface="Montserrat"/>
                <a:cs typeface="Times New Roman"/>
              </a:rPr>
              <a:t> in </a:t>
            </a:r>
            <a:r>
              <a:rPr lang="es-ES" sz="900" dirty="0" err="1">
                <a:solidFill>
                  <a:srgbClr val="3B3838"/>
                </a:solidFill>
                <a:latin typeface="Montserrat"/>
                <a:cs typeface="Times New Roman"/>
              </a:rPr>
              <a:t>intermediate</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cities</a:t>
            </a:r>
            <a:r>
              <a:rPr lang="es-ES" sz="900" dirty="0">
                <a:solidFill>
                  <a:srgbClr val="3B3838"/>
                </a:solidFill>
                <a:latin typeface="Montserrat"/>
                <a:cs typeface="Times New Roman"/>
              </a:rPr>
              <a:t> - Ibagué as a case </a:t>
            </a:r>
            <a:r>
              <a:rPr lang="es-ES" sz="900" dirty="0" err="1">
                <a:solidFill>
                  <a:srgbClr val="3B3838"/>
                </a:solidFill>
                <a:latin typeface="Montserrat"/>
                <a:cs typeface="Times New Roman"/>
              </a:rPr>
              <a:t>study</a:t>
            </a:r>
            <a:r>
              <a:rPr lang="es-ES" sz="900" dirty="0">
                <a:solidFill>
                  <a:srgbClr val="3B3838"/>
                </a:solidFill>
                <a:latin typeface="Montserrat"/>
                <a:cs typeface="Times New Roman"/>
              </a:rPr>
              <a:t>. Franco, J., Espinosa, M., Pacheco, J., </a:t>
            </a:r>
            <a:r>
              <a:rPr lang="es-ES" sz="900" dirty="0" err="1">
                <a:solidFill>
                  <a:srgbClr val="3B3838"/>
                </a:solidFill>
                <a:latin typeface="Montserrat"/>
                <a:cs typeface="Times New Roman"/>
              </a:rPr>
              <a:t>Marquez</a:t>
            </a:r>
            <a:r>
              <a:rPr lang="es-ES" sz="900" dirty="0">
                <a:solidFill>
                  <a:srgbClr val="3B3838"/>
                </a:solidFill>
                <a:latin typeface="Montserrat"/>
                <a:cs typeface="Times New Roman"/>
              </a:rPr>
              <a:t>, F., </a:t>
            </a:r>
            <a:r>
              <a:rPr lang="es-ES" sz="900" dirty="0" err="1">
                <a:solidFill>
                  <a:srgbClr val="3B3838"/>
                </a:solidFill>
                <a:latin typeface="Montserrat"/>
                <a:cs typeface="Times New Roman"/>
              </a:rPr>
              <a:t>Jimenez</a:t>
            </a:r>
            <a:r>
              <a:rPr lang="es-ES" sz="900" dirty="0">
                <a:solidFill>
                  <a:srgbClr val="3B3838"/>
                </a:solidFill>
                <a:latin typeface="Montserrat"/>
                <a:cs typeface="Times New Roman"/>
              </a:rPr>
              <a:t>, E., Zuluaga, J. Congreso Colombiano y Conferencia Internacional de Calidad de Aire y Salud Pública (CASP) | 978-1-7281-5129-8/19/ ©2019 IEEE | </a:t>
            </a:r>
            <a:r>
              <a:rPr lang="es-ES" sz="900" u="sng" dirty="0">
                <a:solidFill>
                  <a:srgbClr val="3B3838"/>
                </a:solidFill>
                <a:latin typeface="Montserrat"/>
                <a:cs typeface="Times New Roman"/>
              </a:rPr>
              <a:t>DOI: 10.1109/CASAP48673.2019.9364037</a:t>
            </a:r>
          </a:p>
          <a:p>
            <a:pPr marL="171450" indent="-171450" algn="just">
              <a:spcAft>
                <a:spcPts val="800"/>
              </a:spcAft>
              <a:buFont typeface="Wingdings"/>
              <a:buChar char="§"/>
            </a:pPr>
            <a:r>
              <a:rPr lang="es-ES" sz="900" dirty="0" err="1">
                <a:solidFill>
                  <a:srgbClr val="3B3838"/>
                </a:solidFill>
                <a:latin typeface="Montserrat"/>
                <a:cs typeface="Times New Roman"/>
              </a:rPr>
              <a:t>Mitigation</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potential</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of</a:t>
            </a:r>
            <a:r>
              <a:rPr lang="es-ES" sz="900" dirty="0">
                <a:solidFill>
                  <a:srgbClr val="3B3838"/>
                </a:solidFill>
                <a:latin typeface="Montserrat"/>
                <a:cs typeface="Times New Roman"/>
              </a:rPr>
              <a:t> active </a:t>
            </a:r>
            <a:r>
              <a:rPr lang="es-ES" sz="900" dirty="0" err="1">
                <a:solidFill>
                  <a:srgbClr val="3B3838"/>
                </a:solidFill>
                <a:latin typeface="Montserrat"/>
                <a:cs typeface="Times New Roman"/>
              </a:rPr>
              <a:t>transport</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projects</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travel</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attraction</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indicators</a:t>
            </a:r>
            <a:r>
              <a:rPr lang="es-ES" sz="900" dirty="0">
                <a:solidFill>
                  <a:srgbClr val="3B3838"/>
                </a:solidFill>
                <a:latin typeface="Montserrat"/>
                <a:cs typeface="Times New Roman"/>
              </a:rPr>
              <a:t> and CO2 </a:t>
            </a:r>
            <a:r>
              <a:rPr lang="es-ES" sz="900" dirty="0" err="1">
                <a:solidFill>
                  <a:srgbClr val="3B3838"/>
                </a:solidFill>
                <a:latin typeface="Montserrat"/>
                <a:cs typeface="Times New Roman"/>
              </a:rPr>
              <a:t>emissions</a:t>
            </a:r>
            <a:r>
              <a:rPr lang="es-ES" sz="900" dirty="0">
                <a:solidFill>
                  <a:srgbClr val="3B3838"/>
                </a:solidFill>
                <a:latin typeface="Montserrat"/>
                <a:cs typeface="Times New Roman"/>
              </a:rPr>
              <a:t> in </a:t>
            </a:r>
            <a:r>
              <a:rPr lang="es-ES" sz="900" dirty="0" err="1">
                <a:solidFill>
                  <a:srgbClr val="3B3838"/>
                </a:solidFill>
                <a:latin typeface="Montserrat"/>
                <a:cs typeface="Times New Roman"/>
              </a:rPr>
              <a:t>Colombian</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cities</a:t>
            </a:r>
            <a:r>
              <a:rPr lang="es-ES" sz="900" dirty="0">
                <a:solidFill>
                  <a:srgbClr val="3B3838"/>
                </a:solidFill>
                <a:latin typeface="Montserrat"/>
                <a:cs typeface="Times New Roman"/>
              </a:rPr>
              <a:t>. Espinosa, M., Pacheco, J. and Franco, J.F. DYNA, 85 (205), pp. 302-309, (2018). </a:t>
            </a:r>
            <a:r>
              <a:rPr lang="es-CO" sz="900" dirty="0">
                <a:solidFill>
                  <a:srgbClr val="3B3838"/>
                </a:solidFill>
                <a:latin typeface="Montserrat"/>
                <a:cs typeface="Times New Roman"/>
                <a:hlinkClick r:id="rId5">
                  <a:extLst>
                    <a:ext uri="{A12FA001-AC4F-418D-AE19-62706E023703}">
                      <ahyp:hlinkClr xmlns:ahyp="http://schemas.microsoft.com/office/drawing/2018/hyperlinkcolor" val="tx"/>
                    </a:ext>
                  </a:extLst>
                </a:hlinkClick>
              </a:rPr>
              <a:t>https://doi.org/10.15446/dyna.v85n205.68340</a:t>
            </a:r>
            <a:r>
              <a:rPr lang="es-CO" sz="900" dirty="0">
                <a:solidFill>
                  <a:srgbClr val="3B3838"/>
                </a:solidFill>
                <a:latin typeface="Montserrat"/>
                <a:cs typeface="Times New Roman"/>
              </a:rPr>
              <a:t> </a:t>
            </a:r>
            <a:endParaRPr lang="es-ES" sz="900" dirty="0">
              <a:solidFill>
                <a:srgbClr val="3B3838"/>
              </a:solidFill>
              <a:latin typeface="Montserrat"/>
              <a:cs typeface="Times New Roman"/>
            </a:endParaRPr>
          </a:p>
          <a:p>
            <a:pPr algn="just">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31801345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10" name="Rectángulo 9">
            <a:extLst>
              <a:ext uri="{FF2B5EF4-FFF2-40B4-BE49-F238E27FC236}">
                <a16:creationId xmlns:a16="http://schemas.microsoft.com/office/drawing/2014/main" id="{EB590153-8625-2C0B-F04B-C9DC52B28077}"/>
              </a:ext>
            </a:extLst>
          </p:cNvPr>
          <p:cNvSpPr/>
          <p:nvPr/>
        </p:nvSpPr>
        <p:spPr>
          <a:xfrm rot="16200000" flipH="1">
            <a:off x="1795023" y="12364"/>
            <a:ext cx="65644" cy="2740645"/>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14" name="Rectangle 21">
            <a:extLst>
              <a:ext uri="{FF2B5EF4-FFF2-40B4-BE49-F238E27FC236}">
                <a16:creationId xmlns:a16="http://schemas.microsoft.com/office/drawing/2014/main" id="{83A4019A-0CB8-336C-BC4D-78B14A18E607}"/>
              </a:ext>
            </a:extLst>
          </p:cNvPr>
          <p:cNvSpPr>
            <a:spLocks noChangeArrowheads="1"/>
          </p:cNvSpPr>
          <p:nvPr/>
        </p:nvSpPr>
        <p:spPr bwMode="auto">
          <a:xfrm>
            <a:off x="447975" y="1128154"/>
            <a:ext cx="4472778" cy="18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400" b="1" dirty="0">
                <a:solidFill>
                  <a:srgbClr val="FFAE37"/>
                </a:solidFill>
                <a:latin typeface="Montserrat"/>
                <a:cs typeface="Times New Roman"/>
              </a:rPr>
              <a:t>Guías publicadas</a:t>
            </a:r>
            <a:endParaRPr lang="es-ES" sz="1400" dirty="0">
              <a:solidFill>
                <a:srgbClr val="FFAE37"/>
              </a:solidFill>
            </a:endParaRPr>
          </a:p>
        </p:txBody>
      </p:sp>
      <p:sp>
        <p:nvSpPr>
          <p:cNvPr id="19" name="Rectangle 21">
            <a:extLst>
              <a:ext uri="{FF2B5EF4-FFF2-40B4-BE49-F238E27FC236}">
                <a16:creationId xmlns:a16="http://schemas.microsoft.com/office/drawing/2014/main" id="{90813105-A2BA-6335-706D-00841FEFAFE4}"/>
              </a:ext>
            </a:extLst>
          </p:cNvPr>
          <p:cNvSpPr>
            <a:spLocks noChangeArrowheads="1"/>
          </p:cNvSpPr>
          <p:nvPr/>
        </p:nvSpPr>
        <p:spPr bwMode="auto">
          <a:xfrm>
            <a:off x="451737" y="1747301"/>
            <a:ext cx="6367353" cy="359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marL="171450" indent="-171450" algn="just">
              <a:spcAft>
                <a:spcPts val="800"/>
              </a:spcAft>
              <a:buFont typeface="Wingdings"/>
              <a:buChar char="§"/>
            </a:pPr>
            <a:r>
              <a:rPr lang="en-GB" sz="900" dirty="0">
                <a:solidFill>
                  <a:srgbClr val="3B3838"/>
                </a:solidFill>
                <a:latin typeface="Montserrat"/>
                <a:cs typeface="Times New Roman"/>
              </a:rPr>
              <a:t>Guide for the implementation of the Commerce, Industry and Tourism sectorial climate action plan in Colombia. Colombian government, IDB &amp; Hill (2022). </a:t>
            </a:r>
            <a:r>
              <a:rPr lang="en-GB" sz="900" dirty="0">
                <a:solidFill>
                  <a:srgbClr val="3B3838"/>
                </a:solidFill>
                <a:latin typeface="Montserrat"/>
                <a:cs typeface="Times New Roman"/>
                <a:hlinkClick r:id="rId3"/>
              </a:rPr>
              <a:t>https://view.genial.ly/62a2704cca34a200145d9574</a:t>
            </a:r>
            <a:r>
              <a:rPr lang="en-GB" sz="900" dirty="0">
                <a:solidFill>
                  <a:srgbClr val="3B3838"/>
                </a:solidFill>
                <a:latin typeface="Montserrat"/>
                <a:cs typeface="Times New Roman"/>
              </a:rPr>
              <a:t> </a:t>
            </a:r>
          </a:p>
          <a:p>
            <a:pPr marL="171450" indent="-171450" algn="just">
              <a:spcAft>
                <a:spcPts val="800"/>
              </a:spcAft>
              <a:buFont typeface="Wingdings"/>
              <a:buChar char="§"/>
            </a:pPr>
            <a:r>
              <a:rPr lang="en-GB" sz="900" dirty="0">
                <a:solidFill>
                  <a:srgbClr val="3B3838"/>
                </a:solidFill>
                <a:latin typeface="Montserrat"/>
                <a:cs typeface="Times New Roman"/>
              </a:rPr>
              <a:t>The potential of the Green Bond markets in Latin America and the Caribbean</a:t>
            </a:r>
            <a:r>
              <a:rPr lang="es-ES" sz="900" dirty="0">
                <a:solidFill>
                  <a:srgbClr val="3B3838"/>
                </a:solidFill>
                <a:latin typeface="Montserrat"/>
                <a:cs typeface="Times New Roman"/>
              </a:rPr>
              <a:t>. EU-LAC </a:t>
            </a:r>
            <a:r>
              <a:rPr lang="es-ES" sz="900" dirty="0" err="1">
                <a:solidFill>
                  <a:srgbClr val="3B3838"/>
                </a:solidFill>
                <a:latin typeface="Montserrat"/>
                <a:cs typeface="Times New Roman"/>
              </a:rPr>
              <a:t>Foundation</a:t>
            </a:r>
            <a:r>
              <a:rPr lang="es-ES" sz="900" dirty="0">
                <a:solidFill>
                  <a:srgbClr val="3B3838"/>
                </a:solidFill>
                <a:latin typeface="Montserrat"/>
                <a:cs typeface="Times New Roman"/>
              </a:rPr>
              <a:t> (2021). </a:t>
            </a:r>
            <a:r>
              <a:rPr lang="es-ES" sz="900" dirty="0">
                <a:solidFill>
                  <a:srgbClr val="3B3838"/>
                </a:solidFill>
                <a:latin typeface="Montserrat"/>
                <a:cs typeface="Times New Roman"/>
                <a:hlinkClick r:id="rId4"/>
              </a:rPr>
              <a:t>https://rb.gy/p124ju</a:t>
            </a:r>
            <a:r>
              <a:rPr lang="es-ES" sz="900" dirty="0">
                <a:solidFill>
                  <a:srgbClr val="3B3838"/>
                </a:solidFill>
                <a:latin typeface="Montserrat"/>
                <a:cs typeface="Times New Roman"/>
              </a:rPr>
              <a:t>  </a:t>
            </a:r>
          </a:p>
          <a:p>
            <a:pPr marL="171450" indent="-171450" algn="just">
              <a:spcAft>
                <a:spcPts val="800"/>
              </a:spcAft>
              <a:buFont typeface="Wingdings"/>
              <a:buChar char="§"/>
            </a:pPr>
            <a:r>
              <a:rPr lang="en-GB" sz="900" dirty="0">
                <a:solidFill>
                  <a:srgbClr val="3B3838"/>
                </a:solidFill>
                <a:latin typeface="Montserrat"/>
                <a:cs typeface="Times New Roman"/>
              </a:rPr>
              <a:t>Low Carbon Mobility for Sustainable Development and Equitable Cities. </a:t>
            </a:r>
            <a:r>
              <a:rPr lang="en-GB" sz="900" dirty="0" err="1">
                <a:solidFill>
                  <a:srgbClr val="3B3838"/>
                </a:solidFill>
                <a:latin typeface="Montserrat"/>
                <a:cs typeface="Times New Roman"/>
              </a:rPr>
              <a:t>Center</a:t>
            </a:r>
            <a:r>
              <a:rPr lang="en-GB" sz="900" dirty="0">
                <a:solidFill>
                  <a:srgbClr val="3B3838"/>
                </a:solidFill>
                <a:latin typeface="Montserrat"/>
                <a:cs typeface="Times New Roman"/>
              </a:rPr>
              <a:t> for Sustainable Development Goals in Colombia (2021). </a:t>
            </a:r>
            <a:r>
              <a:rPr lang="en-GB" sz="900" dirty="0">
                <a:solidFill>
                  <a:srgbClr val="3B3838"/>
                </a:solidFill>
                <a:latin typeface="Montserrat"/>
                <a:cs typeface="Times New Roman"/>
                <a:hlinkClick r:id="rId5"/>
              </a:rPr>
              <a:t>https://rb.gy/d36r0f</a:t>
            </a:r>
            <a:r>
              <a:rPr lang="en-GB" sz="900" dirty="0">
                <a:solidFill>
                  <a:srgbClr val="3B3838"/>
                </a:solidFill>
                <a:latin typeface="Montserrat"/>
                <a:cs typeface="Times New Roman"/>
              </a:rPr>
              <a:t> </a:t>
            </a:r>
            <a:endParaRPr lang="es-ES" sz="900" dirty="0">
              <a:solidFill>
                <a:srgbClr val="3B3838"/>
              </a:solidFill>
              <a:latin typeface="Montserrat"/>
              <a:cs typeface="Times New Roman"/>
            </a:endParaRPr>
          </a:p>
          <a:p>
            <a:pPr marL="171450" indent="-171450" algn="just">
              <a:spcAft>
                <a:spcPts val="800"/>
              </a:spcAft>
              <a:buFont typeface="Wingdings"/>
              <a:buChar char="§"/>
            </a:pPr>
            <a:r>
              <a:rPr lang="en-GB" sz="900" dirty="0">
                <a:solidFill>
                  <a:srgbClr val="3B3838"/>
                </a:solidFill>
                <a:latin typeface="Montserrat"/>
                <a:cs typeface="Times New Roman"/>
              </a:rPr>
              <a:t>Preparation of Fundable Climate Action Projects</a:t>
            </a:r>
            <a:r>
              <a:rPr lang="es-ES" sz="900" dirty="0">
                <a:solidFill>
                  <a:srgbClr val="3B3838"/>
                </a:solidFill>
                <a:latin typeface="Montserrat"/>
                <a:cs typeface="Times New Roman"/>
              </a:rPr>
              <a:t>. Urban LEDS </a:t>
            </a:r>
            <a:r>
              <a:rPr lang="es-ES" sz="900" dirty="0" err="1">
                <a:solidFill>
                  <a:srgbClr val="3B3838"/>
                </a:solidFill>
                <a:latin typeface="Montserrat"/>
                <a:cs typeface="Times New Roman"/>
              </a:rPr>
              <a:t>Lab</a:t>
            </a:r>
            <a:r>
              <a:rPr lang="es-ES" sz="900" dirty="0">
                <a:solidFill>
                  <a:srgbClr val="3B3838"/>
                </a:solidFill>
                <a:latin typeface="Montserrat"/>
                <a:cs typeface="Times New Roman"/>
              </a:rPr>
              <a:t> (2020). </a:t>
            </a:r>
            <a:r>
              <a:rPr lang="es-ES" sz="900" dirty="0">
                <a:solidFill>
                  <a:srgbClr val="3B3838"/>
                </a:solidFill>
                <a:latin typeface="Montserrat"/>
                <a:cs typeface="Times New Roman"/>
                <a:hlinkClick r:id="rId6"/>
              </a:rPr>
              <a:t>https://rb.gy/phyh9r</a:t>
            </a:r>
            <a:r>
              <a:rPr lang="es-ES" sz="900" dirty="0">
                <a:solidFill>
                  <a:srgbClr val="3B3838"/>
                </a:solidFill>
                <a:latin typeface="Montserrat"/>
                <a:cs typeface="Times New Roman"/>
              </a:rPr>
              <a:t> </a:t>
            </a:r>
          </a:p>
          <a:p>
            <a:pPr marL="171450" indent="-171450" algn="just">
              <a:spcAft>
                <a:spcPts val="800"/>
              </a:spcAft>
              <a:buFont typeface="Wingdings"/>
              <a:buChar char="§"/>
            </a:pPr>
            <a:r>
              <a:rPr lang="es-ES" sz="900" dirty="0">
                <a:solidFill>
                  <a:srgbClr val="3B3838"/>
                </a:solidFill>
                <a:latin typeface="Montserrat"/>
                <a:cs typeface="Times New Roman"/>
              </a:rPr>
              <a:t>Guía para monitorear Proyectos de Desarrollo Urbano Orientado por el Transporte Sostenible en Colombia: Estrategia de Monitoreo y Evaluación para la Colombia TOD NAMA. CCAP - Findeter - </a:t>
            </a:r>
            <a:r>
              <a:rPr lang="es-ES" sz="900" dirty="0" err="1">
                <a:solidFill>
                  <a:srgbClr val="3B3838"/>
                </a:solidFill>
                <a:latin typeface="Montserrat"/>
                <a:cs typeface="Times New Roman"/>
              </a:rPr>
              <a:t>World</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Wildlife</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Fund</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Inc</a:t>
            </a:r>
            <a:r>
              <a:rPr lang="es-ES" sz="900" dirty="0">
                <a:solidFill>
                  <a:srgbClr val="3B3838"/>
                </a:solidFill>
                <a:latin typeface="Montserrat"/>
                <a:cs typeface="Times New Roman"/>
              </a:rPr>
              <a:t> – WWF. Márquez, F., Rojas, A., Velásquez, S., Franco, J., Rodríguez, P., </a:t>
            </a:r>
            <a:r>
              <a:rPr lang="es-ES" sz="900" dirty="0" err="1">
                <a:solidFill>
                  <a:srgbClr val="3B3838"/>
                </a:solidFill>
                <a:latin typeface="Montserrat"/>
                <a:cs typeface="Times New Roman"/>
              </a:rPr>
              <a:t>Ciontescu</a:t>
            </a:r>
            <a:r>
              <a:rPr lang="es-ES" sz="900" dirty="0">
                <a:solidFill>
                  <a:srgbClr val="3B3838"/>
                </a:solidFill>
                <a:latin typeface="Montserrat"/>
                <a:cs typeface="Times New Roman"/>
              </a:rPr>
              <a:t>, N., Botero, A. Hill Consulting 2020. ISBN: 978-958-56879-9-8. </a:t>
            </a:r>
          </a:p>
          <a:p>
            <a:pPr marL="171450" indent="-171450" algn="just">
              <a:spcAft>
                <a:spcPts val="800"/>
              </a:spcAft>
              <a:buFont typeface="Wingdings"/>
              <a:buChar char="§"/>
            </a:pPr>
            <a:r>
              <a:rPr lang="es-ES" sz="900" dirty="0">
                <a:solidFill>
                  <a:srgbClr val="3B3838"/>
                </a:solidFill>
                <a:latin typeface="Montserrat"/>
                <a:cs typeface="Times New Roman"/>
              </a:rPr>
              <a:t>Industria sostenible para el cambio climático. Productividad y Reducción de Emisiones en Procesos Logísticos en Colombia. WWF Colombia. Márquez, F. Pacheco, J. Franco J.F. Dávila, P. Hill Consulting. (2017). ISBN: 978-958-8915-53-1J. </a:t>
            </a:r>
          </a:p>
          <a:p>
            <a:pPr marL="171450" indent="-171450" algn="just">
              <a:spcAft>
                <a:spcPts val="800"/>
              </a:spcAft>
              <a:buFont typeface="Wingdings"/>
              <a:buChar char="§"/>
            </a:pPr>
            <a:r>
              <a:rPr lang="es-ES" sz="900" dirty="0">
                <a:solidFill>
                  <a:srgbClr val="3B3838"/>
                </a:solidFill>
                <a:latin typeface="Montserrat"/>
                <a:cs typeface="Times New Roman"/>
              </a:rPr>
              <a:t>Guide </a:t>
            </a:r>
            <a:r>
              <a:rPr lang="es-ES" sz="900" dirty="0" err="1">
                <a:solidFill>
                  <a:srgbClr val="3B3838"/>
                </a:solidFill>
                <a:latin typeface="Montserrat"/>
                <a:cs typeface="Times New Roman"/>
              </a:rPr>
              <a:t>to</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promote</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bicycle</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good</a:t>
            </a:r>
            <a:r>
              <a:rPr lang="es-ES" sz="900" dirty="0">
                <a:solidFill>
                  <a:srgbClr val="3B3838"/>
                </a:solidFill>
                <a:latin typeface="Montserrat"/>
                <a:cs typeface="Times New Roman"/>
              </a:rPr>
              <a:t> use: Road safety and local </a:t>
            </a:r>
            <a:r>
              <a:rPr lang="es-ES" sz="900" dirty="0" err="1">
                <a:solidFill>
                  <a:srgbClr val="3B3838"/>
                </a:solidFill>
                <a:latin typeface="Montserrat"/>
                <a:cs typeface="Times New Roman"/>
              </a:rPr>
              <a:t>pollutants</a:t>
            </a:r>
            <a:r>
              <a:rPr lang="es-ES" sz="900" dirty="0">
                <a:solidFill>
                  <a:srgbClr val="3B3838"/>
                </a:solidFill>
                <a:latin typeface="Montserrat"/>
                <a:cs typeface="Times New Roman"/>
              </a:rPr>
              <a:t> </a:t>
            </a:r>
            <a:r>
              <a:rPr lang="es-ES" sz="900" dirty="0" err="1">
                <a:solidFill>
                  <a:srgbClr val="3B3838"/>
                </a:solidFill>
                <a:latin typeface="Montserrat"/>
                <a:cs typeface="Times New Roman"/>
              </a:rPr>
              <a:t>exposition</a:t>
            </a:r>
            <a:r>
              <a:rPr lang="es-ES" sz="900" dirty="0">
                <a:solidFill>
                  <a:srgbClr val="3B3838"/>
                </a:solidFill>
                <a:latin typeface="Montserrat"/>
                <a:cs typeface="Times New Roman"/>
              </a:rPr>
              <a:t>. BID </a:t>
            </a:r>
            <a:r>
              <a:rPr lang="es-ES" sz="900" dirty="0" err="1">
                <a:solidFill>
                  <a:srgbClr val="3B3838"/>
                </a:solidFill>
                <a:latin typeface="Montserrat"/>
                <a:cs typeface="Times New Roman"/>
              </a:rPr>
              <a:t>Monograph</a:t>
            </a:r>
            <a:r>
              <a:rPr lang="es-ES" sz="900" dirty="0">
                <a:solidFill>
                  <a:srgbClr val="3B3838"/>
                </a:solidFill>
                <a:latin typeface="Montserrat"/>
                <a:cs typeface="Times New Roman"/>
              </a:rPr>
              <a:t>; 477. Editor: Márquez, F. Pacheco, J. Franco J.F., Hill Consulting (2017). Creative </a:t>
            </a:r>
            <a:r>
              <a:rPr lang="es-ES" sz="900" dirty="0" err="1">
                <a:solidFill>
                  <a:srgbClr val="3B3838"/>
                </a:solidFill>
                <a:latin typeface="Montserrat"/>
                <a:cs typeface="Times New Roman"/>
              </a:rPr>
              <a:t>Commons</a:t>
            </a:r>
            <a:r>
              <a:rPr lang="es-ES" sz="900" dirty="0">
                <a:solidFill>
                  <a:srgbClr val="3B3838"/>
                </a:solidFill>
                <a:latin typeface="Montserrat"/>
                <a:cs typeface="Times New Roman"/>
              </a:rPr>
              <a:t> IGO 3.0 (CC-IGO 3.0 BY-NC-ND)</a:t>
            </a:r>
          </a:p>
          <a:p>
            <a:pPr algn="just">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491071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10" name="Rectángulo 9">
            <a:extLst>
              <a:ext uri="{FF2B5EF4-FFF2-40B4-BE49-F238E27FC236}">
                <a16:creationId xmlns:a16="http://schemas.microsoft.com/office/drawing/2014/main" id="{EB590153-8625-2C0B-F04B-C9DC52B28077}"/>
              </a:ext>
            </a:extLst>
          </p:cNvPr>
          <p:cNvSpPr/>
          <p:nvPr/>
        </p:nvSpPr>
        <p:spPr>
          <a:xfrm rot="16200000" flipH="1">
            <a:off x="1795023" y="12364"/>
            <a:ext cx="65644" cy="2740645"/>
          </a:xfrm>
          <a:prstGeom prst="rect">
            <a:avLst/>
          </a:prstGeom>
          <a:gradFill>
            <a:gsLst>
              <a:gs pos="36000">
                <a:srgbClr val="FFAE37"/>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14" name="Rectangle 21">
            <a:extLst>
              <a:ext uri="{FF2B5EF4-FFF2-40B4-BE49-F238E27FC236}">
                <a16:creationId xmlns:a16="http://schemas.microsoft.com/office/drawing/2014/main" id="{83A4019A-0CB8-336C-BC4D-78B14A18E607}"/>
              </a:ext>
            </a:extLst>
          </p:cNvPr>
          <p:cNvSpPr>
            <a:spLocks noChangeArrowheads="1"/>
          </p:cNvSpPr>
          <p:nvPr/>
        </p:nvSpPr>
        <p:spPr bwMode="auto">
          <a:xfrm>
            <a:off x="447975" y="1128154"/>
            <a:ext cx="5717340" cy="1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spcAft>
                <a:spcPts val="800"/>
              </a:spcAft>
            </a:pPr>
            <a:r>
              <a:rPr lang="es-ES" sz="1400" b="1" dirty="0">
                <a:solidFill>
                  <a:srgbClr val="FFAE37"/>
                </a:solidFill>
                <a:latin typeface="Montserrat"/>
                <a:cs typeface="Times New Roman"/>
              </a:rPr>
              <a:t>Algunas publicaciones de nuestro equipo (entre otras)</a:t>
            </a:r>
            <a:endParaRPr lang="es-ES" dirty="0"/>
          </a:p>
        </p:txBody>
      </p:sp>
      <p:sp>
        <p:nvSpPr>
          <p:cNvPr id="19" name="Rectangle 21">
            <a:extLst>
              <a:ext uri="{FF2B5EF4-FFF2-40B4-BE49-F238E27FC236}">
                <a16:creationId xmlns:a16="http://schemas.microsoft.com/office/drawing/2014/main" id="{90813105-A2BA-6335-706D-00841FEFAFE4}"/>
              </a:ext>
            </a:extLst>
          </p:cNvPr>
          <p:cNvSpPr>
            <a:spLocks noChangeArrowheads="1"/>
          </p:cNvSpPr>
          <p:nvPr/>
        </p:nvSpPr>
        <p:spPr bwMode="auto">
          <a:xfrm>
            <a:off x="454865" y="1747301"/>
            <a:ext cx="6345078" cy="677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algn="just">
              <a:spcAft>
                <a:spcPts val="800"/>
              </a:spcAft>
            </a:pPr>
            <a:endParaRPr lang="es-ES" sz="900" dirty="0">
              <a:solidFill>
                <a:srgbClr val="3B3838"/>
              </a:solidFill>
              <a:latin typeface="Montserrat"/>
              <a:cs typeface="Times New Roman"/>
            </a:endParaRPr>
          </a:p>
          <a:p>
            <a:pPr algn="just">
              <a:spcAft>
                <a:spcPts val="800"/>
              </a:spcAft>
            </a:pPr>
            <a:endParaRPr lang="es-ES" sz="900" dirty="0">
              <a:solidFill>
                <a:srgbClr val="3B3838"/>
              </a:solidFill>
              <a:latin typeface="Montserrat"/>
              <a:cs typeface="Times New Roman"/>
            </a:endParaRPr>
          </a:p>
          <a:p>
            <a:pPr algn="just">
              <a:spcAft>
                <a:spcPts val="800"/>
              </a:spcAft>
            </a:pPr>
            <a:endParaRPr lang="es-ES" sz="900" dirty="0">
              <a:solidFill>
                <a:srgbClr val="3B3838"/>
              </a:solidFill>
              <a:latin typeface="Montserrat"/>
              <a:cs typeface="Times New Roman"/>
            </a:endParaRPr>
          </a:p>
        </p:txBody>
      </p:sp>
      <p:sp>
        <p:nvSpPr>
          <p:cNvPr id="2" name="Rectangle 21">
            <a:extLst>
              <a:ext uri="{FF2B5EF4-FFF2-40B4-BE49-F238E27FC236}">
                <a16:creationId xmlns:a16="http://schemas.microsoft.com/office/drawing/2014/main" id="{565871DB-7DF5-2474-CF7F-29481B2ED741}"/>
              </a:ext>
            </a:extLst>
          </p:cNvPr>
          <p:cNvSpPr>
            <a:spLocks noChangeArrowheads="1"/>
          </p:cNvSpPr>
          <p:nvPr/>
        </p:nvSpPr>
        <p:spPr bwMode="auto">
          <a:xfrm>
            <a:off x="399370" y="1628331"/>
            <a:ext cx="6345078" cy="677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marL="171450" indent="-171450">
              <a:spcAft>
                <a:spcPts val="800"/>
              </a:spcAft>
              <a:buFont typeface="Arial"/>
              <a:buChar char="•"/>
            </a:pPr>
            <a:r>
              <a:rPr lang="es-ES" sz="900" dirty="0">
                <a:solidFill>
                  <a:srgbClr val="3B3838"/>
                </a:solidFill>
                <a:latin typeface="Montserrat"/>
                <a:cs typeface="Times New Roman"/>
              </a:rPr>
              <a:t>Argüello, R., Delgado, R., Espinosa, M., Gonzáles, T., Sandoval J.M. 2022. Análisis costo-beneficio de las opciones para alcanzar cero emisiones netas en Colombia. Nota Técnica BID. http://dx.doi.org/10.18235/0004502 </a:t>
            </a:r>
          </a:p>
          <a:p>
            <a:pPr marL="171450" indent="-171450">
              <a:spcAft>
                <a:spcPts val="800"/>
              </a:spcAft>
              <a:buFont typeface="Arial"/>
              <a:buChar char="•"/>
            </a:pPr>
            <a:r>
              <a:rPr lang="es-ES" sz="900" dirty="0">
                <a:solidFill>
                  <a:srgbClr val="3B3838"/>
                </a:solidFill>
                <a:latin typeface="Montserrat"/>
                <a:cs typeface="Times New Roman"/>
              </a:rPr>
              <a:t>Smith, R., Cadena, A., Espinosa, M., Quijano, N. 2022. Ciudades sostenibles: un enfoque de modelaje urbano integrado para el análisis de política en Colombia. Universidad de los Andes, Ediciones Uniandes, 2022. ISBN 9789587982817. Disponible en: https://electricayelectronica.uniandes.edu.co/sites/default/files/proyectos/ebook_ciudades_sostenibles_uniandes.pdf</a:t>
            </a:r>
          </a:p>
          <a:p>
            <a:pPr marL="171450" indent="-171450">
              <a:spcAft>
                <a:spcPts val="800"/>
              </a:spcAft>
              <a:buFont typeface="Arial"/>
              <a:buChar char="•"/>
            </a:pPr>
            <a:r>
              <a:rPr lang="es-ES" sz="900" dirty="0">
                <a:solidFill>
                  <a:srgbClr val="3B3838"/>
                </a:solidFill>
                <a:latin typeface="Montserrat"/>
                <a:cs typeface="Times New Roman"/>
              </a:rPr>
              <a:t>Correa, J.D., Pelgrims, M., Espinosa, M., Morales, R. 2021. Colombia’s GHG Emissions Reduction Scenario: Complete Representation of the Energy and Non-Energy Sectors in LEAP. Energies 14, 7078. https://doi.org/10.3390/en14217078</a:t>
            </a:r>
          </a:p>
          <a:p>
            <a:pPr marL="171450" indent="-171450">
              <a:spcAft>
                <a:spcPts val="800"/>
              </a:spcAft>
              <a:buFont typeface="Arial"/>
              <a:buChar char="•"/>
            </a:pPr>
            <a:r>
              <a:rPr lang="es-ES" sz="900" dirty="0">
                <a:solidFill>
                  <a:srgbClr val="3B3838"/>
                </a:solidFill>
                <a:latin typeface="Montserrat"/>
                <a:cs typeface="Times New Roman"/>
              </a:rPr>
              <a:t>Marquez, F., Espinosa, M., Pacheco, J., Jimenez, E.R., Zuluaga, J.G., Franco, J.F. 2021. IEEE Explore. Impact of a car-free day on CO2e and PM2.5 emissions in intermediate cities – Ibagué as a case study. http://dx.doi.org/10.1109/casap48673.2019.9364037.</a:t>
            </a:r>
          </a:p>
          <a:p>
            <a:pPr marL="171450" indent="-171450">
              <a:spcAft>
                <a:spcPts val="800"/>
              </a:spcAft>
              <a:buFont typeface="Arial"/>
              <a:buChar char="•"/>
            </a:pPr>
            <a:r>
              <a:rPr lang="es-ES" sz="900" dirty="0">
                <a:solidFill>
                  <a:srgbClr val="3B3838"/>
                </a:solidFill>
                <a:latin typeface="Montserrat"/>
                <a:cs typeface="Times New Roman"/>
              </a:rPr>
              <a:t>Gómez, J.D., Aldana, S.E., Espinosa, M., Franco, J.F. 2020. Gobernanza de la calidad del aire en Bogotá: Caso MECAB. Revista Ideas Verdes – Análisis Político. Número 24. Fundación Heinrich Böll Stiftung.  Disponible en: https://co.boell.org/es/2020/10/15/gobernanza-de-la-calidad-del-aire-en-bogota-caso-mecab</a:t>
            </a:r>
          </a:p>
          <a:p>
            <a:pPr marL="171450" indent="-171450">
              <a:spcAft>
                <a:spcPts val="800"/>
              </a:spcAft>
              <a:buFont typeface="Arial"/>
              <a:buChar char="•"/>
            </a:pPr>
            <a:r>
              <a:rPr lang="es-ES" sz="900" dirty="0">
                <a:solidFill>
                  <a:srgbClr val="3B3838"/>
                </a:solidFill>
                <a:latin typeface="Montserrat"/>
                <a:cs typeface="Times New Roman"/>
              </a:rPr>
              <a:t>Espinosa, M., Márquez, J.C.F., Hidalgo, D., Franco, J.F. Movilidad baja en carbono para el desarrollo sostenible y equitativo de las ciudades. Desafíos y oportunidades para el transporte de pasajeros en América Latina y el Caribe. ISNN : 2665-6655. Disponible en: https://cods.uniandes.edu.co/wp-content/uploads/2021/03/CODS_DOCS_09-1.pdf</a:t>
            </a:r>
          </a:p>
          <a:p>
            <a:pPr marL="171450" indent="-171450">
              <a:spcAft>
                <a:spcPts val="800"/>
              </a:spcAft>
              <a:buFont typeface="Arial"/>
              <a:buChar char="•"/>
            </a:pPr>
            <a:r>
              <a:rPr lang="es-ES" sz="900" dirty="0">
                <a:solidFill>
                  <a:srgbClr val="3B3838"/>
                </a:solidFill>
                <a:latin typeface="Montserrat"/>
                <a:cs typeface="Times New Roman"/>
              </a:rPr>
              <a:t>Espinosa, M., Franco, J.F. 2020. La gestión de la calidad del aire en Bogotá. Documento de Políticas Públicas Nº51. Foro Nacional Ambiental. Disponible en: https://www.foronacionalambiental.org.co/publicaciones/detalle/documento-de-politica-publica-n-51-la-gestion-de-la-calidad-del-aire-en-bogota/</a:t>
            </a:r>
          </a:p>
          <a:p>
            <a:pPr marL="171450" indent="-171450">
              <a:spcAft>
                <a:spcPts val="800"/>
              </a:spcAft>
              <a:buFont typeface="Arial"/>
              <a:buChar char="•"/>
            </a:pPr>
            <a:r>
              <a:rPr lang="es-ES" sz="900" dirty="0">
                <a:solidFill>
                  <a:srgbClr val="3B3838"/>
                </a:solidFill>
                <a:latin typeface="Montserrat"/>
                <a:cs typeface="Times New Roman"/>
              </a:rPr>
              <a:t>Towards a better understanding of urban air quality management capabilities in Latin America. Environmental Science and Policy 102, 43–53. Franco, JF; Gidhagen, Lars; Morales, R; Behrentz, E., 2019. https://doi.org/10.1016/j.envsci.2019.09.011 </a:t>
            </a:r>
          </a:p>
          <a:p>
            <a:pPr marL="171450" indent="-171450">
              <a:spcAft>
                <a:spcPts val="800"/>
              </a:spcAft>
              <a:buFont typeface="Arial"/>
              <a:buChar char="•"/>
            </a:pPr>
            <a:r>
              <a:rPr lang="es-ES" sz="900" dirty="0">
                <a:solidFill>
                  <a:srgbClr val="3B3838"/>
                </a:solidFill>
                <a:latin typeface="Montserrat"/>
                <a:cs typeface="Times New Roman"/>
              </a:rPr>
              <a:t>Herramientas de empoderamiento ciudadano para la sostenibilidad urbana. Gómez, D., Márquez, J. C. F., &amp; Martínez, J. A. Universidad EAN 2019.</a:t>
            </a:r>
          </a:p>
          <a:p>
            <a:pPr marL="171450" indent="-171450">
              <a:spcAft>
                <a:spcPts val="800"/>
              </a:spcAft>
              <a:buFont typeface="Arial"/>
              <a:buChar char="•"/>
            </a:pPr>
            <a:r>
              <a:rPr lang="es-ES" sz="900" dirty="0">
                <a:solidFill>
                  <a:srgbClr val="3B3838"/>
                </a:solidFill>
                <a:latin typeface="Montserrat"/>
                <a:cs typeface="Times New Roman"/>
              </a:rPr>
              <a:t>Sefair, J. A., Espinosa, M., Behrentz, E., &amp; Medaglia, A. L. 2019. Optimization model for urban air quality policy design : A case study in Latin America. Computers, Environment and Urban Systems, 78(August), 1–12. </a:t>
            </a:r>
            <a:r>
              <a:rPr lang="es-ES" sz="900" dirty="0">
                <a:solidFill>
                  <a:srgbClr val="3B3838"/>
                </a:solidFill>
                <a:latin typeface="Montserrat"/>
                <a:cs typeface="Times New Roman"/>
                <a:hlinkClick r:id="rId3"/>
              </a:rPr>
              <a:t>https://doi.org/10.1016/j.compenvurbsys.2019.101385</a:t>
            </a:r>
            <a:endParaRPr lang="es-ES" sz="900" dirty="0">
              <a:solidFill>
                <a:srgbClr val="3B3838"/>
              </a:solidFill>
              <a:latin typeface="Montserrat"/>
              <a:cs typeface="Times New Roman"/>
            </a:endParaRPr>
          </a:p>
          <a:p>
            <a:pPr marL="171450" indent="-171450">
              <a:spcAft>
                <a:spcPts val="800"/>
              </a:spcAft>
              <a:buFont typeface="Arial"/>
              <a:buChar char="•"/>
            </a:pPr>
            <a:r>
              <a:rPr lang="es-ES" sz="900" dirty="0">
                <a:solidFill>
                  <a:srgbClr val="3B3838"/>
                </a:solidFill>
                <a:latin typeface="Montserrat"/>
                <a:cs typeface="Times New Roman"/>
              </a:rPr>
              <a:t>Morillo, J.L., Lopez, D., Espinosa, M., Cadena, A., Hallack, M. 2019. Documento IDB: Alineamiento de las políticas energéticas y los compromisos climáticos de los países en Latinoamérica: Una comparación entre las NDC y las trayectorias de emisiones de la generación eléctrica. Disponible enhttp://dx.doi.org/10.18235/0002025. </a:t>
            </a:r>
          </a:p>
          <a:p>
            <a:pPr algn="just">
              <a:spcAft>
                <a:spcPts val="800"/>
              </a:spcAft>
            </a:pPr>
            <a:endParaRPr lang="es-ES" sz="900" dirty="0">
              <a:solidFill>
                <a:srgbClr val="3B3838"/>
              </a:solidFill>
              <a:latin typeface="Montserrat"/>
              <a:cs typeface="Times New Roman"/>
            </a:endParaRPr>
          </a:p>
          <a:p>
            <a:pPr algn="just">
              <a:spcAft>
                <a:spcPts val="800"/>
              </a:spcAft>
            </a:pPr>
            <a:endParaRPr lang="es-ES" sz="900" dirty="0">
              <a:solidFill>
                <a:srgbClr val="3B3838"/>
              </a:solidFill>
              <a:latin typeface="Montserrat"/>
              <a:cs typeface="Times New Roman"/>
            </a:endParaRPr>
          </a:p>
          <a:p>
            <a:pPr algn="just">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3167055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o 17">
            <a:extLst>
              <a:ext uri="{FF2B5EF4-FFF2-40B4-BE49-F238E27FC236}">
                <a16:creationId xmlns:a16="http://schemas.microsoft.com/office/drawing/2014/main" id="{EF23E04A-B13E-7283-32A0-EC6F24DD550A}"/>
              </a:ext>
            </a:extLst>
          </p:cNvPr>
          <p:cNvGrpSpPr/>
          <p:nvPr/>
        </p:nvGrpSpPr>
        <p:grpSpPr>
          <a:xfrm>
            <a:off x="448088" y="253607"/>
            <a:ext cx="6329554" cy="579248"/>
            <a:chOff x="448088" y="253607"/>
            <a:chExt cx="6329554" cy="579248"/>
          </a:xfrm>
        </p:grpSpPr>
        <p:pic>
          <p:nvPicPr>
            <p:cNvPr id="4" name="Imagen 3" descr="Icono&#10;&#10;Descripción generada automáticamente">
              <a:extLst>
                <a:ext uri="{FF2B5EF4-FFF2-40B4-BE49-F238E27FC236}">
                  <a16:creationId xmlns:a16="http://schemas.microsoft.com/office/drawing/2014/main" id="{2B2700B8-ACCA-9189-75C1-185184CD71B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188826" y="253607"/>
              <a:ext cx="588816" cy="579248"/>
            </a:xfrm>
            <a:prstGeom prst="rect">
              <a:avLst/>
            </a:prstGeom>
          </p:spPr>
        </p:pic>
        <p:cxnSp>
          <p:nvCxnSpPr>
            <p:cNvPr id="6" name="Connecteur droit 16">
              <a:extLst>
                <a:ext uri="{FF2B5EF4-FFF2-40B4-BE49-F238E27FC236}">
                  <a16:creationId xmlns:a16="http://schemas.microsoft.com/office/drawing/2014/main" id="{5D30D3BC-A155-CDBD-91C1-3905E81E6E04}"/>
                </a:ext>
              </a:extLst>
            </p:cNvPr>
            <p:cNvCxnSpPr>
              <a:cxnSpLocks/>
            </p:cNvCxnSpPr>
            <p:nvPr/>
          </p:nvCxnSpPr>
          <p:spPr>
            <a:xfrm>
              <a:off x="448088" y="631715"/>
              <a:ext cx="5813856" cy="0"/>
            </a:xfrm>
            <a:prstGeom prst="line">
              <a:avLst/>
            </a:prstGeom>
            <a:ln w="19050">
              <a:solidFill>
                <a:srgbClr val="026EA4"/>
              </a:solidFill>
            </a:ln>
          </p:spPr>
          <p:style>
            <a:lnRef idx="1">
              <a:schemeClr val="accent1"/>
            </a:lnRef>
            <a:fillRef idx="0">
              <a:schemeClr val="accent1"/>
            </a:fillRef>
            <a:effectRef idx="0">
              <a:schemeClr val="accent1"/>
            </a:effectRef>
            <a:fontRef idx="minor">
              <a:schemeClr val="tx1"/>
            </a:fontRef>
          </p:style>
        </p:cxnSp>
        <p:sp>
          <p:nvSpPr>
            <p:cNvPr id="8" name="Rectangle 1036">
              <a:extLst>
                <a:ext uri="{FF2B5EF4-FFF2-40B4-BE49-F238E27FC236}">
                  <a16:creationId xmlns:a16="http://schemas.microsoft.com/office/drawing/2014/main" id="{4E635E75-EBEA-4896-0AE0-76529621FE89}"/>
                </a:ext>
              </a:extLst>
            </p:cNvPr>
            <p:cNvSpPr>
              <a:spLocks noChangeArrowheads="1"/>
            </p:cNvSpPr>
            <p:nvPr/>
          </p:nvSpPr>
          <p:spPr bwMode="auto">
            <a:xfrm>
              <a:off x="452917" y="422310"/>
              <a:ext cx="4827780" cy="2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eaLnBrk="0" fontAlgn="base" hangingPunct="0"/>
              <a:r>
                <a:rPr lang="en-US" sz="800" dirty="0">
                  <a:latin typeface="Montserrat"/>
                  <a:ea typeface="Times New Roman" panose="02020603050405020304" pitchFamily="18" charset="0"/>
                  <a:cs typeface="Calibri"/>
                </a:rPr>
                <a:t>Hoja de Vida</a:t>
              </a:r>
              <a:r>
                <a:rPr lang="en-US" sz="800" dirty="0">
                  <a:solidFill>
                    <a:srgbClr val="000000"/>
                  </a:solidFill>
                  <a:latin typeface="Montserrat"/>
                  <a:ea typeface="Times New Roman" panose="02020603050405020304" pitchFamily="18" charset="0"/>
                  <a:cs typeface="Calibri"/>
                </a:rPr>
                <a:t> </a:t>
              </a:r>
              <a:r>
                <a:rPr lang="es-CO" sz="800" b="1" dirty="0">
                  <a:solidFill>
                    <a:srgbClr val="026EA4"/>
                  </a:solidFill>
                  <a:latin typeface="Montserrat"/>
                  <a:ea typeface="Times New Roman" panose="02020603050405020304" pitchFamily="18" charset="0"/>
                  <a:cs typeface="Calibri"/>
                </a:rPr>
                <a:t>empresarial</a:t>
              </a:r>
              <a:endParaRPr lang="es-CO" sz="800" dirty="0">
                <a:latin typeface="Montserrat"/>
                <a:ea typeface="Times New Roman" panose="02020603050405020304" pitchFamily="18" charset="0"/>
                <a:cs typeface="Calibri"/>
              </a:endParaRPr>
            </a:p>
          </p:txBody>
        </p:sp>
      </p:grpSp>
      <p:sp>
        <p:nvSpPr>
          <p:cNvPr id="2" name="Rectangle 21">
            <a:extLst>
              <a:ext uri="{FF2B5EF4-FFF2-40B4-BE49-F238E27FC236}">
                <a16:creationId xmlns:a16="http://schemas.microsoft.com/office/drawing/2014/main" id="{3B40D194-5B4D-AF4C-D5C9-3E69DE1B71B3}"/>
              </a:ext>
            </a:extLst>
          </p:cNvPr>
          <p:cNvSpPr>
            <a:spLocks noChangeArrowheads="1"/>
          </p:cNvSpPr>
          <p:nvPr/>
        </p:nvSpPr>
        <p:spPr bwMode="auto">
          <a:xfrm>
            <a:off x="448333" y="1237850"/>
            <a:ext cx="6332463" cy="740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marL="171450" indent="-171450" algn="just">
              <a:spcAft>
                <a:spcPts val="800"/>
              </a:spcAft>
              <a:buFont typeface="Arial"/>
              <a:buChar char="•"/>
            </a:pPr>
            <a:r>
              <a:rPr lang="es-ES" sz="900" dirty="0">
                <a:solidFill>
                  <a:srgbClr val="3B3838"/>
                </a:solidFill>
                <a:latin typeface="Montserrat"/>
                <a:cs typeface="Times New Roman"/>
              </a:rPr>
              <a:t>Espinosa, M., Cadena, Á.I., Behrentz, E., 2019. Challenges in greenhouse gas mitigation in developing countries: A case study of the Colombian transport sector. Energy Policy 124, 111–122. doi:10.1016/j.enpol.2018.09.039</a:t>
            </a:r>
          </a:p>
          <a:p>
            <a:pPr marL="171450" indent="-171450" algn="just">
              <a:spcAft>
                <a:spcPts val="800"/>
              </a:spcAft>
              <a:buFont typeface="Arial"/>
              <a:buChar char="•"/>
            </a:pPr>
            <a:r>
              <a:rPr lang="es-ES" sz="900" dirty="0">
                <a:solidFill>
                  <a:srgbClr val="3B3838"/>
                </a:solidFill>
                <a:latin typeface="Montserrat"/>
                <a:cs typeface="Times New Roman"/>
              </a:rPr>
              <a:t>Espinosa, M., Pacheco, J.A., Franco, J.F. 2018. Potencial de mitigación de proyectos de transporte activo: indicadores de atracción de viajes y emisiones CO2 en ciudades colombianas. DYNA, Volumen 85, Número 205, p. 302-309, 2018. ISSN electrónico 2346-2183. ISSN impreso 0012-7353. Universidad Nacional de Colombia. Sede Medellín, Facultad de Minas. DOI: https://doi.org/10.15446/dyna.v85n205.68340</a:t>
            </a:r>
          </a:p>
          <a:p>
            <a:pPr marL="171450" indent="-171450" algn="just">
              <a:spcAft>
                <a:spcPts val="800"/>
              </a:spcAft>
              <a:buFont typeface="Arial"/>
              <a:buChar char="•"/>
            </a:pPr>
            <a:r>
              <a:rPr lang="es-ES" sz="900" dirty="0">
                <a:solidFill>
                  <a:srgbClr val="3B3838"/>
                </a:solidFill>
                <a:latin typeface="Montserrat"/>
                <a:cs typeface="Times New Roman"/>
              </a:rPr>
              <a:t>How Do People Understand Urban Air Pollution? Exploring Citizens’ Perception on Air Quality, Its Causes and Impacts in Colombian Cities Ramírez, O., Mura, I. and Franco, J.F. (2017). Open Journal of Air Pollution, 6, 1-17. doi: 10.4236/ojap.2017.61001.</a:t>
            </a:r>
          </a:p>
          <a:p>
            <a:pPr marL="171450" indent="-171450" algn="just">
              <a:spcAft>
                <a:spcPts val="800"/>
              </a:spcAft>
              <a:buFont typeface="Arial"/>
              <a:buChar char="•"/>
            </a:pPr>
            <a:r>
              <a:rPr lang="es-ES" sz="900" dirty="0">
                <a:solidFill>
                  <a:srgbClr val="3B3838"/>
                </a:solidFill>
                <a:latin typeface="Montserrat"/>
                <a:cs typeface="Times New Roman"/>
              </a:rPr>
              <a:t>Como impulsar el ciclismo urbano: recomendaciones para las instituciones de América Latina. Monografía del BID; 477. Editor: Juan C. Márquez, Hill Consulting. 2017. Documento preparado para el proyecto Estrategia Integral para el uso de la bicicleta en ciudades de América Latina financiado por el BID (ATN/OC-13827- RG) y ejecutado por la Universidad de los Andes</a:t>
            </a:r>
          </a:p>
          <a:p>
            <a:pPr marL="171450" indent="-171450" algn="just">
              <a:spcAft>
                <a:spcPts val="800"/>
              </a:spcAft>
              <a:buFont typeface="Arial"/>
              <a:buChar char="•"/>
            </a:pPr>
            <a:r>
              <a:rPr lang="es-ES" sz="900" dirty="0">
                <a:solidFill>
                  <a:srgbClr val="3B3838"/>
                </a:solidFill>
                <a:latin typeface="Montserrat"/>
                <a:cs typeface="Times New Roman"/>
              </a:rPr>
              <a:t>Guía de Cambio Climático para la Movilidad Urbana. Ministerio de Transporte. Supervisor editorial: Marquez, F. Bogotá, Colombia (2016): </a:t>
            </a:r>
          </a:p>
          <a:p>
            <a:pPr marL="171450" indent="-171450" algn="just">
              <a:spcAft>
                <a:spcPts val="800"/>
              </a:spcAft>
              <a:buFont typeface="Arial"/>
              <a:buChar char="•"/>
            </a:pPr>
            <a:r>
              <a:rPr lang="es-ES" sz="900" dirty="0">
                <a:solidFill>
                  <a:srgbClr val="3B3838"/>
                </a:solidFill>
                <a:latin typeface="Montserrat"/>
                <a:cs typeface="Times New Roman"/>
              </a:rPr>
              <a:t>Air Pollution alongside Bike-Paths in Bogotá-Colombia. Franco J.F., Segura JF and Mura I (2016) Front. Environ. Sci. 4:77. doi: 10.3389/fenvs.2016.00077</a:t>
            </a:r>
          </a:p>
          <a:p>
            <a:pPr marL="171450" indent="-171450" algn="just">
              <a:spcAft>
                <a:spcPts val="800"/>
              </a:spcAft>
              <a:buFont typeface="Arial"/>
              <a:buChar char="•"/>
            </a:pPr>
            <a:r>
              <a:rPr lang="es-ES" sz="900" dirty="0">
                <a:solidFill>
                  <a:srgbClr val="3B3838"/>
                </a:solidFill>
                <a:latin typeface="Montserrat"/>
                <a:cs typeface="Times New Roman"/>
              </a:rPr>
              <a:t>Indoor air pollution associated with the use of natural gas appliances in households in Bogota, Colombia: levels and determinants J.F Franco; C. Obando; J.P. Quijano; E. Behrentz (2016). International Journal Of Environmental Technology And Management, 19 (2), 120 -137. </a:t>
            </a:r>
          </a:p>
          <a:p>
            <a:pPr marL="171450" indent="-171450" algn="just">
              <a:spcAft>
                <a:spcPts val="800"/>
              </a:spcAft>
              <a:buFont typeface="Arial"/>
              <a:buChar char="•"/>
            </a:pPr>
            <a:r>
              <a:rPr lang="es-ES" sz="900" dirty="0">
                <a:solidFill>
                  <a:srgbClr val="3B3838"/>
                </a:solidFill>
                <a:latin typeface="Montserrat"/>
                <a:cs typeface="Times New Roman"/>
              </a:rPr>
              <a:t>Exposición de peatones a la contaminación del aire en vías con alto tráfico vehicular. J.F Franco; J.F. Contreras (2016). Revista Salud Pública, 18 (2), 179-187.</a:t>
            </a:r>
          </a:p>
          <a:p>
            <a:pPr marL="171450" indent="-171450" algn="just">
              <a:spcAft>
                <a:spcPts val="800"/>
              </a:spcAft>
              <a:buFont typeface="Arial"/>
              <a:buChar char="•"/>
            </a:pPr>
            <a:r>
              <a:rPr lang="es-ES" sz="900" dirty="0">
                <a:solidFill>
                  <a:srgbClr val="3B3838"/>
                </a:solidFill>
                <a:latin typeface="Montserrat"/>
                <a:cs typeface="Times New Roman"/>
              </a:rPr>
              <a:t>Characterization and source identification of VOC species in Bogotá, Colombia. J.F. Franco; J. Pacheco; L. Belalcázar; E. Behrentz. (2015). Atmósfera 28 (1), 1-11. </a:t>
            </a:r>
          </a:p>
          <a:p>
            <a:pPr marL="171450" indent="-171450" algn="just">
              <a:spcAft>
                <a:spcPts val="800"/>
              </a:spcAft>
              <a:buFont typeface="Arial"/>
              <a:buChar char="•"/>
            </a:pPr>
            <a:r>
              <a:rPr lang="es-ES" sz="900" dirty="0">
                <a:solidFill>
                  <a:srgbClr val="3B3838"/>
                </a:solidFill>
                <a:latin typeface="Montserrat"/>
                <a:cs typeface="Times New Roman"/>
              </a:rPr>
              <a:t>Cadena, A., Delgado, R., Espinosa, M. (2015). Stories from the South - Exploring Low Carbon Development Pathways. ISBN 9780620679831. Sudáfrica.</a:t>
            </a:r>
          </a:p>
          <a:p>
            <a:pPr marL="171450" indent="-171450" algn="just">
              <a:spcAft>
                <a:spcPts val="800"/>
              </a:spcAft>
              <a:buFont typeface="Arial"/>
              <a:buChar char="•"/>
            </a:pPr>
            <a:r>
              <a:rPr lang="es-ES" sz="900" dirty="0">
                <a:solidFill>
                  <a:srgbClr val="3B3838"/>
                </a:solidFill>
                <a:latin typeface="Montserrat"/>
                <a:cs typeface="Times New Roman"/>
              </a:rPr>
              <a:t>Delgado, R., Cadena, A., Espinosa, M., Peña, C., Salazar. 2014. A case study on Colombian mitigation actions. Climate and Development. (2014). DOI: 10.1080/17565529.2013.857587.</a:t>
            </a:r>
          </a:p>
          <a:p>
            <a:pPr marL="171450" indent="-171450" algn="just">
              <a:spcAft>
                <a:spcPts val="800"/>
              </a:spcAft>
              <a:buFont typeface="Arial"/>
              <a:buChar char="•"/>
            </a:pPr>
            <a:r>
              <a:rPr lang="es-ES" sz="900" dirty="0">
                <a:solidFill>
                  <a:srgbClr val="3B3838"/>
                </a:solidFill>
                <a:latin typeface="Montserrat"/>
                <a:cs typeface="Times New Roman"/>
              </a:rPr>
              <a:t>Ariza, L.V.; Sanchez, M.A.; Franco, J.F. (2013) Percepción ciudadana sobre el impacto de la contaminación atmosférica en salud y calidad de vida: estudio piloto. Épsilon (21), 173-187.</a:t>
            </a:r>
          </a:p>
          <a:p>
            <a:pPr marL="171450" indent="-171450" algn="just">
              <a:spcAft>
                <a:spcPts val="800"/>
              </a:spcAft>
              <a:buFont typeface="Arial"/>
              <a:buChar char="•"/>
            </a:pPr>
            <a:r>
              <a:rPr lang="es-ES" sz="900" dirty="0">
                <a:solidFill>
                  <a:srgbClr val="3B3838"/>
                </a:solidFill>
                <a:latin typeface="Montserrat"/>
                <a:cs typeface="Times New Roman"/>
              </a:rPr>
              <a:t>Contaminación Atmosférica en Centros Urbanos. Desafío para Lograr su Sostenibilidad: caso de estudio Bogotá.  Franco, J.F. (2012). Revista EAN Bogotá No. 72, 193-205.</a:t>
            </a:r>
          </a:p>
          <a:p>
            <a:pPr marL="171450" indent="-171450" algn="just">
              <a:spcAft>
                <a:spcPts val="800"/>
              </a:spcAft>
              <a:buFont typeface="Arial"/>
              <a:buChar char="•"/>
            </a:pPr>
            <a:r>
              <a:rPr lang="es-ES" sz="900" dirty="0">
                <a:solidFill>
                  <a:srgbClr val="3B3838"/>
                </a:solidFill>
                <a:latin typeface="Montserrat"/>
                <a:cs typeface="Times New Roman"/>
              </a:rPr>
              <a:t>Cambio Climático: Desafíos globales en un marco de oportunidades de recursos internacionales para la actuación a nivel local. Franco, J.F. (2011) Revista Relaciones Económicas Internacionales (REI) Vol. 2 No. 2, 10-15.</a:t>
            </a:r>
          </a:p>
          <a:p>
            <a:pPr marL="171450" indent="-171450" algn="just">
              <a:spcAft>
                <a:spcPts val="800"/>
              </a:spcAft>
              <a:buFont typeface="Arial"/>
              <a:buChar char="•"/>
            </a:pPr>
            <a:r>
              <a:rPr lang="es-ES" sz="900" dirty="0">
                <a:solidFill>
                  <a:srgbClr val="3B3838"/>
                </a:solidFill>
                <a:latin typeface="Montserrat"/>
                <a:cs typeface="Times New Roman"/>
              </a:rPr>
              <a:t>Caracterización de los Niveles de Contaminación Auditiva en Bogotá: Estudio piloto.Pacheco, J.; Franco, J.F.; Behrentz, E. (2010) Revista Facultad de Ingeniería Universidad de los Andes (30), 72-80. </a:t>
            </a:r>
          </a:p>
          <a:p>
            <a:pPr marL="171450" indent="-171450" algn="just">
              <a:spcAft>
                <a:spcPts val="800"/>
              </a:spcAft>
              <a:buFont typeface="Arial"/>
              <a:buChar char="•"/>
            </a:pPr>
            <a:endParaRPr lang="es-ES" sz="900" dirty="0">
              <a:solidFill>
                <a:srgbClr val="3B3838"/>
              </a:solidFill>
              <a:latin typeface="Montserrat"/>
              <a:cs typeface="Times New Roman"/>
            </a:endParaRPr>
          </a:p>
          <a:p>
            <a:pPr algn="just">
              <a:spcAft>
                <a:spcPts val="800"/>
              </a:spcAft>
            </a:pPr>
            <a:endParaRPr lang="es-ES" sz="900" dirty="0">
              <a:solidFill>
                <a:srgbClr val="3B3838"/>
              </a:solidFill>
              <a:latin typeface="Montserrat"/>
              <a:cs typeface="Times New Roman"/>
            </a:endParaRPr>
          </a:p>
          <a:p>
            <a:pPr algn="just">
              <a:spcAft>
                <a:spcPts val="800"/>
              </a:spcAft>
            </a:pPr>
            <a:endParaRPr lang="es-ES" sz="900" dirty="0">
              <a:solidFill>
                <a:srgbClr val="3B3838"/>
              </a:solidFill>
              <a:latin typeface="Montserrat"/>
              <a:cs typeface="Times New Roman"/>
            </a:endParaRPr>
          </a:p>
          <a:p>
            <a:pPr algn="just">
              <a:spcAft>
                <a:spcPts val="800"/>
              </a:spcAft>
            </a:pPr>
            <a:endParaRPr lang="es-ES" sz="900" dirty="0">
              <a:solidFill>
                <a:srgbClr val="3B3838"/>
              </a:solidFill>
              <a:latin typeface="Montserrat"/>
              <a:cs typeface="Times New Roman"/>
            </a:endParaRPr>
          </a:p>
        </p:txBody>
      </p:sp>
    </p:spTree>
    <p:extLst>
      <p:ext uri="{BB962C8B-B14F-4D97-AF65-F5344CB8AC3E}">
        <p14:creationId xmlns:p14="http://schemas.microsoft.com/office/powerpoint/2010/main" val="1591589097"/>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6578</TotalTime>
  <Words>12955</Words>
  <Application>Microsoft Office PowerPoint</Application>
  <PresentationFormat>Personalizado</PresentationFormat>
  <Paragraphs>1317</Paragraphs>
  <Slides>35</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35</vt:i4>
      </vt:variant>
    </vt:vector>
  </HeadingPairs>
  <TitlesOfParts>
    <vt:vector size="43" baseType="lpstr">
      <vt:lpstr>Aptos</vt:lpstr>
      <vt:lpstr>Arial</vt:lpstr>
      <vt:lpstr>Calibri</vt:lpstr>
      <vt:lpstr>Calibri Light</vt:lpstr>
      <vt:lpstr>Montserrat</vt:lpstr>
      <vt:lpstr>Segoe UI</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Liu Pérez</cp:lastModifiedBy>
  <cp:revision>1364</cp:revision>
  <cp:lastPrinted>2025-07-02T21:26:25Z</cp:lastPrinted>
  <dcterms:created xsi:type="dcterms:W3CDTF">2022-12-15T16:38:36Z</dcterms:created>
  <dcterms:modified xsi:type="dcterms:W3CDTF">2025-10-03T15:34:36Z</dcterms:modified>
</cp:coreProperties>
</file>